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3" r:id="rId4"/>
    <p:sldId id="259" r:id="rId5"/>
    <p:sldId id="278" r:id="rId6"/>
    <p:sldId id="279" r:id="rId7"/>
    <p:sldId id="281" r:id="rId8"/>
    <p:sldId id="284" r:id="rId9"/>
    <p:sldId id="270" r:id="rId10"/>
    <p:sldId id="262" r:id="rId11"/>
    <p:sldId id="263" r:id="rId12"/>
    <p:sldId id="267" r:id="rId13"/>
    <p:sldId id="268" r:id="rId14"/>
  </p:sldIdLst>
  <p:sldSz cx="18288000" cy="10287000"/>
  <p:notesSz cx="6858000" cy="9144000"/>
  <p:embeddedFontLst>
    <p:embeddedFont>
      <p:font typeface="Arimo Bold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jaVu Serif" panose="020B0604020202020204" charset="0"/>
      <p:regular r:id="rId22"/>
    </p:embeddedFont>
    <p:embeddedFont>
      <p:font typeface="Heebo Regular" panose="020B0604020202020204" charset="-79"/>
      <p:regular r:id="rId23"/>
    </p:embeddedFont>
    <p:embeddedFont>
      <p:font typeface="Heebo Regular Bold" panose="020B0604020202020204" charset="-79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oretchi" initials="RC" lastIdx="1" clrIdx="0">
    <p:extLst>
      <p:ext uri="{19B8F6BF-5375-455C-9EA6-DF929625EA0E}">
        <p15:presenceInfo xmlns:p15="http://schemas.microsoft.com/office/powerpoint/2012/main" userId="Roman Coret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78" autoAdjust="0"/>
  </p:normalViewPr>
  <p:slideViewPr>
    <p:cSldViewPr>
      <p:cViewPr varScale="1">
        <p:scale>
          <a:sx n="49" d="100"/>
          <a:sy n="49" d="100"/>
        </p:scale>
        <p:origin x="96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Diagrama%20d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Diagrama%20d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9-481B-9000-5A1E3BE3BB6A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9-481B-9000-5A1E3BE3BB6A}"/>
              </c:ext>
            </c:extLst>
          </c:dPt>
          <c:dLbls>
            <c:dLbl>
              <c:idx val="0"/>
              <c:layout>
                <c:manualLayout>
                  <c:x val="-2.4434166602961157E-2"/>
                  <c:y val="-2.07823562650268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9-481B-9000-5A1E3BE3BB6A}"/>
                </c:ext>
              </c:extLst>
            </c:dLbl>
            <c:dLbl>
              <c:idx val="1"/>
              <c:layout>
                <c:manualLayout>
                  <c:x val="7.038325306424076E-3"/>
                  <c:y val="-2.70272428970385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9-481B-9000-5A1E3BE3BB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'[Diagrama din Microsoft PowerPoint]Sheet1'!$A$2:$A$3</c:f>
              <c:strCache>
                <c:ptCount val="2"/>
                <c:pt idx="0">
                  <c:v>Bărbați %</c:v>
                </c:pt>
                <c:pt idx="1">
                  <c:v>Femei %</c:v>
                </c:pt>
              </c:strCache>
            </c:strRef>
          </c:cat>
          <c:val>
            <c:numRef>
              <c:f>'[Diagrama din Microsoft PowerPoint]Sheet1'!$B$2:$B$3</c:f>
              <c:numCache>
                <c:formatCode>General</c:formatCode>
                <c:ptCount val="2"/>
                <c:pt idx="0">
                  <c:v>43.2</c:v>
                </c:pt>
                <c:pt idx="1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9-481B-9000-5A1E3BE3BB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297475139551219E-2"/>
          <c:y val="5.434782608695652E-2"/>
          <c:w val="0.96731285349894647"/>
          <c:h val="0.85531909734109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Foaie1!$B$2:$B$9</c:f>
              <c:numCache>
                <c:formatCode>0.0</c:formatCode>
                <c:ptCount val="8"/>
                <c:pt idx="0">
                  <c:v>0.85820406512110159</c:v>
                </c:pt>
                <c:pt idx="1">
                  <c:v>14.69518270532533</c:v>
                </c:pt>
                <c:pt idx="2">
                  <c:v>22.476270221446217</c:v>
                </c:pt>
                <c:pt idx="3">
                  <c:v>29.526207394307725</c:v>
                </c:pt>
                <c:pt idx="4">
                  <c:v>32.818558172493191</c:v>
                </c:pt>
                <c:pt idx="5">
                  <c:v>43.719548824039613</c:v>
                </c:pt>
                <c:pt idx="6">
                  <c:v>49.505767234145438</c:v>
                </c:pt>
                <c:pt idx="7">
                  <c:v>23.219272090491742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E-4C05-AD77-AAC8571036FF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Foaie1!$C$2:$C$9</c:f>
              <c:numCache>
                <c:formatCode>0.0</c:formatCode>
                <c:ptCount val="8"/>
                <c:pt idx="0">
                  <c:v>0.54952197055185159</c:v>
                </c:pt>
                <c:pt idx="1">
                  <c:v>11.125456829062189</c:v>
                </c:pt>
                <c:pt idx="2">
                  <c:v>17.623422714765102</c:v>
                </c:pt>
                <c:pt idx="3">
                  <c:v>23.800512400439096</c:v>
                </c:pt>
                <c:pt idx="4">
                  <c:v>26.839985714889341</c:v>
                </c:pt>
                <c:pt idx="5">
                  <c:v>37.016667214695076</c:v>
                </c:pt>
                <c:pt idx="6">
                  <c:v>41.93582796432991</c:v>
                </c:pt>
                <c:pt idx="7">
                  <c:v>18.118857178916812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E-4C05-AD77-AAC8571036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8542512"/>
        <c:axId val="458544152"/>
      </c:barChart>
      <c:catAx>
        <c:axId val="45854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544152"/>
        <c:crosses val="autoZero"/>
        <c:auto val="1"/>
        <c:lblAlgn val="ctr"/>
        <c:lblOffset val="100"/>
        <c:noMultiLvlLbl val="0"/>
      </c:catAx>
      <c:valAx>
        <c:axId val="458544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5854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680110408734"/>
          <c:y val="3.308769827684583E-2"/>
          <c:w val="0.37349759097014279"/>
          <c:h val="5.853118224352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29110329709135E-2"/>
          <c:y val="7.918336321821158E-2"/>
          <c:w val="0.94737091088514613"/>
          <c:h val="0.66236318897637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15"/>
              <c:layout>
                <c:manualLayout>
                  <c:x val="-1.339313177236374E-2"/>
                  <c:y val="-1.4851485148514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0-4295-AF19-DD25DBA7C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</c:v>
                </c:pt>
                <c:pt idx="14">
                  <c:v>07-13.06.2021</c:v>
                </c:pt>
                <c:pt idx="15">
                  <c:v>14-20.06.2021</c:v>
                </c:pt>
                <c:pt idx="16">
                  <c:v>21-27.06.2021</c:v>
                </c:pt>
                <c:pt idx="17">
                  <c:v>28.06-04.07.2021</c:v>
                </c:pt>
                <c:pt idx="18">
                  <c:v>05-11.07.2021</c:v>
                </c:pt>
                <c:pt idx="19">
                  <c:v>12-18.07.2021</c:v>
                </c:pt>
                <c:pt idx="20">
                  <c:v>19-25.07.2021</c:v>
                </c:pt>
                <c:pt idx="21">
                  <c:v>26.07-01.08.2021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25184</c:v>
                </c:pt>
                <c:pt idx="8">
                  <c:v>20791</c:v>
                </c:pt>
                <c:pt idx="9">
                  <c:v>33214</c:v>
                </c:pt>
                <c:pt idx="10">
                  <c:v>39938</c:v>
                </c:pt>
                <c:pt idx="11">
                  <c:v>56874</c:v>
                </c:pt>
                <c:pt idx="12" formatCode="0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295-AF19-DD25DBA7C3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</c:v>
                </c:pt>
                <c:pt idx="14">
                  <c:v>07-13.06.2021</c:v>
                </c:pt>
                <c:pt idx="15">
                  <c:v>14-20.06.2021</c:v>
                </c:pt>
                <c:pt idx="16">
                  <c:v>21-27.06.2021</c:v>
                </c:pt>
                <c:pt idx="17">
                  <c:v>28.06-04.07.2021</c:v>
                </c:pt>
                <c:pt idx="18">
                  <c:v>05-11.07.2021</c:v>
                </c:pt>
                <c:pt idx="19">
                  <c:v>12-18.07.2021</c:v>
                </c:pt>
                <c:pt idx="20">
                  <c:v>19-25.07.2021</c:v>
                </c:pt>
                <c:pt idx="21">
                  <c:v>26.07-01.08.2021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>
                  <c:v>9584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8365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295-AF19-DD25DBA7C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023464"/>
        <c:axId val="380032976"/>
      </c:barChart>
      <c:catAx>
        <c:axId val="38002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0032976"/>
        <c:crosses val="autoZero"/>
        <c:auto val="1"/>
        <c:lblAlgn val="ctr"/>
        <c:lblOffset val="100"/>
        <c:noMultiLvlLbl val="0"/>
      </c:catAx>
      <c:valAx>
        <c:axId val="38003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002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42505430110532"/>
          <c:y val="3.6802821522309716E-2"/>
          <c:w val="0.46753918072730416"/>
          <c:h val="6.3197178477690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Dubăsari</c:v>
                </c:pt>
                <c:pt idx="3">
                  <c:v>Orhei</c:v>
                </c:pt>
                <c:pt idx="4">
                  <c:v>TDS Nistrului</c:v>
                </c:pt>
                <c:pt idx="5">
                  <c:v>Cimislia</c:v>
                </c:pt>
                <c:pt idx="6">
                  <c:v>Strășeni</c:v>
                </c:pt>
                <c:pt idx="7">
                  <c:v>Călărași</c:v>
                </c:pt>
                <c:pt idx="8">
                  <c:v>Ialoveni</c:v>
                </c:pt>
                <c:pt idx="9">
                  <c:v>Șoldănești</c:v>
                </c:pt>
                <c:pt idx="10">
                  <c:v>Rezina</c:v>
                </c:pt>
                <c:pt idx="11">
                  <c:v>Florești</c:v>
                </c:pt>
                <c:pt idx="12">
                  <c:v>Rîșcani</c:v>
                </c:pt>
                <c:pt idx="13">
                  <c:v>Criuleni</c:v>
                </c:pt>
                <c:pt idx="14">
                  <c:v>Edineț</c:v>
                </c:pt>
                <c:pt idx="15">
                  <c:v>Donduseni</c:v>
                </c:pt>
                <c:pt idx="16">
                  <c:v>Bălți</c:v>
                </c:pt>
                <c:pt idx="17">
                  <c:v>Ocnița</c:v>
                </c:pt>
                <c:pt idx="18">
                  <c:v>AneniiNoi</c:v>
                </c:pt>
                <c:pt idx="19">
                  <c:v>ȘtefanVodă</c:v>
                </c:pt>
                <c:pt idx="20">
                  <c:v>Basarabeasca</c:v>
                </c:pt>
                <c:pt idx="21">
                  <c:v>Ungheni</c:v>
                </c:pt>
                <c:pt idx="22">
                  <c:v>Cahul</c:v>
                </c:pt>
                <c:pt idx="23">
                  <c:v>Căușeni</c:v>
                </c:pt>
                <c:pt idx="24">
                  <c:v>Telenesti</c:v>
                </c:pt>
                <c:pt idx="25">
                  <c:v>Hincesti</c:v>
                </c:pt>
                <c:pt idx="26">
                  <c:v>Nisporeni</c:v>
                </c:pt>
                <c:pt idx="27">
                  <c:v>Drochia</c:v>
                </c:pt>
                <c:pt idx="28">
                  <c:v>Cantemir</c:v>
                </c:pt>
                <c:pt idx="29">
                  <c:v>Briceni</c:v>
                </c:pt>
                <c:pt idx="30">
                  <c:v>Leova</c:v>
                </c:pt>
                <c:pt idx="31">
                  <c:v>Falesti</c:v>
                </c:pt>
                <c:pt idx="32">
                  <c:v>Glodeni</c:v>
                </c:pt>
                <c:pt idx="33">
                  <c:v>Singerei</c:v>
                </c:pt>
                <c:pt idx="34">
                  <c:v>Taraclia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0.0</c:formatCode>
                <c:ptCount val="36"/>
                <c:pt idx="0">
                  <c:v>27.249274330301915</c:v>
                </c:pt>
                <c:pt idx="1">
                  <c:v>19.87612032553827</c:v>
                </c:pt>
                <c:pt idx="2">
                  <c:v>19.845580950428751</c:v>
                </c:pt>
                <c:pt idx="3">
                  <c:v>19.822269511930799</c:v>
                </c:pt>
                <c:pt idx="4">
                  <c:v>19.364348923021684</c:v>
                </c:pt>
                <c:pt idx="5">
                  <c:v>18.36751252560904</c:v>
                </c:pt>
                <c:pt idx="6">
                  <c:v>17.934079225884485</c:v>
                </c:pt>
                <c:pt idx="7">
                  <c:v>17.120852160680737</c:v>
                </c:pt>
                <c:pt idx="8">
                  <c:v>17.118964295682417</c:v>
                </c:pt>
                <c:pt idx="9">
                  <c:v>17.061753259124188</c:v>
                </c:pt>
                <c:pt idx="10">
                  <c:v>17.029139010497577</c:v>
                </c:pt>
                <c:pt idx="11">
                  <c:v>17.000405456661916</c:v>
                </c:pt>
                <c:pt idx="12">
                  <c:v>16.906426231722556</c:v>
                </c:pt>
                <c:pt idx="13">
                  <c:v>16.22409693126486</c:v>
                </c:pt>
                <c:pt idx="14">
                  <c:v>16.062854041114001</c:v>
                </c:pt>
                <c:pt idx="15">
                  <c:v>15.989539306847</c:v>
                </c:pt>
                <c:pt idx="16">
                  <c:v>15.978410455117755</c:v>
                </c:pt>
                <c:pt idx="17">
                  <c:v>15.761729045861886</c:v>
                </c:pt>
                <c:pt idx="18">
                  <c:v>14.81340827383665</c:v>
                </c:pt>
                <c:pt idx="19">
                  <c:v>14.758667354040469</c:v>
                </c:pt>
                <c:pt idx="20">
                  <c:v>14.679297757691639</c:v>
                </c:pt>
                <c:pt idx="21">
                  <c:v>14.487849283622259</c:v>
                </c:pt>
                <c:pt idx="22">
                  <c:v>14.256010026204855</c:v>
                </c:pt>
                <c:pt idx="23">
                  <c:v>14.207057954055552</c:v>
                </c:pt>
                <c:pt idx="24">
                  <c:v>14.060251210257752</c:v>
                </c:pt>
                <c:pt idx="25">
                  <c:v>13.97614275803592</c:v>
                </c:pt>
                <c:pt idx="26">
                  <c:v>13.677239718553636</c:v>
                </c:pt>
                <c:pt idx="27">
                  <c:v>13.587577072390959</c:v>
                </c:pt>
                <c:pt idx="28">
                  <c:v>13.282164444018038</c:v>
                </c:pt>
                <c:pt idx="29">
                  <c:v>13.183109854488857</c:v>
                </c:pt>
                <c:pt idx="30">
                  <c:v>12.939018388438997</c:v>
                </c:pt>
                <c:pt idx="31">
                  <c:v>12.622351708451532</c:v>
                </c:pt>
                <c:pt idx="32">
                  <c:v>12.503410907106382</c:v>
                </c:pt>
                <c:pt idx="33">
                  <c:v>12.442679229207908</c:v>
                </c:pt>
                <c:pt idx="34">
                  <c:v>12.115533902615306</c:v>
                </c:pt>
                <c:pt idx="35">
                  <c:v>9.7632586315828593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Soroca</c:v>
                </c:pt>
                <c:pt idx="2">
                  <c:v>Dubăsari</c:v>
                </c:pt>
                <c:pt idx="3">
                  <c:v>Orhei</c:v>
                </c:pt>
                <c:pt idx="4">
                  <c:v>TDS Nistrului</c:v>
                </c:pt>
                <c:pt idx="5">
                  <c:v>Cimislia</c:v>
                </c:pt>
                <c:pt idx="6">
                  <c:v>Strășeni</c:v>
                </c:pt>
                <c:pt idx="7">
                  <c:v>Călărași</c:v>
                </c:pt>
                <c:pt idx="8">
                  <c:v>Ialoveni</c:v>
                </c:pt>
                <c:pt idx="9">
                  <c:v>Șoldănești</c:v>
                </c:pt>
                <c:pt idx="10">
                  <c:v>Rezina</c:v>
                </c:pt>
                <c:pt idx="11">
                  <c:v>Florești</c:v>
                </c:pt>
                <c:pt idx="12">
                  <c:v>Rîșcani</c:v>
                </c:pt>
                <c:pt idx="13">
                  <c:v>Criuleni</c:v>
                </c:pt>
                <c:pt idx="14">
                  <c:v>Edineț</c:v>
                </c:pt>
                <c:pt idx="15">
                  <c:v>Donduseni</c:v>
                </c:pt>
                <c:pt idx="16">
                  <c:v>Bălți</c:v>
                </c:pt>
                <c:pt idx="17">
                  <c:v>Ocnița</c:v>
                </c:pt>
                <c:pt idx="18">
                  <c:v>AneniiNoi</c:v>
                </c:pt>
                <c:pt idx="19">
                  <c:v>ȘtefanVodă</c:v>
                </c:pt>
                <c:pt idx="20">
                  <c:v>Basarabeasca</c:v>
                </c:pt>
                <c:pt idx="21">
                  <c:v>Ungheni</c:v>
                </c:pt>
                <c:pt idx="22">
                  <c:v>Cahul</c:v>
                </c:pt>
                <c:pt idx="23">
                  <c:v>Căușeni</c:v>
                </c:pt>
                <c:pt idx="24">
                  <c:v>Telenesti</c:v>
                </c:pt>
                <c:pt idx="25">
                  <c:v>Hincesti</c:v>
                </c:pt>
                <c:pt idx="26">
                  <c:v>Nisporeni</c:v>
                </c:pt>
                <c:pt idx="27">
                  <c:v>Drochia</c:v>
                </c:pt>
                <c:pt idx="28">
                  <c:v>Cantemir</c:v>
                </c:pt>
                <c:pt idx="29">
                  <c:v>Briceni</c:v>
                </c:pt>
                <c:pt idx="30">
                  <c:v>Leova</c:v>
                </c:pt>
                <c:pt idx="31">
                  <c:v>Falesti</c:v>
                </c:pt>
                <c:pt idx="32">
                  <c:v>Glodeni</c:v>
                </c:pt>
                <c:pt idx="33">
                  <c:v>Singerei</c:v>
                </c:pt>
                <c:pt idx="34">
                  <c:v>Taraclia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0.0</c:formatCode>
                <c:ptCount val="36"/>
                <c:pt idx="0">
                  <c:v>22.114972632747769</c:v>
                </c:pt>
                <c:pt idx="1">
                  <c:v>15.060008241475224</c:v>
                </c:pt>
                <c:pt idx="2">
                  <c:v>16.78453076423764</c:v>
                </c:pt>
                <c:pt idx="3">
                  <c:v>15.488364761285492</c:v>
                </c:pt>
                <c:pt idx="4">
                  <c:v>17.30252247740448</c:v>
                </c:pt>
                <c:pt idx="5">
                  <c:v>14.282236962210188</c:v>
                </c:pt>
                <c:pt idx="6">
                  <c:v>15.132748714847294</c:v>
                </c:pt>
                <c:pt idx="7">
                  <c:v>13.541715190757909</c:v>
                </c:pt>
                <c:pt idx="8">
                  <c:v>14.101380509693625</c:v>
                </c:pt>
                <c:pt idx="9">
                  <c:v>13.324987072367525</c:v>
                </c:pt>
                <c:pt idx="10">
                  <c:v>14.287059266581933</c:v>
                </c:pt>
                <c:pt idx="11">
                  <c:v>13.232274350288398</c:v>
                </c:pt>
                <c:pt idx="12">
                  <c:v>13.647722284131969</c:v>
                </c:pt>
                <c:pt idx="13">
                  <c:v>13.287000339712376</c:v>
                </c:pt>
                <c:pt idx="14">
                  <c:v>12.47477348327743</c:v>
                </c:pt>
                <c:pt idx="15">
                  <c:v>11.72865595942519</c:v>
                </c:pt>
                <c:pt idx="16">
                  <c:v>13.010336043413334</c:v>
                </c:pt>
                <c:pt idx="17">
                  <c:v>11.972588297311544</c:v>
                </c:pt>
                <c:pt idx="18">
                  <c:v>11.911995544078181</c:v>
                </c:pt>
                <c:pt idx="19">
                  <c:v>11.497937878592603</c:v>
                </c:pt>
                <c:pt idx="20">
                  <c:v>11.876412306622631</c:v>
                </c:pt>
                <c:pt idx="21">
                  <c:v>11.572864719385736</c:v>
                </c:pt>
                <c:pt idx="22">
                  <c:v>11.08389350955148</c:v>
                </c:pt>
                <c:pt idx="23">
                  <c:v>12.246104575968467</c:v>
                </c:pt>
                <c:pt idx="24">
                  <c:v>10.763116577260238</c:v>
                </c:pt>
                <c:pt idx="25">
                  <c:v>11.768673398597086</c:v>
                </c:pt>
                <c:pt idx="26">
                  <c:v>9.5289159799826919</c:v>
                </c:pt>
                <c:pt idx="27">
                  <c:v>10.420052926400064</c:v>
                </c:pt>
                <c:pt idx="28">
                  <c:v>10.992996258274969</c:v>
                </c:pt>
                <c:pt idx="29">
                  <c:v>9.8759085521712429</c:v>
                </c:pt>
                <c:pt idx="30">
                  <c:v>10.858574560422353</c:v>
                </c:pt>
                <c:pt idx="31">
                  <c:v>9.9044187175752008</c:v>
                </c:pt>
                <c:pt idx="32">
                  <c:v>10.534830234280591</c:v>
                </c:pt>
                <c:pt idx="33">
                  <c:v>10.77881073495878</c:v>
                </c:pt>
                <c:pt idx="34">
                  <c:v>8.4856921058971544</c:v>
                </c:pt>
                <c:pt idx="35">
                  <c:v>7.4954472813765936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86611776267696"/>
          <c:y val="8.2688800497875845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179099501335075E-2"/>
          <c:y val="9.0362054922596594E-2"/>
          <c:w val="0.91994751498102034"/>
          <c:h val="0.69361082123770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'[Diagrama din Microsoft PowerPoint]Evolutia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'[Diagrama din Microsoft PowerPoint]Evolutia saptaminala'!$B$2:$B$31</c:f>
              <c:strCache>
                <c:ptCount val="30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7/26/2021- 01/08/2021</c:v>
                </c:pt>
              </c:strCache>
            </c:strRef>
          </c:cat>
          <c:val>
            <c:numRef>
              <c:f>'[Diagrama din Microsoft PowerPoint]Evolutia saptaminala'!$C$2:$C$31</c:f>
              <c:numCache>
                <c:formatCode>General</c:formatCode>
                <c:ptCount val="30"/>
                <c:pt idx="0">
                  <c:v>3521</c:v>
                </c:pt>
                <c:pt idx="1">
                  <c:v>3467</c:v>
                </c:pt>
                <c:pt idx="2">
                  <c:v>3349</c:v>
                </c:pt>
                <c:pt idx="3">
                  <c:v>3605</c:v>
                </c:pt>
                <c:pt idx="4">
                  <c:v>4764</c:v>
                </c:pt>
                <c:pt idx="5">
                  <c:v>5608</c:v>
                </c:pt>
                <c:pt idx="6">
                  <c:v>6568</c:v>
                </c:pt>
                <c:pt idx="7">
                  <c:v>8700</c:v>
                </c:pt>
                <c:pt idx="8">
                  <c:v>9808</c:v>
                </c:pt>
                <c:pt idx="9">
                  <c:v>9212</c:v>
                </c:pt>
                <c:pt idx="10">
                  <c:v>10564</c:v>
                </c:pt>
                <c:pt idx="11">
                  <c:v>11484</c:v>
                </c:pt>
                <c:pt idx="12">
                  <c:v>8562</c:v>
                </c:pt>
                <c:pt idx="13">
                  <c:v>6149</c:v>
                </c:pt>
                <c:pt idx="14">
                  <c:v>4706</c:v>
                </c:pt>
                <c:pt idx="15">
                  <c:v>3265</c:v>
                </c:pt>
                <c:pt idx="16">
                  <c:v>2211</c:v>
                </c:pt>
                <c:pt idx="17">
                  <c:v>1428</c:v>
                </c:pt>
                <c:pt idx="18">
                  <c:v>1110</c:v>
                </c:pt>
                <c:pt idx="19">
                  <c:v>848</c:v>
                </c:pt>
                <c:pt idx="20">
                  <c:v>471</c:v>
                </c:pt>
                <c:pt idx="21">
                  <c:v>323</c:v>
                </c:pt>
                <c:pt idx="22">
                  <c:v>345</c:v>
                </c:pt>
                <c:pt idx="23">
                  <c:v>348</c:v>
                </c:pt>
                <c:pt idx="24">
                  <c:v>419</c:v>
                </c:pt>
                <c:pt idx="25">
                  <c:v>411</c:v>
                </c:pt>
                <c:pt idx="26">
                  <c:v>497</c:v>
                </c:pt>
                <c:pt idx="27">
                  <c:v>489</c:v>
                </c:pt>
                <c:pt idx="28">
                  <c:v>679</c:v>
                </c:pt>
                <c:pt idx="29">
                  <c:v>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B-4A16-8F1E-7892379BE3F6}"/>
            </c:ext>
          </c:extLst>
        </c:ser>
        <c:ser>
          <c:idx val="1"/>
          <c:order val="1"/>
          <c:tx>
            <c:strRef>
              <c:f>'[Diagrama din Microsoft PowerPoint]Evolutia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'[Diagrama din Microsoft PowerPoint]Evolutia saptaminala'!$B$2:$B$31</c:f>
              <c:strCache>
                <c:ptCount val="30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7/26/2021- 01/08/2021</c:v>
                </c:pt>
              </c:strCache>
            </c:strRef>
          </c:cat>
          <c:val>
            <c:numRef>
              <c:f>'[Diagrama din Microsoft PowerPoint]Evolutia saptaminala'!$D$2:$D$31</c:f>
              <c:numCache>
                <c:formatCode>General</c:formatCode>
                <c:ptCount val="30"/>
                <c:pt idx="0">
                  <c:v>276</c:v>
                </c:pt>
                <c:pt idx="1">
                  <c:v>243</c:v>
                </c:pt>
                <c:pt idx="2">
                  <c:v>251</c:v>
                </c:pt>
                <c:pt idx="3">
                  <c:v>295</c:v>
                </c:pt>
                <c:pt idx="4">
                  <c:v>396</c:v>
                </c:pt>
                <c:pt idx="5">
                  <c:v>461</c:v>
                </c:pt>
                <c:pt idx="6">
                  <c:v>452</c:v>
                </c:pt>
                <c:pt idx="7">
                  <c:v>563</c:v>
                </c:pt>
                <c:pt idx="8">
                  <c:v>607</c:v>
                </c:pt>
                <c:pt idx="9">
                  <c:v>600</c:v>
                </c:pt>
                <c:pt idx="10">
                  <c:v>556</c:v>
                </c:pt>
                <c:pt idx="11">
                  <c:v>396</c:v>
                </c:pt>
                <c:pt idx="12">
                  <c:v>275</c:v>
                </c:pt>
                <c:pt idx="13">
                  <c:v>171</c:v>
                </c:pt>
                <c:pt idx="14">
                  <c:v>97</c:v>
                </c:pt>
                <c:pt idx="15">
                  <c:v>80</c:v>
                </c:pt>
                <c:pt idx="16">
                  <c:v>43</c:v>
                </c:pt>
                <c:pt idx="17">
                  <c:v>19</c:v>
                </c:pt>
                <c:pt idx="18">
                  <c:v>14</c:v>
                </c:pt>
                <c:pt idx="19">
                  <c:v>11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10</c:v>
                </c:pt>
                <c:pt idx="27">
                  <c:v>8</c:v>
                </c:pt>
                <c:pt idx="28">
                  <c:v>9</c:v>
                </c:pt>
                <c:pt idx="2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B-4A16-8F1E-7892379BE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'[Diagrama din Microsoft PowerPoint]Evolutia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'[Diagrama din Microsoft PowerPoint]Evolutia saptaminala'!$B$2:$B$31</c:f>
              <c:strCache>
                <c:ptCount val="30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7/26/2021- 01/08/2021</c:v>
                </c:pt>
              </c:strCache>
            </c:strRef>
          </c:cat>
          <c:val>
            <c:numRef>
              <c:f>'[Diagrama din Microsoft PowerPoint]Evolutia saptaminala'!$E$2:$E$31</c:f>
              <c:numCache>
                <c:formatCode>0.0</c:formatCode>
                <c:ptCount val="30"/>
                <c:pt idx="0">
                  <c:v>7.8386821925589327</c:v>
                </c:pt>
                <c:pt idx="1">
                  <c:v>7.0089414479376986</c:v>
                </c:pt>
                <c:pt idx="2">
                  <c:v>7.494774559570021</c:v>
                </c:pt>
                <c:pt idx="3">
                  <c:v>8.1830790568654646</c:v>
                </c:pt>
                <c:pt idx="4">
                  <c:v>8.3123425692695214</c:v>
                </c:pt>
                <c:pt idx="5">
                  <c:v>8.2203994293865907</c:v>
                </c:pt>
                <c:pt idx="6">
                  <c:v>6.8818514007308167</c:v>
                </c:pt>
                <c:pt idx="7">
                  <c:v>6.4712643678160919</c:v>
                </c:pt>
                <c:pt idx="8">
                  <c:v>6.1888254486133771</c:v>
                </c:pt>
                <c:pt idx="9">
                  <c:v>6.5132435953104642</c:v>
                </c:pt>
                <c:pt idx="10">
                  <c:v>5.2631578947368416</c:v>
                </c:pt>
                <c:pt idx="11">
                  <c:v>3.4482758620689653</c:v>
                </c:pt>
                <c:pt idx="12">
                  <c:v>3.2118663863583272</c:v>
                </c:pt>
                <c:pt idx="13">
                  <c:v>2.7809399902423158</c:v>
                </c:pt>
                <c:pt idx="14">
                  <c:v>2.0611984700382493</c:v>
                </c:pt>
                <c:pt idx="15">
                  <c:v>2.4502297090352223</c:v>
                </c:pt>
                <c:pt idx="16">
                  <c:v>1.9448213478064227</c:v>
                </c:pt>
                <c:pt idx="17">
                  <c:v>1.330532212885154</c:v>
                </c:pt>
                <c:pt idx="18">
                  <c:v>1.2612612612612613</c:v>
                </c:pt>
                <c:pt idx="19">
                  <c:v>1.2971698113207548</c:v>
                </c:pt>
                <c:pt idx="20">
                  <c:v>0.84925690021231426</c:v>
                </c:pt>
                <c:pt idx="21">
                  <c:v>1.2383900928792571</c:v>
                </c:pt>
                <c:pt idx="22">
                  <c:v>0.28985507246376813</c:v>
                </c:pt>
                <c:pt idx="23">
                  <c:v>1.1494252873563218</c:v>
                </c:pt>
                <c:pt idx="24">
                  <c:v>1.1933174224343674</c:v>
                </c:pt>
                <c:pt idx="25">
                  <c:v>1.7031630170316301</c:v>
                </c:pt>
                <c:pt idx="26">
                  <c:v>2.0120724346076457</c:v>
                </c:pt>
                <c:pt idx="27">
                  <c:v>1.6359918200409</c:v>
                </c:pt>
                <c:pt idx="28">
                  <c:v>1.3254786450662739</c:v>
                </c:pt>
                <c:pt idx="29">
                  <c:v>1.9836639439906651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EB-4A16-8F1E-7892379BE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86161231538417"/>
          <c:y val="4.7275548947515122E-2"/>
          <c:w val="0.51107237881123646"/>
          <c:h val="3.6057938613308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A9D7-C44B-4AF3-B21B-07D9243798E7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C247-EF8C-4BAE-83F5-CCBD09C7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nsp.m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9144000" y="1916437"/>
            <a:ext cx="9144000" cy="69532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7815" y="2694550"/>
            <a:ext cx="7752511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359" y="9334500"/>
            <a:ext cx="4997912" cy="83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DejaVu Serif"/>
            </a:endParaRPr>
          </a:p>
          <a:p>
            <a:pPr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DejaVu Serif"/>
              </a:rPr>
              <a:t>02.08.2021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295400" y="859475"/>
            <a:ext cx="91440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kumimoji="0" lang="en-US" sz="36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salvează</a:t>
            </a:r>
            <a:r>
              <a:rPr kumimoji="0" lang="en-US" sz="3600" b="1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23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vieți</a:t>
            </a:r>
            <a:endParaRPr kumimoji="0" lang="en-US" sz="3600" b="1" i="0" u="none" strike="noStrike" kern="1200" cap="none" spc="-2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AD1E6429-3BDA-4904-AEA9-83BEC4E4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972300"/>
            <a:ext cx="1005927" cy="1255885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F00AA5F2-B0D2-40F1-88B7-DD145EAB6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60" y="7258836"/>
            <a:ext cx="3042168" cy="68281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928" y="7058055"/>
            <a:ext cx="1231499" cy="133514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798" y="7258835"/>
            <a:ext cx="296291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3512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2666" y="3111630"/>
            <a:ext cx="5509791" cy="5509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4389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INFECȚIE 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86800" y="1756933"/>
            <a:ext cx="9144000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Testați</a:t>
            </a:r>
            <a:r>
              <a:rPr lang="en-US" sz="28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8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SARS-CoV-2:</a:t>
            </a:r>
          </a:p>
          <a:p>
            <a:pPr>
              <a:lnSpc>
                <a:spcPts val="3640"/>
              </a:lnSpc>
            </a:pP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0,08 % 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640"/>
              </a:lnSpc>
            </a:pP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(521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</a:t>
            </a:r>
            <a:r>
              <a:rPr lang="ro-MD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616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800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vaccinate)</a:t>
            </a: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39200" y="5389767"/>
            <a:ext cx="8432800" cy="321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r">
              <a:lnSpc>
                <a:spcPts val="3640"/>
              </a:lnSpc>
              <a:buFont typeface="Wingdings" panose="05000000000000000000" pitchFamily="2" charset="2"/>
              <a:buChar char="ü"/>
            </a:pP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99" b="1" spc="-2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99" b="1" spc="-2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debut: </a:t>
            </a:r>
          </a:p>
          <a:p>
            <a:pPr algn="r">
              <a:lnSpc>
                <a:spcPts val="3640"/>
              </a:lnSpc>
            </a:pP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640"/>
              </a:lnSpc>
            </a:pPr>
            <a:endParaRPr lang="en-US" sz="2600" b="1" spc="-26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>
              <a:lnSpc>
                <a:spcPts val="3640"/>
              </a:lnSpc>
              <a:buFont typeface="Wingdings" panose="05000000000000000000" pitchFamily="2" charset="2"/>
              <a:buChar char="ü"/>
            </a:pP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rezultatul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testului</a:t>
            </a: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PCR:</a:t>
            </a:r>
          </a:p>
          <a:p>
            <a:pPr algn="r">
              <a:lnSpc>
                <a:spcPts val="3640"/>
              </a:lnSpc>
            </a:pPr>
            <a:r>
              <a:rPr lang="en-US" sz="2600" b="1" spc="-26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600" b="1" spc="-26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endParaRPr lang="en-US" sz="2600" b="1" spc="-26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91278" y="3111630"/>
            <a:ext cx="2334056" cy="2334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99130" y="4173152"/>
            <a:ext cx="6780197" cy="5085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19264"/>
            <a:ext cx="10061757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GB" sz="2800" dirty="0">
              <a:solidFill>
                <a:srgbClr val="242423"/>
              </a:solidFill>
              <a:latin typeface="YACkoCJbd3A 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au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administrate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051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038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au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raportate</a:t>
            </a:r>
            <a:r>
              <a:rPr lang="ro-MO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453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EAPI </a:t>
            </a:r>
          </a:p>
          <a:p>
            <a:endParaRPr lang="en-GB" sz="280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EAPI: </a:t>
            </a:r>
            <a:r>
              <a:rPr lang="ro-MO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en-GB" sz="2800" b="1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ușoare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93,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(1.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EAPI):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38,5,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moderate – 6,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en-US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EAPI):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38,5,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GB" sz="2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alergică</a:t>
            </a:r>
            <a:endParaRPr lang="en-GB" sz="280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GB" sz="2800" b="1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severe - 0%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22201" y="1217864"/>
            <a:ext cx="2334056" cy="23340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64669"/>
            <a:ext cx="830545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18288000" cy="5288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93018" y="5562917"/>
            <a:ext cx="7794982" cy="41603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3034067"/>
            <a:ext cx="10035818" cy="93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sz="639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39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endParaRPr lang="en-US" sz="6399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104" y="6134100"/>
            <a:ext cx="952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57200" y="5711056"/>
            <a:ext cx="14394048" cy="578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3"/>
              </a:lnSpc>
            </a:pP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Pagini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oficiale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: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https://vaccinare.gov.md/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https://covidinfo.md/ 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https://msmps.gov.md/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  <a:hlinkClick r:id="rId4"/>
              </a:rPr>
              <a:t>http://ansp.md/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viber</a:t>
            </a:r>
            <a:r>
              <a:rPr lang="en-US" sz="4059" dirty="0">
                <a:solidFill>
                  <a:srgbClr val="000000"/>
                </a:solidFill>
                <a:latin typeface="Arimo Bold"/>
              </a:rPr>
              <a:t>: vb.me/</a:t>
            </a:r>
            <a:r>
              <a:rPr lang="en-US" sz="4059" dirty="0" err="1">
                <a:solidFill>
                  <a:srgbClr val="000000"/>
                </a:solidFill>
                <a:latin typeface="Arimo Bold"/>
              </a:rPr>
              <a:t>sanatate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5683"/>
              </a:lnSpc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7000" y="3042812"/>
            <a:ext cx="7103459" cy="5327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4986" y="1762128"/>
            <a:ext cx="5908027" cy="4431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0" y="4758679"/>
            <a:ext cx="6858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1918" y="5537121"/>
            <a:ext cx="6540496" cy="4905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4897" y="1828349"/>
            <a:ext cx="6901395" cy="51760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2834" y="533400"/>
            <a:ext cx="1275256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4A7259A2-CDF1-4569-A984-BC062C175026}"/>
              </a:ext>
            </a:extLst>
          </p:cNvPr>
          <p:cNvSpPr txBox="1"/>
          <p:nvPr/>
        </p:nvSpPr>
        <p:spPr>
          <a:xfrm>
            <a:off x="1905000" y="2476500"/>
            <a:ext cx="13563600" cy="728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2307" lvl="1">
              <a:lnSpc>
                <a:spcPts val="3000"/>
              </a:lnSpc>
            </a:pPr>
            <a:r>
              <a:rPr lang="en-US" sz="24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doze </a:t>
            </a:r>
            <a:r>
              <a:rPr lang="en-US" sz="3200" b="1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recepționate</a:t>
            </a:r>
            <a:r>
              <a:rPr lang="en-US" sz="32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  <a:endParaRPr lang="en-US" sz="3200" b="1" spc="-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endParaRPr lang="en-US" sz="28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Pfizer/BioNTech (</a:t>
            </a:r>
            <a:r>
              <a:rPr lang="en-US" sz="2800" b="1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Comirnaty</a:t>
            </a: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256.230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 – 24.570 doze +100.620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100.620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Moldova – 30.420 doze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Sinopharm = 152.000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 – 2.000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– 150.000 doze 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Astra Zeneca (</a:t>
            </a:r>
            <a:r>
              <a:rPr lang="en-US" sz="2800" b="1" spc="-2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Vaxzevria</a:t>
            </a:r>
            <a:r>
              <a:rPr lang="en-US" sz="2800" b="1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513600 doze: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Romania: 21.600 + 50.400 + 132.000 + 100.800+100.800  doze = 405.600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2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COVAX: 14.400 + 48.000 doze + 45600 = 108.000 doze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Sputnik V = 206.000 doze 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Rusia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142.000 doze + 64.000 doze</a:t>
            </a:r>
            <a:endParaRPr lang="en-US" sz="2800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Sinovac  - 100.000 doze (</a:t>
            </a:r>
            <a:r>
              <a:rPr lang="en-US" sz="2800" b="1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achiziție</a:t>
            </a: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72307" lvl="1">
              <a:lnSpc>
                <a:spcPts val="3000"/>
              </a:lnSpc>
            </a:pPr>
            <a:r>
              <a:rPr lang="en-US" sz="2800" b="1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Janssen = 302.500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Ambasada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4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Franței</a:t>
            </a: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 doze</a:t>
            </a:r>
          </a:p>
          <a:p>
            <a:pPr marL="715207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spc="-34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COVAX – 151.200 doze + 151.200 doze 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3000" y="1104900"/>
            <a:ext cx="1546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Loturi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recepționate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Moldova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7646254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34" y="4076700"/>
            <a:ext cx="7646253" cy="5734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362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PROPORȚIA DOZELOR UTILIZATE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6498"/>
              </p:ext>
            </p:extLst>
          </p:nvPr>
        </p:nvGraphicFramePr>
        <p:xfrm>
          <a:off x="8035120" y="2019300"/>
          <a:ext cx="9871880" cy="5943602"/>
        </p:xfrm>
        <a:graphic>
          <a:graphicData uri="http://schemas.openxmlformats.org/drawingml/2006/table">
            <a:tbl>
              <a:tblPr/>
              <a:tblGrid>
                <a:gridCol w="3370719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326541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022089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1637931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Producator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</a:t>
                      </a:r>
                      <a:r>
                        <a:rPr lang="ro-MD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receptionate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506343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</a:t>
                      </a: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BioNTech</a:t>
                      </a: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Comirnaty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256230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  <a:endParaRPr lang="ro-MD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56866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434936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1051038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84541" y="2765410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550" y="1198039"/>
            <a:ext cx="8495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98899"/>
            <a:ext cx="7848250" cy="168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 COVID-19:</a:t>
            </a:r>
          </a:p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spc="-32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ts val="4480"/>
              </a:lnSpc>
            </a:pP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doze administrate: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051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038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2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628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r>
              <a:rPr lang="en-US" sz="3200" b="1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3200" b="1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vaccinală</a:t>
            </a:r>
            <a:endParaRPr lang="en-US" sz="3200" b="1" spc="-29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Populația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cu o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18,01 %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Populația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cu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doze: 12,71 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14,26 %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Spitalele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municpale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republicane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Lucratori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87,01 %</a:t>
            </a:r>
          </a:p>
          <a:p>
            <a:pPr>
              <a:lnSpc>
                <a:spcPts val="4060"/>
              </a:lnSpc>
            </a:pP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Lucratori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spc="-29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3200" spc="-2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doze: 82,72 %</a:t>
            </a:r>
          </a:p>
          <a:p>
            <a:pPr>
              <a:lnSpc>
                <a:spcPts val="4060"/>
              </a:lnSpc>
            </a:pPr>
            <a:r>
              <a:rPr lang="en-US" sz="2900" spc="-29" dirty="0">
                <a:solidFill>
                  <a:srgbClr val="242423"/>
                </a:solidFill>
                <a:latin typeface="Heebo Regular Bold"/>
              </a:rPr>
              <a:t>  </a:t>
            </a: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84541" y="2704429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3892" y="663275"/>
            <a:ext cx="830545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92B8C54E-D99F-445E-BCC3-E63827969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80844"/>
              </p:ext>
            </p:extLst>
          </p:nvPr>
        </p:nvGraphicFramePr>
        <p:xfrm>
          <a:off x="1485550" y="3218794"/>
          <a:ext cx="7848600" cy="638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05200" y="647700"/>
            <a:ext cx="12115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Acoperirea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vaccinal</a:t>
            </a:r>
            <a:r>
              <a:rPr lang="ro-RO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pe categorii de </a:t>
            </a:r>
            <a:r>
              <a:rPr lang="ro-RO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vîrstă</a:t>
            </a:r>
            <a:r>
              <a:rPr lang="ro-RO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6E0D2F4C-608D-4AA5-B79D-F176E9A9B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45962"/>
              </p:ext>
            </p:extLst>
          </p:nvPr>
        </p:nvGraphicFramePr>
        <p:xfrm>
          <a:off x="685800" y="2171700"/>
          <a:ext cx="162306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81400" y="576015"/>
            <a:ext cx="12877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DATELE </a:t>
            </a:r>
            <a:r>
              <a:rPr kumimoji="0" lang="ro-MD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SĂPTĂMÂNALE </a:t>
            </a:r>
            <a:r>
              <a:rPr lang="ro-MD" sz="48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CAMPANIEI DE VACCINARE COVID-19</a:t>
            </a:r>
            <a:endParaRPr kumimoji="0" lang="ro-MD" sz="48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B79C19E9-4DB8-4C25-B2E8-AAE2E9AAB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524518"/>
              </p:ext>
            </p:extLst>
          </p:nvPr>
        </p:nvGraphicFramePr>
        <p:xfrm>
          <a:off x="838550" y="2324100"/>
          <a:ext cx="16992250" cy="769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2286000" y="1181100"/>
            <a:ext cx="1394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42423"/>
                </a:solidFill>
                <a:latin typeface="Heebo Regular"/>
              </a:rPr>
              <a:t>ACOPERIREA VACCINAL</a:t>
            </a:r>
            <a:r>
              <a:rPr lang="ro-RO" sz="4800" dirty="0">
                <a:solidFill>
                  <a:srgbClr val="242423"/>
                </a:solidFill>
                <a:latin typeface="Heebo Regular"/>
              </a:rPr>
              <a:t>Ă ÎN TERITORII </a:t>
            </a:r>
            <a:endParaRPr lang="ru-RU" sz="4800" dirty="0"/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887778"/>
              </p:ext>
            </p:extLst>
          </p:nvPr>
        </p:nvGraphicFramePr>
        <p:xfrm>
          <a:off x="762000" y="2400300"/>
          <a:ext cx="1668780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810625" y="9460042"/>
            <a:ext cx="2083030" cy="554495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591925" y="9404926"/>
            <a:ext cx="1666875" cy="443716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15615623" y="983417"/>
            <a:ext cx="2367577" cy="29519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553200" y="1518487"/>
            <a:ext cx="5181600" cy="847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3393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85578" y="4040837"/>
            <a:ext cx="5997622" cy="325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4"/>
              </a:lnSpc>
              <a:spcBef>
                <a:spcPct val="0"/>
              </a:spcBef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săptămânală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infectați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COVID-19 din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constituit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24791" lvl="1" indent="-212395" algn="just">
              <a:lnSpc>
                <a:spcPts val="2754"/>
              </a:lnSpc>
              <a:buFont typeface="Arial"/>
              <a:buChar char="•"/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Toată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- 12%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[10,02 - 13,97]</a:t>
            </a:r>
            <a:endParaRPr lang="en-US" sz="2400" spc="-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4791" lvl="1" indent="-212395" algn="just">
              <a:lnSpc>
                <a:spcPts val="2754"/>
              </a:lnSpc>
              <a:buFont typeface="Arial"/>
              <a:buChar char="•"/>
            </a:pPr>
            <a:r>
              <a:rPr lang="en-US" sz="2400" spc="-1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Săptămâna</a:t>
            </a:r>
            <a:r>
              <a:rPr lang="en-US" sz="24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30 -  2,0 % </a:t>
            </a:r>
          </a:p>
          <a:p>
            <a:pPr algn="just">
              <a:lnSpc>
                <a:spcPts val="2754"/>
              </a:lnSpc>
            </a:pPr>
            <a:endParaRPr lang="en-US" sz="2400" spc="-1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94"/>
              </a:lnSpc>
            </a:pP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67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morbidității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2067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inițierea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campaniei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67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067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 COVID-19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1" y="330850"/>
            <a:ext cx="17144995" cy="634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  <a:spcBef>
                <a:spcPct val="0"/>
              </a:spcBef>
            </a:pP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Impactul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vaccinării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infectării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lucrătorilor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2" spc="-3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medicali</a:t>
            </a:r>
            <a:r>
              <a:rPr lang="en-US" sz="3842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COVID-19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9796463" y="5012827"/>
            <a:ext cx="1795462" cy="50017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5181600" y="3088948"/>
            <a:ext cx="0" cy="1365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ă 13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93556"/>
              </p:ext>
            </p:extLst>
          </p:nvPr>
        </p:nvGraphicFramePr>
        <p:xfrm>
          <a:off x="914400" y="3390901"/>
          <a:ext cx="10325331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12647</TotalTime>
  <Words>573</Words>
  <Application>Microsoft Office PowerPoint</Application>
  <PresentationFormat>Particularizare</PresentationFormat>
  <Paragraphs>138</Paragraphs>
  <Slides>13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3" baseType="lpstr">
      <vt:lpstr>Heebo Regular Bold</vt:lpstr>
      <vt:lpstr>Arial</vt:lpstr>
      <vt:lpstr>Calibri</vt:lpstr>
      <vt:lpstr>DejaVu Serif</vt:lpstr>
      <vt:lpstr>Wingdings</vt:lpstr>
      <vt:lpstr>Times New Roman</vt:lpstr>
      <vt:lpstr>YACkoCJbd3A 0</vt:lpstr>
      <vt:lpstr>Arimo Bold</vt:lpstr>
      <vt:lpstr>Heebo Regular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Ministerul Sănătății, Muncii și Protecției Sociale Agenția Națională pentru Sănătate Publică</dc:title>
  <dc:creator>Alexei™</dc:creator>
  <cp:lastModifiedBy>Roman Coretchi</cp:lastModifiedBy>
  <cp:revision>137</cp:revision>
  <dcterms:created xsi:type="dcterms:W3CDTF">2006-08-16T00:00:00Z</dcterms:created>
  <dcterms:modified xsi:type="dcterms:W3CDTF">2021-08-02T13:44:34Z</dcterms:modified>
  <dc:identifier>DAEbepJulJk</dc:identifier>
</cp:coreProperties>
</file>