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9"/>
  </p:notesMasterIdLst>
  <p:sldIdLst>
    <p:sldId id="504" r:id="rId3"/>
    <p:sldId id="672" r:id="rId4"/>
    <p:sldId id="673" r:id="rId5"/>
    <p:sldId id="646" r:id="rId6"/>
    <p:sldId id="658" r:id="rId7"/>
    <p:sldId id="645" r:id="rId8"/>
    <p:sldId id="686" r:id="rId9"/>
    <p:sldId id="667" r:id="rId10"/>
    <p:sldId id="693" r:id="rId11"/>
    <p:sldId id="649" r:id="rId12"/>
    <p:sldId id="692" r:id="rId13"/>
    <p:sldId id="697" r:id="rId14"/>
    <p:sldId id="699" r:id="rId15"/>
    <p:sldId id="708" r:id="rId16"/>
    <p:sldId id="256" r:id="rId17"/>
    <p:sldId id="259" r:id="rId18"/>
    <p:sldId id="683" r:id="rId19"/>
    <p:sldId id="508" r:id="rId20"/>
    <p:sldId id="676" r:id="rId21"/>
    <p:sldId id="281" r:id="rId22"/>
    <p:sldId id="677" r:id="rId23"/>
    <p:sldId id="263" r:id="rId24"/>
    <p:sldId id="681" r:id="rId25"/>
    <p:sldId id="694" r:id="rId26"/>
    <p:sldId id="695" r:id="rId27"/>
    <p:sldId id="696" r:id="rId28"/>
  </p:sldIdLst>
  <p:sldSz cx="24384000" cy="13716000"/>
  <p:notesSz cx="7053263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594" userDrawn="1">
          <p15:clr>
            <a:srgbClr val="A4A3A4"/>
          </p15:clr>
        </p15:guide>
        <p15:guide id="2" pos="21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E1D34F-8B7A-C023-3B4D-C819A257C078}" name="Alina Druc" initials="AD" userId="41b2b75c33a036b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2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  <p:cmAuthor id="3" name="Vadim" initials="V" lastIdx="4" clrIdx="2">
    <p:extLst>
      <p:ext uri="{19B8F6BF-5375-455C-9EA6-DF929625EA0E}">
        <p15:presenceInfo xmlns:p15="http://schemas.microsoft.com/office/powerpoint/2012/main" userId="a3729d9ec2b922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61"/>
    <a:srgbClr val="DA0010"/>
    <a:srgbClr val="F8F8F8"/>
    <a:srgbClr val="F2F2F2"/>
    <a:srgbClr val="C8C8C8"/>
    <a:srgbClr val="00B17E"/>
    <a:srgbClr val="1D46F3"/>
    <a:srgbClr val="ADA9BB"/>
    <a:srgbClr val="007949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5" autoAdjust="0"/>
    <p:restoredTop sz="96374" autoAdjust="0"/>
  </p:normalViewPr>
  <p:slideViewPr>
    <p:cSldViewPr snapToGrid="0">
      <p:cViewPr varScale="1">
        <p:scale>
          <a:sx n="40" d="100"/>
          <a:sy n="40" d="100"/>
        </p:scale>
        <p:origin x="228" y="54"/>
      </p:cViewPr>
      <p:guideLst>
        <p:guide orient="horz" pos="3594"/>
        <p:guide pos="2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32A06-F996-430D-9755-BFC5BCA089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EDD91-B1CA-4AD1-A530-D39E02F80367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565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F64461B-8DFE-4EB2-A716-AC2414062471}" type="par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6E6C8-8833-48D5-AFC1-8726E7E4DEED}" type="sib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F96DD-DB5B-4FAE-A884-365BF2308B0D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633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85B36D-01E3-4361-BD10-D8F1A7023E20}" type="par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8DC72-8E89-4AF7-8ADB-3DC049442293}" type="sib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C43E5-48AD-44E2-8B16-D14FDC357EEA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4518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13D9D2-DB46-486D-8782-6D9D80A35BBC}" type="par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CA842-CF84-41AE-90D7-A2BFA503A3F4}" type="sib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CC1FA-2E1A-46F2-84C5-60813D6DD694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1.069.929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7291C0-7EA0-4ED5-A0CE-D07E5EC4C916}" type="par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318AF-E721-4BE0-BBC3-60D873CC602D}" type="sib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B42D8-C3A1-46F6-A649-43DAD5716EE3}">
      <dgm:prSet phldrT="[Text]" custT="1"/>
      <dgm:spPr/>
      <dgm:t>
        <a:bodyPr/>
        <a:lstStyle/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2218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1102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F223A8-E33E-4ADE-904B-80F0E3F230E6}" type="par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FD4A5-4F5B-48C5-97CD-FFA1A1AA6991}" type="sib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3FFD1-A594-439C-A436-1FB35BE80193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140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8A3DAC-E606-4F82-8E7F-46D062BE2C95}" type="par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DD61E-2104-4EC6-8511-3503B0672DE6}" type="sib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CDE76-63F8-44D9-9819-E5C4249EE755}" type="pres">
      <dgm:prSet presAssocID="{D5632A06-F996-430D-9755-BFC5BCA08982}" presName="diagram" presStyleCnt="0">
        <dgm:presLayoutVars>
          <dgm:dir/>
          <dgm:resizeHandles val="exact"/>
        </dgm:presLayoutVars>
      </dgm:prSet>
      <dgm:spPr/>
    </dgm:pt>
    <dgm:pt modelId="{85F8EF49-9DC5-426F-9AC7-2082EC0E73C9}" type="pres">
      <dgm:prSet presAssocID="{AA9EDD91-B1CA-4AD1-A530-D39E02F80367}" presName="node" presStyleLbl="node1" presStyleIdx="0" presStyleCnt="6">
        <dgm:presLayoutVars>
          <dgm:bulletEnabled val="1"/>
        </dgm:presLayoutVars>
      </dgm:prSet>
      <dgm:spPr/>
    </dgm:pt>
    <dgm:pt modelId="{5F2AE9D1-D569-4106-8C23-3E506F6D3244}" type="pres">
      <dgm:prSet presAssocID="{EC56E6C8-8833-48D5-AFC1-8726E7E4DEED}" presName="sibTrans" presStyleCnt="0"/>
      <dgm:spPr/>
    </dgm:pt>
    <dgm:pt modelId="{F1D135D4-5074-423C-A7B5-D359CFAAFE70}" type="pres">
      <dgm:prSet presAssocID="{CA5F96DD-DB5B-4FAE-A884-365BF2308B0D}" presName="node" presStyleLbl="node1" presStyleIdx="1" presStyleCnt="6">
        <dgm:presLayoutVars>
          <dgm:bulletEnabled val="1"/>
        </dgm:presLayoutVars>
      </dgm:prSet>
      <dgm:spPr/>
    </dgm:pt>
    <dgm:pt modelId="{FB45BE94-E204-43E5-BD1B-306526FDC3E1}" type="pres">
      <dgm:prSet presAssocID="{1208DC72-8E89-4AF7-8ADB-3DC049442293}" presName="sibTrans" presStyleCnt="0"/>
      <dgm:spPr/>
    </dgm:pt>
    <dgm:pt modelId="{42103938-C16E-4B94-9245-263D4B124E88}" type="pres">
      <dgm:prSet presAssocID="{EBAB42D8-C3A1-46F6-A649-43DAD5716EE3}" presName="node" presStyleLbl="node1" presStyleIdx="2" presStyleCnt="6">
        <dgm:presLayoutVars>
          <dgm:bulletEnabled val="1"/>
        </dgm:presLayoutVars>
      </dgm:prSet>
      <dgm:spPr/>
    </dgm:pt>
    <dgm:pt modelId="{76D790A0-E26B-494A-889D-6B41C73281C5}" type="pres">
      <dgm:prSet presAssocID="{D56FD4A5-4F5B-48C5-97CD-FFA1A1AA6991}" presName="sibTrans" presStyleCnt="0"/>
      <dgm:spPr/>
    </dgm:pt>
    <dgm:pt modelId="{F52692D7-FDF9-481C-8005-ED9EF5C59F5F}" type="pres">
      <dgm:prSet presAssocID="{6B43FFD1-A594-439C-A436-1FB35BE80193}" presName="node" presStyleLbl="node1" presStyleIdx="3" presStyleCnt="6">
        <dgm:presLayoutVars>
          <dgm:bulletEnabled val="1"/>
        </dgm:presLayoutVars>
      </dgm:prSet>
      <dgm:spPr/>
    </dgm:pt>
    <dgm:pt modelId="{AEDDD0D2-8C98-456D-9AC4-209C2412707D}" type="pres">
      <dgm:prSet presAssocID="{D9BDD61E-2104-4EC6-8511-3503B0672DE6}" presName="sibTrans" presStyleCnt="0"/>
      <dgm:spPr/>
    </dgm:pt>
    <dgm:pt modelId="{514BEDBF-31D1-49DC-91BC-6B41C962FDCE}" type="pres">
      <dgm:prSet presAssocID="{EE4C43E5-48AD-44E2-8B16-D14FDC357EEA}" presName="node" presStyleLbl="node1" presStyleIdx="4" presStyleCnt="6">
        <dgm:presLayoutVars>
          <dgm:bulletEnabled val="1"/>
        </dgm:presLayoutVars>
      </dgm:prSet>
      <dgm:spPr/>
    </dgm:pt>
    <dgm:pt modelId="{914C8587-4876-45D1-87DF-8522F481022C}" type="pres">
      <dgm:prSet presAssocID="{B31CA842-CF84-41AE-90D7-A2BFA503A3F4}" presName="sibTrans" presStyleCnt="0"/>
      <dgm:spPr/>
    </dgm:pt>
    <dgm:pt modelId="{391A5603-2AC7-429B-944A-C605042D868D}" type="pres">
      <dgm:prSet presAssocID="{727CC1FA-2E1A-46F2-84C5-60813D6DD694}" presName="node" presStyleLbl="node1" presStyleIdx="5" presStyleCnt="6">
        <dgm:presLayoutVars>
          <dgm:bulletEnabled val="1"/>
        </dgm:presLayoutVars>
      </dgm:prSet>
      <dgm:spPr/>
    </dgm:pt>
  </dgm:ptLst>
  <dgm:cxnLst>
    <dgm:cxn modelId="{20ED4A01-F5AC-48BA-BAB3-0ECCA04A0646}" srcId="{D5632A06-F996-430D-9755-BFC5BCA08982}" destId="{AA9EDD91-B1CA-4AD1-A530-D39E02F80367}" srcOrd="0" destOrd="0" parTransId="{7F64461B-8DFE-4EB2-A716-AC2414062471}" sibTransId="{EC56E6C8-8833-48D5-AFC1-8726E7E4DEED}"/>
    <dgm:cxn modelId="{969D6C02-A707-400D-A89F-6C40DBFBF6F1}" type="presOf" srcId="{CA5F96DD-DB5B-4FAE-A884-365BF2308B0D}" destId="{F1D135D4-5074-423C-A7B5-D359CFAAFE70}" srcOrd="0" destOrd="0" presId="urn:microsoft.com/office/officeart/2005/8/layout/default"/>
    <dgm:cxn modelId="{53581A05-4FF6-498D-B080-AF48EFDFBBF7}" type="presOf" srcId="{727CC1FA-2E1A-46F2-84C5-60813D6DD694}" destId="{391A5603-2AC7-429B-944A-C605042D868D}" srcOrd="0" destOrd="0" presId="urn:microsoft.com/office/officeart/2005/8/layout/default"/>
    <dgm:cxn modelId="{E027CF61-F6AD-4350-988B-42AAE7B09451}" srcId="{D5632A06-F996-430D-9755-BFC5BCA08982}" destId="{CA5F96DD-DB5B-4FAE-A884-365BF2308B0D}" srcOrd="1" destOrd="0" parTransId="{9C85B36D-01E3-4361-BD10-D8F1A7023E20}" sibTransId="{1208DC72-8E89-4AF7-8ADB-3DC049442293}"/>
    <dgm:cxn modelId="{3D2FAE62-404F-4636-9468-CEBB14557C88}" srcId="{D5632A06-F996-430D-9755-BFC5BCA08982}" destId="{727CC1FA-2E1A-46F2-84C5-60813D6DD694}" srcOrd="5" destOrd="0" parTransId="{CB7291C0-7EA0-4ED5-A0CE-D07E5EC4C916}" sibTransId="{B60318AF-E721-4BE0-BBC3-60D873CC602D}"/>
    <dgm:cxn modelId="{32D10465-73AF-42BB-A648-23628911FA91}" type="presOf" srcId="{AA9EDD91-B1CA-4AD1-A530-D39E02F80367}" destId="{85F8EF49-9DC5-426F-9AC7-2082EC0E73C9}" srcOrd="0" destOrd="0" presId="urn:microsoft.com/office/officeart/2005/8/layout/default"/>
    <dgm:cxn modelId="{BE439051-52CD-40AA-8E48-82E4CFF45D95}" srcId="{D5632A06-F996-430D-9755-BFC5BCA08982}" destId="{EBAB42D8-C3A1-46F6-A649-43DAD5716EE3}" srcOrd="2" destOrd="0" parTransId="{FDF223A8-E33E-4ADE-904B-80F0E3F230E6}" sibTransId="{D56FD4A5-4F5B-48C5-97CD-FFA1A1AA6991}"/>
    <dgm:cxn modelId="{D4A24773-C49C-4FFE-8F45-34824B562CF8}" srcId="{D5632A06-F996-430D-9755-BFC5BCA08982}" destId="{EE4C43E5-48AD-44E2-8B16-D14FDC357EEA}" srcOrd="4" destOrd="0" parTransId="{1813D9D2-DB46-486D-8782-6D9D80A35BBC}" sibTransId="{B31CA842-CF84-41AE-90D7-A2BFA503A3F4}"/>
    <dgm:cxn modelId="{341458A4-8460-483F-AE40-CB7AC0AD8F6D}" type="presOf" srcId="{D5632A06-F996-430D-9755-BFC5BCA08982}" destId="{46DCDE76-63F8-44D9-9819-E5C4249EE755}" srcOrd="0" destOrd="0" presId="urn:microsoft.com/office/officeart/2005/8/layout/default"/>
    <dgm:cxn modelId="{092775C2-E295-4680-AADC-FC9FE2CF3D49}" type="presOf" srcId="{EE4C43E5-48AD-44E2-8B16-D14FDC357EEA}" destId="{514BEDBF-31D1-49DC-91BC-6B41C962FDCE}" srcOrd="0" destOrd="0" presId="urn:microsoft.com/office/officeart/2005/8/layout/default"/>
    <dgm:cxn modelId="{C99AD6D2-08C0-4705-B33E-FEFD2E0FB045}" type="presOf" srcId="{EBAB42D8-C3A1-46F6-A649-43DAD5716EE3}" destId="{42103938-C16E-4B94-9245-263D4B124E88}" srcOrd="0" destOrd="0" presId="urn:microsoft.com/office/officeart/2005/8/layout/default"/>
    <dgm:cxn modelId="{0A4ADDD3-4284-4415-8D14-BD62B861B1F1}" srcId="{D5632A06-F996-430D-9755-BFC5BCA08982}" destId="{6B43FFD1-A594-439C-A436-1FB35BE80193}" srcOrd="3" destOrd="0" parTransId="{618A3DAC-E606-4F82-8E7F-46D062BE2C95}" sibTransId="{D9BDD61E-2104-4EC6-8511-3503B0672DE6}"/>
    <dgm:cxn modelId="{985BDFE4-5175-4917-8D92-B8EB76564C82}" type="presOf" srcId="{6B43FFD1-A594-439C-A436-1FB35BE80193}" destId="{F52692D7-FDF9-481C-8005-ED9EF5C59F5F}" srcOrd="0" destOrd="0" presId="urn:microsoft.com/office/officeart/2005/8/layout/default"/>
    <dgm:cxn modelId="{9255FC5C-4791-457C-9211-501C71049B79}" type="presParOf" srcId="{46DCDE76-63F8-44D9-9819-E5C4249EE755}" destId="{85F8EF49-9DC5-426F-9AC7-2082EC0E73C9}" srcOrd="0" destOrd="0" presId="urn:microsoft.com/office/officeart/2005/8/layout/default"/>
    <dgm:cxn modelId="{ECD3F645-EBB9-4F0B-9B77-77DE2053E3B8}" type="presParOf" srcId="{46DCDE76-63F8-44D9-9819-E5C4249EE755}" destId="{5F2AE9D1-D569-4106-8C23-3E506F6D3244}" srcOrd="1" destOrd="0" presId="urn:microsoft.com/office/officeart/2005/8/layout/default"/>
    <dgm:cxn modelId="{060082DE-32E1-494C-8F6C-3B8E1900FFFD}" type="presParOf" srcId="{46DCDE76-63F8-44D9-9819-E5C4249EE755}" destId="{F1D135D4-5074-423C-A7B5-D359CFAAFE70}" srcOrd="2" destOrd="0" presId="urn:microsoft.com/office/officeart/2005/8/layout/default"/>
    <dgm:cxn modelId="{7F384FAB-7743-4673-A6E3-9BFD343B22C2}" type="presParOf" srcId="{46DCDE76-63F8-44D9-9819-E5C4249EE755}" destId="{FB45BE94-E204-43E5-BD1B-306526FDC3E1}" srcOrd="3" destOrd="0" presId="urn:microsoft.com/office/officeart/2005/8/layout/default"/>
    <dgm:cxn modelId="{04C186C8-B5D8-49C8-9BEC-EE94AF6377E7}" type="presParOf" srcId="{46DCDE76-63F8-44D9-9819-E5C4249EE755}" destId="{42103938-C16E-4B94-9245-263D4B124E88}" srcOrd="4" destOrd="0" presId="urn:microsoft.com/office/officeart/2005/8/layout/default"/>
    <dgm:cxn modelId="{F6196D65-55C0-4BA9-8D96-2194AC140E50}" type="presParOf" srcId="{46DCDE76-63F8-44D9-9819-E5C4249EE755}" destId="{76D790A0-E26B-494A-889D-6B41C73281C5}" srcOrd="5" destOrd="0" presId="urn:microsoft.com/office/officeart/2005/8/layout/default"/>
    <dgm:cxn modelId="{31EBDD12-65B2-4495-BF6B-CEBFA155D73D}" type="presParOf" srcId="{46DCDE76-63F8-44D9-9819-E5C4249EE755}" destId="{F52692D7-FDF9-481C-8005-ED9EF5C59F5F}" srcOrd="6" destOrd="0" presId="urn:microsoft.com/office/officeart/2005/8/layout/default"/>
    <dgm:cxn modelId="{B7310B4F-CC17-4808-A10A-47FDB3BA0529}" type="presParOf" srcId="{46DCDE76-63F8-44D9-9819-E5C4249EE755}" destId="{AEDDD0D2-8C98-456D-9AC4-209C2412707D}" srcOrd="7" destOrd="0" presId="urn:microsoft.com/office/officeart/2005/8/layout/default"/>
    <dgm:cxn modelId="{F54A4FB7-C125-4F8C-BF84-BBE56094C4D3}" type="presParOf" srcId="{46DCDE76-63F8-44D9-9819-E5C4249EE755}" destId="{514BEDBF-31D1-49DC-91BC-6B41C962FDCE}" srcOrd="8" destOrd="0" presId="urn:microsoft.com/office/officeart/2005/8/layout/default"/>
    <dgm:cxn modelId="{C689ECDE-37B4-4245-8551-4FB4684EB849}" type="presParOf" srcId="{46DCDE76-63F8-44D9-9819-E5C4249EE755}" destId="{914C8587-4876-45D1-87DF-8522F481022C}" srcOrd="9" destOrd="0" presId="urn:microsoft.com/office/officeart/2005/8/layout/default"/>
    <dgm:cxn modelId="{C01C579D-9C28-48BF-8C66-7A973CDD6712}" type="presParOf" srcId="{46DCDE76-63F8-44D9-9819-E5C4249EE755}" destId="{391A5603-2AC7-429B-944A-C605042D868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8EF49-9DC5-426F-9AC7-2082EC0E73C9}">
      <dsp:nvSpPr>
        <dsp:cNvPr id="0" name=""/>
        <dsp:cNvSpPr/>
      </dsp:nvSpPr>
      <dsp:spPr>
        <a:xfrm>
          <a:off x="603348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565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03348" y="5122"/>
        <a:ext cx="6323487" cy="3794092"/>
      </dsp:txXfrm>
    </dsp:sp>
    <dsp:sp modelId="{F1D135D4-5074-423C-A7B5-D359CFAAFE70}">
      <dsp:nvSpPr>
        <dsp:cNvPr id="0" name=""/>
        <dsp:cNvSpPr/>
      </dsp:nvSpPr>
      <dsp:spPr>
        <a:xfrm>
          <a:off x="7559184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633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5122"/>
        <a:ext cx="6323487" cy="3794092"/>
      </dsp:txXfrm>
    </dsp:sp>
    <dsp:sp modelId="{42103938-C16E-4B94-9245-263D4B124E88}">
      <dsp:nvSpPr>
        <dsp:cNvPr id="0" name=""/>
        <dsp:cNvSpPr/>
      </dsp:nvSpPr>
      <dsp:spPr>
        <a:xfrm>
          <a:off x="603348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2218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1102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03348" y="4431563"/>
        <a:ext cx="6323487" cy="3794092"/>
      </dsp:txXfrm>
    </dsp:sp>
    <dsp:sp modelId="{F52692D7-FDF9-481C-8005-ED9EF5C59F5F}">
      <dsp:nvSpPr>
        <dsp:cNvPr id="0" name=""/>
        <dsp:cNvSpPr/>
      </dsp:nvSpPr>
      <dsp:spPr>
        <a:xfrm>
          <a:off x="7559184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140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4431563"/>
        <a:ext cx="6323487" cy="3794092"/>
      </dsp:txXfrm>
    </dsp:sp>
    <dsp:sp modelId="{514BEDBF-31D1-49DC-91BC-6B41C962FDCE}">
      <dsp:nvSpPr>
        <dsp:cNvPr id="0" name=""/>
        <dsp:cNvSpPr/>
      </dsp:nvSpPr>
      <dsp:spPr>
        <a:xfrm>
          <a:off x="603348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4518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03348" y="8858004"/>
        <a:ext cx="6323487" cy="3794092"/>
      </dsp:txXfrm>
    </dsp:sp>
    <dsp:sp modelId="{391A5603-2AC7-429B-944A-C605042D868D}">
      <dsp:nvSpPr>
        <dsp:cNvPr id="0" name=""/>
        <dsp:cNvSpPr/>
      </dsp:nvSpPr>
      <dsp:spPr>
        <a:xfrm>
          <a:off x="7559184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1.069.929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8858004"/>
        <a:ext cx="6323487" cy="379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40435" y="4421823"/>
            <a:ext cx="5172393" cy="4189095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01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311373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033778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6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764963</a:t>
            </a:r>
            <a:r>
              <a:rPr lang="en-US" sz="2000" dirty="0"/>
              <a:t> 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2400" dirty="0"/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</a:t>
            </a:r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445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en-US" sz="1800" dirty="0"/>
              <a:t> </a:t>
            </a:r>
            <a:endParaRPr lang="ro-MD" sz="1800" dirty="0"/>
          </a:p>
          <a:p>
            <a:r>
              <a:rPr lang="ro-MD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800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763648</a:t>
            </a:r>
            <a:r>
              <a:rPr lang="en-US" sz="1400" dirty="0"/>
              <a:t> </a:t>
            </a:r>
            <a:endParaRPr lang="ro-MD" sz="1400" dirty="0"/>
          </a:p>
          <a:p>
            <a:r>
              <a:rPr lang="ro-MD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400" dirty="0"/>
          </a:p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sz="1400" dirty="0"/>
              <a:t> </a:t>
            </a:r>
            <a:endParaRPr lang="ro-MD" sz="1400" dirty="0"/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763024</a:t>
            </a:r>
            <a:r>
              <a:rPr lang="en-US" dirty="0"/>
              <a:t> </a:t>
            </a:r>
            <a:endParaRPr lang="ro-MD" dirty="0"/>
          </a:p>
          <a:p>
            <a:r>
              <a:rPr lang="ro-MD" dirty="0"/>
              <a:t>+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dirty="0"/>
              <a:t> </a:t>
            </a:r>
            <a:endParaRPr lang="ro-MD" dirty="0"/>
          </a:p>
          <a:p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9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141638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4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1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00627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7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305902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315153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7487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8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23916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2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87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77582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90461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9404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64" r:id="rId9"/>
    <p:sldLayoutId id="2147483666" r:id="rId10"/>
    <p:sldLayoutId id="2147483697" r:id="rId11"/>
    <p:sldLayoutId id="2147483699" r:id="rId12"/>
    <p:sldLayoutId id="2147483700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5" r:id="rId12"/>
    <p:sldLayoutId id="2147483698" r:id="rId13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vidinfo.gov.md/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://www.vaccinare.gov.md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ertificate-covid.gov.md/" TargetMode="External"/><Relationship Id="rId5" Type="http://schemas.openxmlformats.org/officeDocument/2006/relationships/hyperlink" Target="http://www.ansp.md/" TargetMode="External"/><Relationship Id="rId4" Type="http://schemas.openxmlformats.org/officeDocument/2006/relationships/hyperlink" Target="http://www.ms.gov.md/" TargetMode="External"/><Relationship Id="rId9" Type="http://schemas.openxmlformats.org/officeDocument/2006/relationships/hyperlink" Target="https://bit.ly/3jEd38U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055743" y="4302812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Raport săptămânal</a:t>
            </a:r>
            <a:br>
              <a:rPr lang="en-US" sz="9600" dirty="0"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ivind controlul infecției prin Coronavirusul de tip nou">
            <a:extLst>
              <a:ext uri="{FF2B5EF4-FFF2-40B4-BE49-F238E27FC236}">
                <a16:creationId xmlns:a16="http://schemas.microsoft.com/office/drawing/2014/main" id="{79E47754-E517-4DC4-8A85-377B590E40E8}"/>
              </a:ext>
            </a:extLst>
          </p:cNvPr>
          <p:cNvSpPr txBox="1"/>
          <p:nvPr/>
        </p:nvSpPr>
        <p:spPr>
          <a:xfrm>
            <a:off x="1447210" y="6858000"/>
            <a:ext cx="2148958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Situația epidemiologică privind infecția COVID-19 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 Procesul de vaccinare împotriva COVID-19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2037A3F0-CB72-4939-9FF4-2002337C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334" y="631138"/>
            <a:ext cx="8155360" cy="27961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DF4356-4BB3-418D-B9B9-7ED736FA73C2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411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F79ABA-865D-F89E-A816-F9729D7DC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695" y="3204560"/>
            <a:ext cx="12222503" cy="105114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175DD-F74E-45A3-821A-BB524F13F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4" y="3122118"/>
            <a:ext cx="11680218" cy="105938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CD1282E-A387-485A-8A48-B4AD5A2FF0D8}"/>
              </a:ext>
            </a:extLst>
          </p:cNvPr>
          <p:cNvSpPr/>
          <p:nvPr/>
        </p:nvSpPr>
        <p:spPr>
          <a:xfrm>
            <a:off x="0" y="12485077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0" y="420751"/>
            <a:ext cx="24384000" cy="2780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60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Incidența </a:t>
            </a:r>
            <a:r>
              <a:rPr lang="en-MD" sz="6000" kern="1200" spc="-200" dirty="0"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Montserrat Bold"/>
              </a:rPr>
              <a:t>COVID-19</a:t>
            </a:r>
            <a:r>
              <a:rPr lang="en-MD" sz="60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 la 100 mii populație, conform teritoriilor </a:t>
            </a:r>
            <a:endParaRPr lang="ro-MD" sz="6000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Montserrat Bold"/>
            </a:endParaRPr>
          </a:p>
          <a:p>
            <a:r>
              <a:rPr lang="en-MD" sz="60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administrative în ultimele </a:t>
            </a:r>
            <a:r>
              <a:rPr lang="ro-MD" sz="60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7</a:t>
            </a:r>
            <a:r>
              <a:rPr lang="en-MD" sz="60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 zile, comparativ cu perioada precedentă</a:t>
            </a:r>
            <a:endParaRPr lang="ro-MD" sz="6000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Montserrat Bold"/>
            </a:endParaRPr>
          </a:p>
          <a:p>
            <a:endParaRPr lang="en-MD" sz="4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1CBB9B39-EB4A-46CF-93FC-C77583C6CDB0}"/>
              </a:ext>
            </a:extLst>
          </p:cNvPr>
          <p:cNvSpPr txBox="1"/>
          <p:nvPr/>
        </p:nvSpPr>
        <p:spPr>
          <a:xfrm>
            <a:off x="3960221" y="2557862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.08 -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7814B7-215F-426C-A0BF-CE29A15556EE}"/>
              </a:ext>
            </a:extLst>
          </p:cNvPr>
          <p:cNvSpPr txBox="1"/>
          <p:nvPr/>
        </p:nvSpPr>
        <p:spPr>
          <a:xfrm>
            <a:off x="15720208" y="2557861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.08 -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FCF6EAC-BFDE-47AD-B378-97DF5A006FEE}"/>
              </a:ext>
            </a:extLst>
          </p:cNvPr>
          <p:cNvSpPr txBox="1"/>
          <p:nvPr/>
        </p:nvSpPr>
        <p:spPr>
          <a:xfrm>
            <a:off x="1075331" y="8534761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</a:t>
            </a:r>
            <a:b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100 mii populație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6CA0F7DB-C21C-4216-B5E6-571F97AF1B08}"/>
              </a:ext>
            </a:extLst>
          </p:cNvPr>
          <p:cNvSpPr txBox="1"/>
          <p:nvPr/>
        </p:nvSpPr>
        <p:spPr>
          <a:xfrm>
            <a:off x="7014433" y="6109984"/>
            <a:ext cx="388169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Transnistria</a:t>
            </a:r>
            <a:r>
              <a:rPr lang="en-M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 </a:t>
            </a:r>
            <a:endParaRPr lang="en-M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D624565-6715-42EC-9FA2-2E2241C48E16}"/>
              </a:ext>
            </a:extLst>
          </p:cNvPr>
          <p:cNvSpPr txBox="1"/>
          <p:nvPr/>
        </p:nvSpPr>
        <p:spPr>
          <a:xfrm>
            <a:off x="13190463" y="853476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  <a:endParaRPr lang="ro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b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100 mii populație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727EC1E9-76CB-4511-AF49-79C8995EEF16}"/>
              </a:ext>
            </a:extLst>
          </p:cNvPr>
          <p:cNvSpPr txBox="1"/>
          <p:nvPr/>
        </p:nvSpPr>
        <p:spPr>
          <a:xfrm>
            <a:off x="19088311" y="6112964"/>
            <a:ext cx="388169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Transnistria</a:t>
            </a:r>
            <a:r>
              <a:rPr lang="en-M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o-M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253</a:t>
            </a:r>
            <a:endParaRPr lang="en-M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144EA83-2BC1-4E69-86AC-1C0DDF655DA2}"/>
              </a:ext>
            </a:extLst>
          </p:cNvPr>
          <p:cNvSpPr txBox="1"/>
          <p:nvPr/>
        </p:nvSpPr>
        <p:spPr>
          <a:xfrm>
            <a:off x="16257649" y="5464069"/>
            <a:ext cx="122779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Bălți </a:t>
            </a:r>
          </a:p>
          <a:p>
            <a:r>
              <a:rPr lang="ro-MD" sz="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174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AD32BFD6-52A3-4561-9208-FA721C7BF3E9}"/>
              </a:ext>
            </a:extLst>
          </p:cNvPr>
          <p:cNvSpPr txBox="1"/>
          <p:nvPr/>
        </p:nvSpPr>
        <p:spPr>
          <a:xfrm>
            <a:off x="18137827" y="10222606"/>
            <a:ext cx="1227791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Basarabeasca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BDB30087-9B5C-4FD1-8E04-21A5E3328368}"/>
              </a:ext>
            </a:extLst>
          </p:cNvPr>
          <p:cNvSpPr txBox="1"/>
          <p:nvPr/>
        </p:nvSpPr>
        <p:spPr>
          <a:xfrm>
            <a:off x="4103826" y="5378486"/>
            <a:ext cx="12277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Bălți </a:t>
            </a:r>
          </a:p>
          <a:p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261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B16EAA6-1788-462B-AF72-4AEE2EDDF529}"/>
              </a:ext>
            </a:extLst>
          </p:cNvPr>
          <p:cNvSpPr txBox="1"/>
          <p:nvPr/>
        </p:nvSpPr>
        <p:spPr>
          <a:xfrm>
            <a:off x="6143416" y="10180182"/>
            <a:ext cx="122779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Basarabeasca</a:t>
            </a:r>
          </a:p>
        </p:txBody>
      </p:sp>
    </p:spTree>
    <p:extLst>
      <p:ext uri="{BB962C8B-B14F-4D97-AF65-F5344CB8AC3E}">
        <p14:creationId xmlns:p14="http://schemas.microsoft.com/office/powerpoint/2010/main" val="34812698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2E9227A9-FF5A-4AC3-8502-651763178A14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69" name="Group 8">
            <a:extLst>
              <a:ext uri="{FF2B5EF4-FFF2-40B4-BE49-F238E27FC236}">
                <a16:creationId xmlns:a16="http://schemas.microsoft.com/office/drawing/2014/main" id="{A489EEAE-C31D-45A1-A659-0D9BBDA2A04A}"/>
              </a:ext>
            </a:extLst>
          </p:cNvPr>
          <p:cNvGrpSpPr/>
          <p:nvPr/>
        </p:nvGrpSpPr>
        <p:grpSpPr>
          <a:xfrm>
            <a:off x="3183504" y="3375914"/>
            <a:ext cx="5957454" cy="937889"/>
            <a:chOff x="0" y="-2"/>
            <a:chExt cx="17708409" cy="2285417"/>
          </a:xfrm>
        </p:grpSpPr>
        <p:grpSp>
          <p:nvGrpSpPr>
            <p:cNvPr id="70" name="Rectangle 4">
              <a:extLst>
                <a:ext uri="{FF2B5EF4-FFF2-40B4-BE49-F238E27FC236}">
                  <a16:creationId xmlns:a16="http://schemas.microsoft.com/office/drawing/2014/main" id="{A0791CF6-89D4-49BA-A7C5-50B5E55267A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4" name="Rectangle">
                <a:extLst>
                  <a:ext uri="{FF2B5EF4-FFF2-40B4-BE49-F238E27FC236}">
                    <a16:creationId xmlns:a16="http://schemas.microsoft.com/office/drawing/2014/main" id="{378B32C6-5B0D-4450-8305-8571809607E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/>
              </a:p>
            </p:txBody>
          </p:sp>
          <p:sp>
            <p:nvSpPr>
              <p:cNvPr id="75" name="cazuri noi înregistrate astăzi">
                <a:extLst>
                  <a:ext uri="{FF2B5EF4-FFF2-40B4-BE49-F238E27FC236}">
                    <a16:creationId xmlns:a16="http://schemas.microsoft.com/office/drawing/2014/main" id="{478FA27F-0492-4447-AE57-3F382DFCEC13}"/>
                  </a:ext>
                </a:extLst>
              </p:cNvPr>
              <p:cNvSpPr/>
              <p:nvPr/>
            </p:nvSpPr>
            <p:spPr>
              <a:xfrm>
                <a:off x="257782" y="317729"/>
                <a:ext cx="11109480" cy="1649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 feminin</a:t>
                </a:r>
              </a:p>
            </p:txBody>
          </p:sp>
        </p:grpSp>
        <p:grpSp>
          <p:nvGrpSpPr>
            <p:cNvPr id="71" name="Rectangle 5">
              <a:extLst>
                <a:ext uri="{FF2B5EF4-FFF2-40B4-BE49-F238E27FC236}">
                  <a16:creationId xmlns:a16="http://schemas.microsoft.com/office/drawing/2014/main" id="{DF522828-5B74-4A57-B860-A0E810DB3698}"/>
                </a:ext>
              </a:extLst>
            </p:cNvPr>
            <p:cNvGrpSpPr/>
            <p:nvPr/>
          </p:nvGrpSpPr>
          <p:grpSpPr>
            <a:xfrm>
              <a:off x="11619968" y="3011"/>
              <a:ext cx="6088441" cy="2282404"/>
              <a:chOff x="11619966" y="0"/>
              <a:chExt cx="6088440" cy="2282402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62FC04AA-5458-4390-8FA0-2E87EB6411B7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 dirty="0"/>
              </a:p>
            </p:txBody>
          </p:sp>
          <p:sp>
            <p:nvSpPr>
              <p:cNvPr id="73" name="+156">
                <a:extLst>
                  <a:ext uri="{FF2B5EF4-FFF2-40B4-BE49-F238E27FC236}">
                    <a16:creationId xmlns:a16="http://schemas.microsoft.com/office/drawing/2014/main" id="{E298BCE1-E03F-4CA4-B535-A77A82E6152C}"/>
                  </a:ext>
                </a:extLst>
              </p:cNvPr>
              <p:cNvSpPr/>
              <p:nvPr/>
            </p:nvSpPr>
            <p:spPr>
              <a:xfrm>
                <a:off x="11619966" y="331877"/>
                <a:ext cx="6088437" cy="1649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solidFill>
                      <a:schemeClr val="bg1"/>
                    </a:solidFill>
                  </a:rPr>
                  <a:t> 59,2%</a:t>
                </a:r>
              </a:p>
            </p:txBody>
          </p:sp>
        </p:grp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567897"/>
            <a:ext cx="24086477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MD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cazurilor </a:t>
            </a:r>
            <a:r>
              <a:rPr lang="ro-RO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 deceselor </a:t>
            </a:r>
            <a:r>
              <a:rPr lang="ro-MD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6000" b="1" dirty="0"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 (cumulativ)</a:t>
            </a:r>
            <a:endParaRPr lang="ro-MD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8">
            <a:extLst>
              <a:ext uri="{FF2B5EF4-FFF2-40B4-BE49-F238E27FC236}">
                <a16:creationId xmlns:a16="http://schemas.microsoft.com/office/drawing/2014/main" id="{6108B11D-8474-42AA-8816-296CB5BF5CD8}"/>
              </a:ext>
            </a:extLst>
          </p:cNvPr>
          <p:cNvGrpSpPr/>
          <p:nvPr/>
        </p:nvGrpSpPr>
        <p:grpSpPr>
          <a:xfrm>
            <a:off x="3183504" y="2085365"/>
            <a:ext cx="5957454" cy="937889"/>
            <a:chOff x="0" y="-2"/>
            <a:chExt cx="17708409" cy="2285417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0791BF03-7963-4409-9D27-AB9E6F588A1B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EF3532CA-4A0C-4E9B-A4BC-2CD52B4A07D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/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CD2AB80D-26ED-4E65-A1DE-0EF2E1584AAE}"/>
                  </a:ext>
                </a:extLst>
              </p:cNvPr>
              <p:cNvSpPr/>
              <p:nvPr/>
            </p:nvSpPr>
            <p:spPr>
              <a:xfrm>
                <a:off x="257782" y="317729"/>
                <a:ext cx="11109480" cy="1649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Vârsta medie</a:t>
                </a: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4397BCA6-306C-4D03-A3C6-40728799816F}"/>
                </a:ext>
              </a:extLst>
            </p:cNvPr>
            <p:cNvGrpSpPr/>
            <p:nvPr/>
          </p:nvGrpSpPr>
          <p:grpSpPr>
            <a:xfrm>
              <a:off x="11619968" y="3011"/>
              <a:ext cx="6088441" cy="2282404"/>
              <a:chOff x="11619966" y="0"/>
              <a:chExt cx="6088440" cy="2282402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11F42950-5A32-4FCD-8A42-E4BBFA44BA39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 dirty="0"/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59189727-55D5-416E-8DEF-4E4C8F71225E}"/>
                  </a:ext>
                </a:extLst>
              </p:cNvPr>
              <p:cNvSpPr/>
              <p:nvPr/>
            </p:nvSpPr>
            <p:spPr>
              <a:xfrm>
                <a:off x="11619966" y="331878"/>
                <a:ext cx="6088437" cy="1649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solidFill>
                      <a:schemeClr val="bg1"/>
                    </a:solidFill>
                  </a:rPr>
                  <a:t> 47,2 ani</a:t>
                </a:r>
                <a:endParaRPr sz="3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6" name="Group 8">
            <a:extLst>
              <a:ext uri="{FF2B5EF4-FFF2-40B4-BE49-F238E27FC236}">
                <a16:creationId xmlns:a16="http://schemas.microsoft.com/office/drawing/2014/main" id="{053ACC0E-D4D4-46CC-A416-3EFBCBE0D020}"/>
              </a:ext>
            </a:extLst>
          </p:cNvPr>
          <p:cNvGrpSpPr/>
          <p:nvPr/>
        </p:nvGrpSpPr>
        <p:grpSpPr>
          <a:xfrm>
            <a:off x="3183504" y="4666462"/>
            <a:ext cx="5957454" cy="937889"/>
            <a:chOff x="0" y="-2"/>
            <a:chExt cx="17708409" cy="2285417"/>
          </a:xfrm>
        </p:grpSpPr>
        <p:grpSp>
          <p:nvGrpSpPr>
            <p:cNvPr id="77" name="Rectangle 4">
              <a:extLst>
                <a:ext uri="{FF2B5EF4-FFF2-40B4-BE49-F238E27FC236}">
                  <a16:creationId xmlns:a16="http://schemas.microsoft.com/office/drawing/2014/main" id="{D84D1B30-175B-47C8-B786-519309F20CF0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16" name="Rectangle">
                <a:extLst>
                  <a:ext uri="{FF2B5EF4-FFF2-40B4-BE49-F238E27FC236}">
                    <a16:creationId xmlns:a16="http://schemas.microsoft.com/office/drawing/2014/main" id="{F085A648-AD82-40AC-A09F-DAB3331EDA09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/>
              </a:p>
            </p:txBody>
          </p:sp>
          <p:sp>
            <p:nvSpPr>
              <p:cNvPr id="117" name="cazuri noi înregistrate astăzi">
                <a:extLst>
                  <a:ext uri="{FF2B5EF4-FFF2-40B4-BE49-F238E27FC236}">
                    <a16:creationId xmlns:a16="http://schemas.microsoft.com/office/drawing/2014/main" id="{E9A2F15E-4C3C-419B-8586-1035D1007D62}"/>
                  </a:ext>
                </a:extLst>
              </p:cNvPr>
              <p:cNvSpPr/>
              <p:nvPr/>
            </p:nvSpPr>
            <p:spPr>
              <a:xfrm>
                <a:off x="257782" y="317729"/>
                <a:ext cx="11109480" cy="1649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 urban</a:t>
                </a:r>
              </a:p>
            </p:txBody>
          </p:sp>
        </p:grpSp>
        <p:grpSp>
          <p:nvGrpSpPr>
            <p:cNvPr id="113" name="Rectangle 5">
              <a:extLst>
                <a:ext uri="{FF2B5EF4-FFF2-40B4-BE49-F238E27FC236}">
                  <a16:creationId xmlns:a16="http://schemas.microsoft.com/office/drawing/2014/main" id="{6EAF1F52-D4DC-4E83-BF43-D9239C5124C6}"/>
                </a:ext>
              </a:extLst>
            </p:cNvPr>
            <p:cNvGrpSpPr/>
            <p:nvPr/>
          </p:nvGrpSpPr>
          <p:grpSpPr>
            <a:xfrm>
              <a:off x="11619968" y="3011"/>
              <a:ext cx="6088441" cy="2282404"/>
              <a:chOff x="11619966" y="0"/>
              <a:chExt cx="6088440" cy="2282402"/>
            </a:xfrm>
          </p:grpSpPr>
          <p:sp>
            <p:nvSpPr>
              <p:cNvPr id="114" name="Rectangle">
                <a:extLst>
                  <a:ext uri="{FF2B5EF4-FFF2-40B4-BE49-F238E27FC236}">
                    <a16:creationId xmlns:a16="http://schemas.microsoft.com/office/drawing/2014/main" id="{0BDFE3DE-7BC1-46D9-A022-F5CE1A28DC7C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 dirty="0"/>
              </a:p>
            </p:txBody>
          </p:sp>
          <p:sp>
            <p:nvSpPr>
              <p:cNvPr id="115" name="+156">
                <a:extLst>
                  <a:ext uri="{FF2B5EF4-FFF2-40B4-BE49-F238E27FC236}">
                    <a16:creationId xmlns:a16="http://schemas.microsoft.com/office/drawing/2014/main" id="{7DC6B9BB-8CCB-40B2-87B2-6FD283D1A1A1}"/>
                  </a:ext>
                </a:extLst>
              </p:cNvPr>
              <p:cNvSpPr/>
              <p:nvPr/>
            </p:nvSpPr>
            <p:spPr>
              <a:xfrm>
                <a:off x="11619966" y="331877"/>
                <a:ext cx="6088437" cy="1649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solidFill>
                      <a:schemeClr val="bg1"/>
                    </a:solidFill>
                  </a:rPr>
                  <a:t> 67,0%</a:t>
                </a:r>
              </a:p>
            </p:txBody>
          </p:sp>
        </p:grp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FD297A1D-DD45-4AB7-8D64-EE1C60E839EC}"/>
              </a:ext>
            </a:extLst>
          </p:cNvPr>
          <p:cNvGrpSpPr/>
          <p:nvPr/>
        </p:nvGrpSpPr>
        <p:grpSpPr>
          <a:xfrm>
            <a:off x="14570543" y="2085363"/>
            <a:ext cx="5957454" cy="937889"/>
            <a:chOff x="0" y="-2"/>
            <a:chExt cx="17708409" cy="2285417"/>
          </a:xfrm>
        </p:grpSpPr>
        <p:grpSp>
          <p:nvGrpSpPr>
            <p:cNvPr id="28" name="Rectangle 4">
              <a:extLst>
                <a:ext uri="{FF2B5EF4-FFF2-40B4-BE49-F238E27FC236}">
                  <a16:creationId xmlns:a16="http://schemas.microsoft.com/office/drawing/2014/main" id="{A3F055A5-A2E8-4D08-8BF3-7CA361EF239E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50795305-5C16-4C12-9C05-E7353CD45CA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/>
              </a:p>
            </p:txBody>
          </p:sp>
          <p:sp>
            <p:nvSpPr>
              <p:cNvPr id="34" name="cazuri noi înregistrate astăzi">
                <a:extLst>
                  <a:ext uri="{FF2B5EF4-FFF2-40B4-BE49-F238E27FC236}">
                    <a16:creationId xmlns:a16="http://schemas.microsoft.com/office/drawing/2014/main" id="{4EB74C98-DBF6-4126-81DD-3D25B8067583}"/>
                  </a:ext>
                </a:extLst>
              </p:cNvPr>
              <p:cNvSpPr/>
              <p:nvPr/>
            </p:nvSpPr>
            <p:spPr>
              <a:xfrm>
                <a:off x="257782" y="317729"/>
                <a:ext cx="11109480" cy="1649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Vârsta medie</a:t>
                </a: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Rectangle 5">
              <a:extLst>
                <a:ext uri="{FF2B5EF4-FFF2-40B4-BE49-F238E27FC236}">
                  <a16:creationId xmlns:a16="http://schemas.microsoft.com/office/drawing/2014/main" id="{43F52693-2A0F-46AB-AFEC-1665C1C7EAE9}"/>
                </a:ext>
              </a:extLst>
            </p:cNvPr>
            <p:cNvGrpSpPr/>
            <p:nvPr/>
          </p:nvGrpSpPr>
          <p:grpSpPr>
            <a:xfrm>
              <a:off x="11619968" y="3011"/>
              <a:ext cx="6088441" cy="2282404"/>
              <a:chOff x="11619966" y="0"/>
              <a:chExt cx="6088440" cy="2282402"/>
            </a:xfrm>
          </p:grpSpPr>
          <p:sp>
            <p:nvSpPr>
              <p:cNvPr id="30" name="Rectangle">
                <a:extLst>
                  <a:ext uri="{FF2B5EF4-FFF2-40B4-BE49-F238E27FC236}">
                    <a16:creationId xmlns:a16="http://schemas.microsoft.com/office/drawing/2014/main" id="{1F5CD955-F881-4932-A119-29D9F8856A3C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 dirty="0"/>
              </a:p>
            </p:txBody>
          </p:sp>
          <p:sp>
            <p:nvSpPr>
              <p:cNvPr id="32" name="+156">
                <a:extLst>
                  <a:ext uri="{FF2B5EF4-FFF2-40B4-BE49-F238E27FC236}">
                    <a16:creationId xmlns:a16="http://schemas.microsoft.com/office/drawing/2014/main" id="{0BEE1F01-3D1A-428B-8ADA-D4EC9D48E0E4}"/>
                  </a:ext>
                </a:extLst>
              </p:cNvPr>
              <p:cNvSpPr/>
              <p:nvPr/>
            </p:nvSpPr>
            <p:spPr>
              <a:xfrm>
                <a:off x="11619966" y="331878"/>
                <a:ext cx="6088437" cy="1649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solidFill>
                      <a:schemeClr val="bg1"/>
                    </a:solidFill>
                  </a:rPr>
                  <a:t> </a:t>
                </a:r>
                <a:r>
                  <a:rPr kumimoji="0" lang="ro-RO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68,9</a:t>
                </a:r>
                <a:r>
                  <a:rPr lang="ro-RO" sz="3200" b="1" dirty="0">
                    <a:solidFill>
                      <a:schemeClr val="bg1"/>
                    </a:solidFill>
                  </a:rPr>
                  <a:t> ani</a:t>
                </a:r>
                <a:endParaRPr sz="3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Group 8">
            <a:extLst>
              <a:ext uri="{FF2B5EF4-FFF2-40B4-BE49-F238E27FC236}">
                <a16:creationId xmlns:a16="http://schemas.microsoft.com/office/drawing/2014/main" id="{0692DAC0-E4C0-4F43-8380-0A58304DBFE4}"/>
              </a:ext>
            </a:extLst>
          </p:cNvPr>
          <p:cNvGrpSpPr/>
          <p:nvPr/>
        </p:nvGrpSpPr>
        <p:grpSpPr>
          <a:xfrm>
            <a:off x="14570543" y="3375911"/>
            <a:ext cx="5957454" cy="937889"/>
            <a:chOff x="0" y="-2"/>
            <a:chExt cx="17708409" cy="2285417"/>
          </a:xfrm>
        </p:grpSpPr>
        <p:grpSp>
          <p:nvGrpSpPr>
            <p:cNvPr id="36" name="Rectangle 4">
              <a:extLst>
                <a:ext uri="{FF2B5EF4-FFF2-40B4-BE49-F238E27FC236}">
                  <a16:creationId xmlns:a16="http://schemas.microsoft.com/office/drawing/2014/main" id="{A73504CA-5050-460A-ADCA-B9B9E9A1ABDE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0" name="Rectangle">
                <a:extLst>
                  <a:ext uri="{FF2B5EF4-FFF2-40B4-BE49-F238E27FC236}">
                    <a16:creationId xmlns:a16="http://schemas.microsoft.com/office/drawing/2014/main" id="{5C04EECB-2A7C-4964-87DE-B8314A92F80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/>
              </a:p>
            </p:txBody>
          </p:sp>
          <p:sp>
            <p:nvSpPr>
              <p:cNvPr id="41" name="cazuri noi înregistrate astăzi">
                <a:extLst>
                  <a:ext uri="{FF2B5EF4-FFF2-40B4-BE49-F238E27FC236}">
                    <a16:creationId xmlns:a16="http://schemas.microsoft.com/office/drawing/2014/main" id="{D4A6536B-EADB-4B22-8EFD-EF29584111BA}"/>
                  </a:ext>
                </a:extLst>
              </p:cNvPr>
              <p:cNvSpPr/>
              <p:nvPr/>
            </p:nvSpPr>
            <p:spPr>
              <a:xfrm>
                <a:off x="257782" y="317729"/>
                <a:ext cx="11109480" cy="1649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 feminin</a:t>
                </a:r>
              </a:p>
            </p:txBody>
          </p:sp>
        </p:grpSp>
        <p:grpSp>
          <p:nvGrpSpPr>
            <p:cNvPr id="37" name="Rectangle 5">
              <a:extLst>
                <a:ext uri="{FF2B5EF4-FFF2-40B4-BE49-F238E27FC236}">
                  <a16:creationId xmlns:a16="http://schemas.microsoft.com/office/drawing/2014/main" id="{9E353564-9051-4C36-8344-5ECA667A21C9}"/>
                </a:ext>
              </a:extLst>
            </p:cNvPr>
            <p:cNvGrpSpPr/>
            <p:nvPr/>
          </p:nvGrpSpPr>
          <p:grpSpPr>
            <a:xfrm>
              <a:off x="11619968" y="3011"/>
              <a:ext cx="6088441" cy="2282404"/>
              <a:chOff x="11619966" y="0"/>
              <a:chExt cx="6088440" cy="2282402"/>
            </a:xfrm>
          </p:grpSpPr>
          <p:sp>
            <p:nvSpPr>
              <p:cNvPr id="38" name="Rectangle">
                <a:extLst>
                  <a:ext uri="{FF2B5EF4-FFF2-40B4-BE49-F238E27FC236}">
                    <a16:creationId xmlns:a16="http://schemas.microsoft.com/office/drawing/2014/main" id="{0AE4A553-18C6-4AA8-95A8-8D1878DB5D0B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 dirty="0"/>
              </a:p>
            </p:txBody>
          </p:sp>
          <p:sp>
            <p:nvSpPr>
              <p:cNvPr id="39" name="+156">
                <a:extLst>
                  <a:ext uri="{FF2B5EF4-FFF2-40B4-BE49-F238E27FC236}">
                    <a16:creationId xmlns:a16="http://schemas.microsoft.com/office/drawing/2014/main" id="{4D4D39CD-8D00-4ADB-89C6-1C6F8A7DCEE0}"/>
                  </a:ext>
                </a:extLst>
              </p:cNvPr>
              <p:cNvSpPr/>
              <p:nvPr/>
            </p:nvSpPr>
            <p:spPr>
              <a:xfrm>
                <a:off x="11619966" y="331877"/>
                <a:ext cx="6088437" cy="1649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solidFill>
                      <a:schemeClr val="bg1"/>
                    </a:solidFill>
                  </a:rPr>
                  <a:t> </a:t>
                </a:r>
                <a:r>
                  <a:rPr kumimoji="0" lang="ro-RO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52,5 </a:t>
                </a:r>
                <a:r>
                  <a:rPr lang="ro-RO" sz="3200" b="1" dirty="0">
                    <a:solidFill>
                      <a:schemeClr val="bg1"/>
                    </a:solidFill>
                  </a:rPr>
                  <a:t>%</a:t>
                </a:r>
              </a:p>
            </p:txBody>
          </p:sp>
        </p:grpSp>
      </p:grpSp>
      <p:grpSp>
        <p:nvGrpSpPr>
          <p:cNvPr id="49" name="Group 8">
            <a:extLst>
              <a:ext uri="{FF2B5EF4-FFF2-40B4-BE49-F238E27FC236}">
                <a16:creationId xmlns:a16="http://schemas.microsoft.com/office/drawing/2014/main" id="{4238B3C1-9AF9-4BA1-92F4-5A5B4F10DB05}"/>
              </a:ext>
            </a:extLst>
          </p:cNvPr>
          <p:cNvGrpSpPr/>
          <p:nvPr/>
        </p:nvGrpSpPr>
        <p:grpSpPr>
          <a:xfrm>
            <a:off x="14570543" y="4666459"/>
            <a:ext cx="5957454" cy="937889"/>
            <a:chOff x="0" y="-2"/>
            <a:chExt cx="17708409" cy="2285417"/>
          </a:xfrm>
        </p:grpSpPr>
        <p:grpSp>
          <p:nvGrpSpPr>
            <p:cNvPr id="51" name="Rectangle 4">
              <a:extLst>
                <a:ext uri="{FF2B5EF4-FFF2-40B4-BE49-F238E27FC236}">
                  <a16:creationId xmlns:a16="http://schemas.microsoft.com/office/drawing/2014/main" id="{045423D4-6B37-40B6-880C-2F6AE6332389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2BBF3673-D83F-423F-BEB1-68BBB3C624B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/>
              </a:p>
            </p:txBody>
          </p:sp>
          <p:sp>
            <p:nvSpPr>
              <p:cNvPr id="63" name="cazuri noi înregistrate astăzi">
                <a:extLst>
                  <a:ext uri="{FF2B5EF4-FFF2-40B4-BE49-F238E27FC236}">
                    <a16:creationId xmlns:a16="http://schemas.microsoft.com/office/drawing/2014/main" id="{460D636B-2DF2-480C-AD38-23C3655E1BE0}"/>
                  </a:ext>
                </a:extLst>
              </p:cNvPr>
              <p:cNvSpPr/>
              <p:nvPr/>
            </p:nvSpPr>
            <p:spPr>
              <a:xfrm>
                <a:off x="257782" y="317729"/>
                <a:ext cx="11109480" cy="1649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 urban</a:t>
                </a:r>
              </a:p>
            </p:txBody>
          </p:sp>
        </p:grpSp>
        <p:grpSp>
          <p:nvGrpSpPr>
            <p:cNvPr id="52" name="Rectangle 5">
              <a:extLst>
                <a:ext uri="{FF2B5EF4-FFF2-40B4-BE49-F238E27FC236}">
                  <a16:creationId xmlns:a16="http://schemas.microsoft.com/office/drawing/2014/main" id="{E853D662-600C-4035-82D1-39BE8358B888}"/>
                </a:ext>
              </a:extLst>
            </p:cNvPr>
            <p:cNvGrpSpPr/>
            <p:nvPr/>
          </p:nvGrpSpPr>
          <p:grpSpPr>
            <a:xfrm>
              <a:off x="11619968" y="3011"/>
              <a:ext cx="6088441" cy="2282404"/>
              <a:chOff x="11619966" y="0"/>
              <a:chExt cx="6088440" cy="2282402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EE9455A7-677C-4588-B0AA-EC106D3A82CC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3200" dirty="0"/>
              </a:p>
            </p:txBody>
          </p:sp>
          <p:sp>
            <p:nvSpPr>
              <p:cNvPr id="54" name="+156">
                <a:extLst>
                  <a:ext uri="{FF2B5EF4-FFF2-40B4-BE49-F238E27FC236}">
                    <a16:creationId xmlns:a16="http://schemas.microsoft.com/office/drawing/2014/main" id="{6E47E545-FC31-4CDE-9742-487F601BF5C1}"/>
                  </a:ext>
                </a:extLst>
              </p:cNvPr>
              <p:cNvSpPr/>
              <p:nvPr/>
            </p:nvSpPr>
            <p:spPr>
              <a:xfrm>
                <a:off x="11619966" y="331877"/>
                <a:ext cx="6088437" cy="1649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b="1" dirty="0">
                    <a:solidFill>
                      <a:schemeClr val="bg1"/>
                    </a:solidFill>
                  </a:rPr>
                  <a:t> 59,7%</a:t>
                </a:r>
              </a:p>
            </p:txBody>
          </p:sp>
        </p:grpSp>
      </p:grpSp>
      <p:sp>
        <p:nvSpPr>
          <p:cNvPr id="4" name="Dreptunghi 3">
            <a:extLst>
              <a:ext uri="{FF2B5EF4-FFF2-40B4-BE49-F238E27FC236}">
                <a16:creationId xmlns:a16="http://schemas.microsoft.com/office/drawing/2014/main" id="{5EC52DDF-8144-48B5-B4BA-81941D39C9F4}"/>
              </a:ext>
            </a:extLst>
          </p:cNvPr>
          <p:cNvSpPr/>
          <p:nvPr/>
        </p:nvSpPr>
        <p:spPr>
          <a:xfrm>
            <a:off x="1549028" y="6278332"/>
            <a:ext cx="4074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</p:txBody>
      </p:sp>
      <p:sp>
        <p:nvSpPr>
          <p:cNvPr id="64" name="Dreptunghi 63">
            <a:extLst>
              <a:ext uri="{FF2B5EF4-FFF2-40B4-BE49-F238E27FC236}">
                <a16:creationId xmlns:a16="http://schemas.microsoft.com/office/drawing/2014/main" id="{029F35B0-D352-4A03-A7FC-51553538C32C}"/>
              </a:ext>
            </a:extLst>
          </p:cNvPr>
          <p:cNvSpPr/>
          <p:nvPr/>
        </p:nvSpPr>
        <p:spPr>
          <a:xfrm>
            <a:off x="13351577" y="6339564"/>
            <a:ext cx="4074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DECESE</a:t>
            </a:r>
          </a:p>
        </p:txBody>
      </p:sp>
      <p:sp>
        <p:nvSpPr>
          <p:cNvPr id="65" name="Dreptunghi 64">
            <a:extLst>
              <a:ext uri="{FF2B5EF4-FFF2-40B4-BE49-F238E27FC236}">
                <a16:creationId xmlns:a16="http://schemas.microsoft.com/office/drawing/2014/main" id="{8D4822C1-4D9D-4269-B387-D4C7050F3F02}"/>
              </a:ext>
            </a:extLst>
          </p:cNvPr>
          <p:cNvSpPr/>
          <p:nvPr/>
        </p:nvSpPr>
        <p:spPr>
          <a:xfrm>
            <a:off x="7701338" y="6438942"/>
            <a:ext cx="4074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Masculin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D62B53E1-C53C-4D98-9301-D79DD716965A}"/>
              </a:ext>
            </a:extLst>
          </p:cNvPr>
          <p:cNvSpPr/>
          <p:nvPr/>
        </p:nvSpPr>
        <p:spPr>
          <a:xfrm>
            <a:off x="8305081" y="6624045"/>
            <a:ext cx="322729" cy="329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reptunghi 65">
            <a:extLst>
              <a:ext uri="{FF2B5EF4-FFF2-40B4-BE49-F238E27FC236}">
                <a16:creationId xmlns:a16="http://schemas.microsoft.com/office/drawing/2014/main" id="{1F43456E-AB28-4E02-A5D0-A687295EAF44}"/>
              </a:ext>
            </a:extLst>
          </p:cNvPr>
          <p:cNvSpPr/>
          <p:nvPr/>
        </p:nvSpPr>
        <p:spPr>
          <a:xfrm>
            <a:off x="4939571" y="6431899"/>
            <a:ext cx="4074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Feminin</a:t>
            </a:r>
          </a:p>
        </p:txBody>
      </p:sp>
      <p:sp>
        <p:nvSpPr>
          <p:cNvPr id="67" name="Dreptunghi 66">
            <a:extLst>
              <a:ext uri="{FF2B5EF4-FFF2-40B4-BE49-F238E27FC236}">
                <a16:creationId xmlns:a16="http://schemas.microsoft.com/office/drawing/2014/main" id="{4CC0277C-BAB2-46C7-9DE5-E6563722139D}"/>
              </a:ext>
            </a:extLst>
          </p:cNvPr>
          <p:cNvSpPr/>
          <p:nvPr/>
        </p:nvSpPr>
        <p:spPr>
          <a:xfrm>
            <a:off x="5543314" y="6614531"/>
            <a:ext cx="322729" cy="329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reptunghi 67">
            <a:extLst>
              <a:ext uri="{FF2B5EF4-FFF2-40B4-BE49-F238E27FC236}">
                <a16:creationId xmlns:a16="http://schemas.microsoft.com/office/drawing/2014/main" id="{4577C0E1-CD08-480E-B5C4-5B9BE9E6A23B}"/>
              </a:ext>
            </a:extLst>
          </p:cNvPr>
          <p:cNvSpPr/>
          <p:nvPr/>
        </p:nvSpPr>
        <p:spPr>
          <a:xfrm>
            <a:off x="16357595" y="6431898"/>
            <a:ext cx="4074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Feminin</a:t>
            </a:r>
          </a:p>
        </p:txBody>
      </p:sp>
      <p:sp>
        <p:nvSpPr>
          <p:cNvPr id="78" name="Dreptunghi 77">
            <a:extLst>
              <a:ext uri="{FF2B5EF4-FFF2-40B4-BE49-F238E27FC236}">
                <a16:creationId xmlns:a16="http://schemas.microsoft.com/office/drawing/2014/main" id="{45B7A534-051F-463C-8D1B-B22815CF7510}"/>
              </a:ext>
            </a:extLst>
          </p:cNvPr>
          <p:cNvSpPr/>
          <p:nvPr/>
        </p:nvSpPr>
        <p:spPr>
          <a:xfrm>
            <a:off x="19699222" y="6669232"/>
            <a:ext cx="322729" cy="329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reptunghi 78">
            <a:extLst>
              <a:ext uri="{FF2B5EF4-FFF2-40B4-BE49-F238E27FC236}">
                <a16:creationId xmlns:a16="http://schemas.microsoft.com/office/drawing/2014/main" id="{E6B340AC-252F-4793-BE6B-F1B7F722AC21}"/>
              </a:ext>
            </a:extLst>
          </p:cNvPr>
          <p:cNvSpPr/>
          <p:nvPr/>
        </p:nvSpPr>
        <p:spPr>
          <a:xfrm>
            <a:off x="16990304" y="6614531"/>
            <a:ext cx="322729" cy="329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7729A4-D3EE-E29A-CC83-1F319EC49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84" y="6436130"/>
            <a:ext cx="11961389" cy="6913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B979C-812E-FC5E-62E5-B389FA120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7167" y="6436129"/>
            <a:ext cx="11638273" cy="69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9AA990-2FCA-BE17-6ED6-3346DD963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781" y="3569724"/>
            <a:ext cx="14601185" cy="6950042"/>
          </a:xfrm>
          <a:prstGeom prst="rect">
            <a:avLst/>
          </a:prstGeom>
        </p:spPr>
      </p:pic>
      <p:grpSp>
        <p:nvGrpSpPr>
          <p:cNvPr id="12" name="Group 8">
            <a:extLst>
              <a:ext uri="{FF2B5EF4-FFF2-40B4-BE49-F238E27FC236}">
                <a16:creationId xmlns:a16="http://schemas.microsoft.com/office/drawing/2014/main" id="{B33FAFDA-E02D-7801-913E-82DBA2FBC4CA}"/>
              </a:ext>
            </a:extLst>
          </p:cNvPr>
          <p:cNvGrpSpPr>
            <a:grpSpLocks/>
          </p:cNvGrpSpPr>
          <p:nvPr/>
        </p:nvGrpSpPr>
        <p:grpSpPr>
          <a:xfrm>
            <a:off x="1179185" y="10768651"/>
            <a:ext cx="22009033" cy="1094691"/>
            <a:chOff x="0" y="-3"/>
            <a:chExt cx="17708409" cy="2285417"/>
          </a:xfrm>
        </p:grpSpPr>
        <p:grpSp>
          <p:nvGrpSpPr>
            <p:cNvPr id="13" name="Rectangle 4">
              <a:extLst>
                <a:ext uri="{FF2B5EF4-FFF2-40B4-BE49-F238E27FC236}">
                  <a16:creationId xmlns:a16="http://schemas.microsoft.com/office/drawing/2014/main" id="{D1341B82-68DC-67CF-5152-C71B4BB3FB65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5" name="Rectangle">
                <a:extLst>
                  <a:ext uri="{FF2B5EF4-FFF2-40B4-BE49-F238E27FC236}">
                    <a16:creationId xmlns:a16="http://schemas.microsoft.com/office/drawing/2014/main" id="{A2B8A685-07C5-5127-7767-EBDD8067E26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cazuri noi înregistrate astăzi">
                <a:extLst>
                  <a:ext uri="{FF2B5EF4-FFF2-40B4-BE49-F238E27FC236}">
                    <a16:creationId xmlns:a16="http://schemas.microsoft.com/office/drawing/2014/main" id="{33964F7B-6605-D657-59D0-8B78CF271428}"/>
                  </a:ext>
                </a:extLst>
              </p:cNvPr>
              <p:cNvSpPr/>
              <p:nvPr/>
            </p:nvSpPr>
            <p:spPr>
              <a:xfrm>
                <a:off x="257782" y="307381"/>
                <a:ext cx="11109480" cy="1670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MD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infectare în rândul lucrătorilor din sistemul medical</a:t>
                </a:r>
                <a:endPara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14" name="Rectangle 5">
              <a:extLst>
                <a:ext uri="{FF2B5EF4-FFF2-40B4-BE49-F238E27FC236}">
                  <a16:creationId xmlns:a16="http://schemas.microsoft.com/office/drawing/2014/main" id="{EFE8C446-BC90-EFDE-82A9-E31985EB488F}"/>
                </a:ext>
              </a:extLst>
            </p:cNvPr>
            <p:cNvGrpSpPr/>
            <p:nvPr/>
          </p:nvGrpSpPr>
          <p:grpSpPr>
            <a:xfrm>
              <a:off x="11619968" y="-3"/>
              <a:ext cx="6088439" cy="2282404"/>
              <a:chOff x="11619966" y="-3014"/>
              <a:chExt cx="6088438" cy="2282402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10B6F6AD-0D1B-DB6D-AE6C-F459C28347B4}"/>
                  </a:ext>
                </a:extLst>
              </p:cNvPr>
              <p:cNvSpPr/>
              <p:nvPr/>
            </p:nvSpPr>
            <p:spPr>
              <a:xfrm>
                <a:off x="11787723" y="-3014"/>
                <a:ext cx="5905554" cy="22824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+156">
                <a:extLst>
                  <a:ext uri="{FF2B5EF4-FFF2-40B4-BE49-F238E27FC236}">
                    <a16:creationId xmlns:a16="http://schemas.microsoft.com/office/drawing/2014/main" id="{E173FB76-1D24-C7B8-3F9A-621B853EB75B}"/>
                  </a:ext>
                </a:extLst>
              </p:cNvPr>
              <p:cNvSpPr/>
              <p:nvPr/>
            </p:nvSpPr>
            <p:spPr>
              <a:xfrm>
                <a:off x="11619966" y="257283"/>
                <a:ext cx="6088438" cy="1799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34.819</a:t>
                </a:r>
                <a:endParaRPr kumimoji="0" sz="4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sp>
        <p:nvSpPr>
          <p:cNvPr id="3" name="Titlu 2">
            <a:extLst>
              <a:ext uri="{FF2B5EF4-FFF2-40B4-BE49-F238E27FC236}">
                <a16:creationId xmlns:a16="http://schemas.microsoft.com/office/drawing/2014/main" id="{04D7CE85-3949-4782-B022-889E5B8B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Personalul instituțiilor medicale infectat cu COVID-19 </a:t>
            </a:r>
            <a:b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(ultimele  2 luni)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5E3A1AD0-C6B4-4E2F-B592-EFA836F33112}"/>
              </a:ext>
            </a:extLst>
          </p:cNvPr>
          <p:cNvGrpSpPr>
            <a:grpSpLocks/>
          </p:cNvGrpSpPr>
          <p:nvPr/>
        </p:nvGrpSpPr>
        <p:grpSpPr>
          <a:xfrm>
            <a:off x="1179185" y="12131900"/>
            <a:ext cx="22009033" cy="1094691"/>
            <a:chOff x="0" y="-3"/>
            <a:chExt cx="17708409" cy="2285417"/>
          </a:xfrm>
        </p:grpSpPr>
        <p:grpSp>
          <p:nvGrpSpPr>
            <p:cNvPr id="16" name="Rectangle 4">
              <a:extLst>
                <a:ext uri="{FF2B5EF4-FFF2-40B4-BE49-F238E27FC236}">
                  <a16:creationId xmlns:a16="http://schemas.microsoft.com/office/drawing/2014/main" id="{857D6C7A-076A-4ABE-B358-5BCEA5786E7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150FAD3A-4FCC-4D03-BFC8-B2195BFA989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cazuri noi înregistrate astăzi">
                <a:extLst>
                  <a:ext uri="{FF2B5EF4-FFF2-40B4-BE49-F238E27FC236}">
                    <a16:creationId xmlns:a16="http://schemas.microsoft.com/office/drawing/2014/main" id="{A7D22E61-9875-4436-82F9-9B7F10EE9A77}"/>
                  </a:ext>
                </a:extLst>
              </p:cNvPr>
              <p:cNvSpPr/>
              <p:nvPr/>
            </p:nvSpPr>
            <p:spPr>
              <a:xfrm>
                <a:off x="257782" y="307381"/>
                <a:ext cx="11109480" cy="1670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MD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infectare în săptămâna 34</a:t>
                </a:r>
                <a:endPara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17" name="Rectangle 5">
              <a:extLst>
                <a:ext uri="{FF2B5EF4-FFF2-40B4-BE49-F238E27FC236}">
                  <a16:creationId xmlns:a16="http://schemas.microsoft.com/office/drawing/2014/main" id="{F293E4D0-8989-411E-A24F-DD88389C698C}"/>
                </a:ext>
              </a:extLst>
            </p:cNvPr>
            <p:cNvGrpSpPr/>
            <p:nvPr/>
          </p:nvGrpSpPr>
          <p:grpSpPr>
            <a:xfrm>
              <a:off x="11619968" y="-3"/>
              <a:ext cx="6088439" cy="2282404"/>
              <a:chOff x="11619966" y="-3014"/>
              <a:chExt cx="6088438" cy="2282402"/>
            </a:xfrm>
          </p:grpSpPr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B0D8AC2B-C683-4CFF-BB0B-6A80E5E08C5B}"/>
                  </a:ext>
                </a:extLst>
              </p:cNvPr>
              <p:cNvSpPr/>
              <p:nvPr/>
            </p:nvSpPr>
            <p:spPr>
              <a:xfrm>
                <a:off x="11787723" y="-3014"/>
                <a:ext cx="5905554" cy="22824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" name="+156">
                <a:extLst>
                  <a:ext uri="{FF2B5EF4-FFF2-40B4-BE49-F238E27FC236}">
                    <a16:creationId xmlns:a16="http://schemas.microsoft.com/office/drawing/2014/main" id="{9CE4A1DD-D713-4DCE-8428-B2F2F3A64D0D}"/>
                  </a:ext>
                </a:extLst>
              </p:cNvPr>
              <p:cNvSpPr/>
              <p:nvPr/>
            </p:nvSpPr>
            <p:spPr>
              <a:xfrm>
                <a:off x="11619966" y="257283"/>
                <a:ext cx="6088438" cy="1799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233</a:t>
                </a:r>
                <a:endParaRPr kumimoji="0" sz="4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C10BAB7-828D-763E-2E80-7F36958D91FD}"/>
              </a:ext>
            </a:extLst>
          </p:cNvPr>
          <p:cNvSpPr/>
          <p:nvPr/>
        </p:nvSpPr>
        <p:spPr>
          <a:xfrm>
            <a:off x="23486166" y="2235199"/>
            <a:ext cx="838199" cy="7615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E4365-9543-51FD-5A2A-4B4E3A7F8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24" y="6188019"/>
            <a:ext cx="17106859" cy="7071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9" y="918865"/>
            <a:ext cx="22897882" cy="2011324"/>
          </a:xfrm>
        </p:spPr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Copii confirmați </a:t>
            </a:r>
            <a:r>
              <a:rPr lang="ro-MD" sz="6000" b="1" dirty="0"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o-MD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96B203FC-03E0-4B44-B4BF-344C65633E69}"/>
              </a:ext>
            </a:extLst>
          </p:cNvPr>
          <p:cNvGrpSpPr/>
          <p:nvPr/>
        </p:nvGrpSpPr>
        <p:grpSpPr>
          <a:xfrm>
            <a:off x="8425974" y="2323828"/>
            <a:ext cx="11973812" cy="1169547"/>
            <a:chOff x="0" y="-2"/>
            <a:chExt cx="17708409" cy="2285417"/>
          </a:xfrm>
        </p:grpSpPr>
        <p:grpSp>
          <p:nvGrpSpPr>
            <p:cNvPr id="14" name="Rectangle 4">
              <a:extLst>
                <a:ext uri="{FF2B5EF4-FFF2-40B4-BE49-F238E27FC236}">
                  <a16:creationId xmlns:a16="http://schemas.microsoft.com/office/drawing/2014/main" id="{93616013-8B3C-4142-B232-FBFA91612E76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C98EBB72-DBCA-446C-97B3-72B79EB9664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lang="ro-MD" sz="3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20" name="cazuri noi înregistrate astăzi">
                <a:extLst>
                  <a:ext uri="{FF2B5EF4-FFF2-40B4-BE49-F238E27FC236}">
                    <a16:creationId xmlns:a16="http://schemas.microsoft.com/office/drawing/2014/main" id="{589294BB-BC98-4C5F-8D73-DF33B3B5D92F}"/>
                  </a:ext>
                </a:extLst>
              </p:cNvPr>
              <p:cNvSpPr/>
              <p:nvPr/>
            </p:nvSpPr>
            <p:spPr>
              <a:xfrm>
                <a:off x="257783" y="481134"/>
                <a:ext cx="11109479" cy="1323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Cazuri totale</a:t>
                </a:r>
              </a:p>
            </p:txBody>
          </p:sp>
        </p:grpSp>
        <p:grpSp>
          <p:nvGrpSpPr>
            <p:cNvPr id="16" name="Rectangle 5">
              <a:extLst>
                <a:ext uri="{FF2B5EF4-FFF2-40B4-BE49-F238E27FC236}">
                  <a16:creationId xmlns:a16="http://schemas.microsoft.com/office/drawing/2014/main" id="{F1E114FA-CFF4-4831-B23E-FEDE9A7CFA9E}"/>
                </a:ext>
              </a:extLst>
            </p:cNvPr>
            <p:cNvGrpSpPr/>
            <p:nvPr/>
          </p:nvGrpSpPr>
          <p:grpSpPr>
            <a:xfrm>
              <a:off x="11619968" y="3011"/>
              <a:ext cx="6088441" cy="2282404"/>
              <a:chOff x="11619966" y="0"/>
              <a:chExt cx="6088440" cy="2282402"/>
            </a:xfrm>
          </p:grpSpPr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992AAF23-FDC0-4AD5-B38F-A2A0F3D8C0B0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lang="ro-MD" sz="3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18" name="+156">
                <a:extLst>
                  <a:ext uri="{FF2B5EF4-FFF2-40B4-BE49-F238E27FC236}">
                    <a16:creationId xmlns:a16="http://schemas.microsoft.com/office/drawing/2014/main" id="{C76C474B-5A13-4D3B-98E1-37F9A9EE020A}"/>
                  </a:ext>
                </a:extLst>
              </p:cNvPr>
              <p:cNvSpPr/>
              <p:nvPr/>
            </p:nvSpPr>
            <p:spPr>
              <a:xfrm>
                <a:off x="11619966" y="465211"/>
                <a:ext cx="6088437" cy="1383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50.149</a:t>
                </a:r>
              </a:p>
            </p:txBody>
          </p:sp>
        </p:grp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A64B06B6-374E-480B-A280-9C3938AF22D1}"/>
              </a:ext>
            </a:extLst>
          </p:cNvPr>
          <p:cNvGrpSpPr/>
          <p:nvPr/>
        </p:nvGrpSpPr>
        <p:grpSpPr>
          <a:xfrm>
            <a:off x="8407664" y="3827190"/>
            <a:ext cx="11973812" cy="1258011"/>
            <a:chOff x="0" y="-2"/>
            <a:chExt cx="17708409" cy="2285417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CAB72398-DE14-427C-A66B-9A200C3C36A0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85146A77-A441-42C6-87D5-76ADEF1E5669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lang="ro-MD" sz="3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27" name="cazuri noi înregistrate astăzi">
                <a:extLst>
                  <a:ext uri="{FF2B5EF4-FFF2-40B4-BE49-F238E27FC236}">
                    <a16:creationId xmlns:a16="http://schemas.microsoft.com/office/drawing/2014/main" id="{0032A2DC-FE23-499E-9073-631778D0C074}"/>
                  </a:ext>
                </a:extLst>
              </p:cNvPr>
              <p:cNvSpPr/>
              <p:nvPr/>
            </p:nvSpPr>
            <p:spPr>
              <a:xfrm>
                <a:off x="64509" y="527655"/>
                <a:ext cx="11302755" cy="1230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Cazuri ultimele 7 zile</a:t>
                </a:r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9F4A99B7-D3E9-441F-B30A-DF73E3E75C8C}"/>
                </a:ext>
              </a:extLst>
            </p:cNvPr>
            <p:cNvGrpSpPr/>
            <p:nvPr/>
          </p:nvGrpSpPr>
          <p:grpSpPr>
            <a:xfrm>
              <a:off x="11619968" y="3011"/>
              <a:ext cx="6088441" cy="2282404"/>
              <a:chOff x="11619966" y="0"/>
              <a:chExt cx="6088440" cy="2282402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2CB82B29-5926-4D1A-BF50-C3D7E7E5E039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lang="ro-MD" sz="3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7D26AF40-7D96-4380-B1A3-19BF6A9A4043}"/>
                  </a:ext>
                </a:extLst>
              </p:cNvPr>
              <p:cNvSpPr/>
              <p:nvPr/>
            </p:nvSpPr>
            <p:spPr>
              <a:xfrm>
                <a:off x="11619966" y="513849"/>
                <a:ext cx="6088437" cy="1286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3400" b="1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972</a:t>
                </a:r>
                <a:endParaRPr kumimoji="0" lang="ro-MD" sz="3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</p:txBody>
          </p:sp>
        </p:grpSp>
      </p:grpSp>
      <p:pic>
        <p:nvPicPr>
          <p:cNvPr id="6" name="Imagine 5">
            <a:extLst>
              <a:ext uri="{FF2B5EF4-FFF2-40B4-BE49-F238E27FC236}">
                <a16:creationId xmlns:a16="http://schemas.microsoft.com/office/drawing/2014/main" id="{413CFE88-4581-44E4-AA03-70F6D15DE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733" y="1948530"/>
            <a:ext cx="2908317" cy="334456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8DA9350-CD51-4E00-9173-96007DE71473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002215-474D-DEE9-AD74-CB6200C67C4F}"/>
              </a:ext>
            </a:extLst>
          </p:cNvPr>
          <p:cNvSpPr/>
          <p:nvPr/>
        </p:nvSpPr>
        <p:spPr>
          <a:xfrm>
            <a:off x="20838858" y="6289693"/>
            <a:ext cx="602675" cy="653109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09733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11042C-53D8-B514-91E3-866266A3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130" y="5670089"/>
            <a:ext cx="18671739" cy="7603367"/>
          </a:xfrm>
          <a:prstGeom prst="rect">
            <a:avLst/>
          </a:prstGeom>
        </p:spPr>
      </p:pic>
      <p:grpSp>
        <p:nvGrpSpPr>
          <p:cNvPr id="37" name="Group 8">
            <a:extLst>
              <a:ext uri="{FF2B5EF4-FFF2-40B4-BE49-F238E27FC236}">
                <a16:creationId xmlns:a16="http://schemas.microsoft.com/office/drawing/2014/main" id="{BAC9C179-D7F1-F5DF-B5E8-09D15A9B5785}"/>
              </a:ext>
            </a:extLst>
          </p:cNvPr>
          <p:cNvGrpSpPr/>
          <p:nvPr/>
        </p:nvGrpSpPr>
        <p:grpSpPr>
          <a:xfrm>
            <a:off x="8064024" y="2323828"/>
            <a:ext cx="11973812" cy="1169547"/>
            <a:chOff x="0" y="-2"/>
            <a:chExt cx="17708409" cy="2285417"/>
          </a:xfrm>
        </p:grpSpPr>
        <p:grpSp>
          <p:nvGrpSpPr>
            <p:cNvPr id="38" name="Rectangle 4">
              <a:extLst>
                <a:ext uri="{FF2B5EF4-FFF2-40B4-BE49-F238E27FC236}">
                  <a16:creationId xmlns:a16="http://schemas.microsoft.com/office/drawing/2014/main" id="{16E9CC2C-FA19-10F8-182A-964AA55227DC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9" name="Rectangle">
                <a:extLst>
                  <a:ext uri="{FF2B5EF4-FFF2-40B4-BE49-F238E27FC236}">
                    <a16:creationId xmlns:a16="http://schemas.microsoft.com/office/drawing/2014/main" id="{A0FCD377-9BDC-BEAE-A6F1-E1AACB666A2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lang="ro-MD" sz="3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50" name="cazuri noi înregistrate astăzi">
                <a:extLst>
                  <a:ext uri="{FF2B5EF4-FFF2-40B4-BE49-F238E27FC236}">
                    <a16:creationId xmlns:a16="http://schemas.microsoft.com/office/drawing/2014/main" id="{B8350539-FA7E-7342-CAE3-795E8FEAFC14}"/>
                  </a:ext>
                </a:extLst>
              </p:cNvPr>
              <p:cNvSpPr/>
              <p:nvPr/>
            </p:nvSpPr>
            <p:spPr>
              <a:xfrm>
                <a:off x="257783" y="481134"/>
                <a:ext cx="11109479" cy="1323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Cazuri totale</a:t>
                </a:r>
              </a:p>
            </p:txBody>
          </p:sp>
        </p:grpSp>
        <p:grpSp>
          <p:nvGrpSpPr>
            <p:cNvPr id="39" name="Rectangle 5">
              <a:extLst>
                <a:ext uri="{FF2B5EF4-FFF2-40B4-BE49-F238E27FC236}">
                  <a16:creationId xmlns:a16="http://schemas.microsoft.com/office/drawing/2014/main" id="{403CBA7B-01F7-D7CE-9BC4-6EE13B7C7856}"/>
                </a:ext>
              </a:extLst>
            </p:cNvPr>
            <p:cNvGrpSpPr/>
            <p:nvPr/>
          </p:nvGrpSpPr>
          <p:grpSpPr>
            <a:xfrm>
              <a:off x="11619968" y="3011"/>
              <a:ext cx="6088441" cy="2282404"/>
              <a:chOff x="11619966" y="0"/>
              <a:chExt cx="6088440" cy="2282402"/>
            </a:xfrm>
          </p:grpSpPr>
          <p:sp>
            <p:nvSpPr>
              <p:cNvPr id="40" name="Rectangle">
                <a:extLst>
                  <a:ext uri="{FF2B5EF4-FFF2-40B4-BE49-F238E27FC236}">
                    <a16:creationId xmlns:a16="http://schemas.microsoft.com/office/drawing/2014/main" id="{2BEC375F-E4C7-5F50-DE35-2BC2C97E0917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lang="ro-MD" sz="3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1" name="+156">
                <a:extLst>
                  <a:ext uri="{FF2B5EF4-FFF2-40B4-BE49-F238E27FC236}">
                    <a16:creationId xmlns:a16="http://schemas.microsoft.com/office/drawing/2014/main" id="{0F0C5F10-24E2-0DDC-AFF9-F29220C4AADF}"/>
                  </a:ext>
                </a:extLst>
              </p:cNvPr>
              <p:cNvSpPr/>
              <p:nvPr/>
            </p:nvSpPr>
            <p:spPr>
              <a:xfrm>
                <a:off x="11619966" y="465211"/>
                <a:ext cx="6088437" cy="1383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3400" b="1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2525</a:t>
                </a:r>
                <a:endParaRPr kumimoji="0" lang="ro-MD" sz="3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</p:txBody>
          </p:sp>
        </p:grpSp>
      </p:grpSp>
      <p:grpSp>
        <p:nvGrpSpPr>
          <p:cNvPr id="51" name="Group 8">
            <a:extLst>
              <a:ext uri="{FF2B5EF4-FFF2-40B4-BE49-F238E27FC236}">
                <a16:creationId xmlns:a16="http://schemas.microsoft.com/office/drawing/2014/main" id="{FC627B46-149A-B3DA-FA28-70C769B55943}"/>
              </a:ext>
            </a:extLst>
          </p:cNvPr>
          <p:cNvGrpSpPr/>
          <p:nvPr/>
        </p:nvGrpSpPr>
        <p:grpSpPr>
          <a:xfrm>
            <a:off x="8045714" y="3827190"/>
            <a:ext cx="11973812" cy="1258011"/>
            <a:chOff x="0" y="-2"/>
            <a:chExt cx="17708409" cy="2285417"/>
          </a:xfrm>
        </p:grpSpPr>
        <p:grpSp>
          <p:nvGrpSpPr>
            <p:cNvPr id="52" name="Rectangle 4">
              <a:extLst>
                <a:ext uri="{FF2B5EF4-FFF2-40B4-BE49-F238E27FC236}">
                  <a16:creationId xmlns:a16="http://schemas.microsoft.com/office/drawing/2014/main" id="{E16FC9D7-0B9B-BE9A-4976-59C3BA12EE5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6" name="Rectangle">
                <a:extLst>
                  <a:ext uri="{FF2B5EF4-FFF2-40B4-BE49-F238E27FC236}">
                    <a16:creationId xmlns:a16="http://schemas.microsoft.com/office/drawing/2014/main" id="{82DCD82E-28FD-63CA-1F4A-12B611069D4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lang="ro-MD" sz="3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57" name="cazuri noi înregistrate astăzi">
                <a:extLst>
                  <a:ext uri="{FF2B5EF4-FFF2-40B4-BE49-F238E27FC236}">
                    <a16:creationId xmlns:a16="http://schemas.microsoft.com/office/drawing/2014/main" id="{647C1561-5A75-4EC6-C40E-AC92D98850E1}"/>
                  </a:ext>
                </a:extLst>
              </p:cNvPr>
              <p:cNvSpPr/>
              <p:nvPr/>
            </p:nvSpPr>
            <p:spPr>
              <a:xfrm>
                <a:off x="64509" y="527655"/>
                <a:ext cx="11302755" cy="1230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Cazuri ultimele 7 zile</a:t>
                </a:r>
              </a:p>
            </p:txBody>
          </p:sp>
        </p:grpSp>
        <p:grpSp>
          <p:nvGrpSpPr>
            <p:cNvPr id="53" name="Rectangle 5">
              <a:extLst>
                <a:ext uri="{FF2B5EF4-FFF2-40B4-BE49-F238E27FC236}">
                  <a16:creationId xmlns:a16="http://schemas.microsoft.com/office/drawing/2014/main" id="{3EA38B89-CF57-5D2A-A72C-D9F1930733E5}"/>
                </a:ext>
              </a:extLst>
            </p:cNvPr>
            <p:cNvGrpSpPr/>
            <p:nvPr/>
          </p:nvGrpSpPr>
          <p:grpSpPr>
            <a:xfrm>
              <a:off x="11619968" y="3011"/>
              <a:ext cx="6088441" cy="2282404"/>
              <a:chOff x="11619966" y="0"/>
              <a:chExt cx="6088440" cy="2282402"/>
            </a:xfrm>
          </p:grpSpPr>
          <p:sp>
            <p:nvSpPr>
              <p:cNvPr id="54" name="Rectangle">
                <a:extLst>
                  <a:ext uri="{FF2B5EF4-FFF2-40B4-BE49-F238E27FC236}">
                    <a16:creationId xmlns:a16="http://schemas.microsoft.com/office/drawing/2014/main" id="{4F71F5AD-28DE-727A-93EA-D6AD7839352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lang="ro-MD" sz="3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55" name="+156">
                <a:extLst>
                  <a:ext uri="{FF2B5EF4-FFF2-40B4-BE49-F238E27FC236}">
                    <a16:creationId xmlns:a16="http://schemas.microsoft.com/office/drawing/2014/main" id="{C2E184C6-0490-2E34-92C5-631CA6E292E4}"/>
                  </a:ext>
                </a:extLst>
              </p:cNvPr>
              <p:cNvSpPr/>
              <p:nvPr/>
            </p:nvSpPr>
            <p:spPr>
              <a:xfrm>
                <a:off x="11619966" y="513849"/>
                <a:ext cx="6088437" cy="1286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38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9" y="918865"/>
            <a:ext cx="22897882" cy="2011324"/>
          </a:xfrm>
        </p:spPr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Femei în perioada de sarcină confirmate </a:t>
            </a:r>
            <a:r>
              <a:rPr lang="ro-MD" sz="6000" b="1" dirty="0"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o-MD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719" b="22788"/>
          <a:stretch/>
        </p:blipFill>
        <p:spPr>
          <a:xfrm>
            <a:off x="4258225" y="2323828"/>
            <a:ext cx="3200400" cy="276497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8DA9350-CD51-4E00-9173-96007DE71473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7071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 de vaccinare împotriva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</a:t>
            </a:r>
            <a:r>
              <a:rPr kumimoji="0" lang="ro-M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</a:t>
            </a:r>
            <a:r>
              <a:rPr kumimoji="0" lang="ro-M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.2022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 salvează vieți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E7F7788-B1E9-4905-B49C-88B98FAA2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16" y="8287872"/>
            <a:ext cx="3119405" cy="41129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77025" y="-14652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1597385"/>
            <a:ext cx="11073934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campaniei de vaccinare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431320"/>
            <a:ext cx="13178118" cy="3775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campanie de vaccinare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martie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-4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algn="l">
              <a:lnSpc>
                <a:spcPts val="5973"/>
              </a:lnSpc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207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776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454891"/>
            <a:ext cx="13178118" cy="5487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vaccinală: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32,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14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31,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27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  <a:endParaRPr kumimoji="0" lang="ro-MD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92,0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endParaRPr kumimoji="0" lang="en-US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2BFE1EC9-7412-47D4-B6E5-7564579D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Progresul vaccinării </a:t>
            </a:r>
            <a:b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o-M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o-M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o-M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.2022</a:t>
            </a:r>
            <a:endParaRPr lang="ro-M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8F5670A9-D336-4336-862F-07C972A2F0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60569" y="601580"/>
          <a:ext cx="14486020" cy="1265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234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3">
            <a:extLst>
              <a:ext uri="{FF2B5EF4-FFF2-40B4-BE49-F238E27FC236}">
                <a16:creationId xmlns:a16="http://schemas.microsoft.com/office/drawing/2014/main" id="{88AB6D43-5185-710B-4286-FF30D8743C3C}"/>
              </a:ext>
            </a:extLst>
          </p:cNvPr>
          <p:cNvSpPr txBox="1"/>
          <p:nvPr/>
        </p:nvSpPr>
        <p:spPr>
          <a:xfrm>
            <a:off x="3048000" y="691663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în teritorii </a:t>
            </a:r>
            <a:endParaRPr kumimoji="0" lang="ro-MD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B1D04-46FA-5184-A779-B267AB41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95914"/>
            <a:ext cx="22252329" cy="98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6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40560" y="697344"/>
            <a:ext cx="20523200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pe categorii de vârstă (%)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F0BBAA-FD67-06CC-9F6C-06C5A80FB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44" y="2691137"/>
            <a:ext cx="21642676" cy="103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76707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Indicatorii epidemiologici  </a:t>
            </a:r>
            <a:r>
              <a:rPr lang="ro-RO" sz="6000" b="1" dirty="0"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RO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MD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22.08 - 28.08.2022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6000" b="1" dirty="0">
              <a:solidFill>
                <a:srgbClr val="1D46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1" name="Group 8">
            <a:extLst>
              <a:ext uri="{FF2B5EF4-FFF2-40B4-BE49-F238E27FC236}">
                <a16:creationId xmlns:a16="http://schemas.microsoft.com/office/drawing/2014/main" id="{DAC23EA9-6E29-4EF6-9A8D-84F07AF0DCCD}"/>
              </a:ext>
            </a:extLst>
          </p:cNvPr>
          <p:cNvGrpSpPr>
            <a:grpSpLocks/>
          </p:cNvGrpSpPr>
          <p:nvPr/>
        </p:nvGrpSpPr>
        <p:grpSpPr>
          <a:xfrm>
            <a:off x="1643966" y="5957028"/>
            <a:ext cx="10548033" cy="1094691"/>
            <a:chOff x="0" y="-2"/>
            <a:chExt cx="17708409" cy="2285417"/>
          </a:xfrm>
        </p:grpSpPr>
        <p:grpSp>
          <p:nvGrpSpPr>
            <p:cNvPr id="232" name="Rectangle 4">
              <a:extLst>
                <a:ext uri="{FF2B5EF4-FFF2-40B4-BE49-F238E27FC236}">
                  <a16:creationId xmlns:a16="http://schemas.microsoft.com/office/drawing/2014/main" id="{6642BD21-8E0D-4638-892E-896AA6AD8C46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36" name="Rectangle">
                <a:extLst>
                  <a:ext uri="{FF2B5EF4-FFF2-40B4-BE49-F238E27FC236}">
                    <a16:creationId xmlns:a16="http://schemas.microsoft.com/office/drawing/2014/main" id="{AD6DED95-6BDA-4196-AB35-55B3EAB4AF9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237" name="cazuri noi înregistrate astăzi">
                <a:extLst>
                  <a:ext uri="{FF2B5EF4-FFF2-40B4-BE49-F238E27FC236}">
                    <a16:creationId xmlns:a16="http://schemas.microsoft.com/office/drawing/2014/main" id="{9E509713-8525-490F-A3C8-98AF1EC00C10}"/>
                  </a:ext>
                </a:extLst>
              </p:cNvPr>
              <p:cNvSpPr/>
              <p:nvPr/>
            </p:nvSpPr>
            <p:spPr>
              <a:xfrm>
                <a:off x="257782" y="435891"/>
                <a:ext cx="11109481" cy="141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504825" marR="0" lvl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pen Sans"/>
                  </a:rPr>
                  <a:t>Numărul total de decese</a:t>
                </a:r>
                <a:endParaRPr kumimoji="0" lang="ro-MD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233" name="Rectangle 5">
              <a:extLst>
                <a:ext uri="{FF2B5EF4-FFF2-40B4-BE49-F238E27FC236}">
                  <a16:creationId xmlns:a16="http://schemas.microsoft.com/office/drawing/2014/main" id="{369734BC-4074-43EB-92CF-0EC7CDF917C9}"/>
                </a:ext>
              </a:extLst>
            </p:cNvPr>
            <p:cNvGrpSpPr/>
            <p:nvPr/>
          </p:nvGrpSpPr>
          <p:grpSpPr>
            <a:xfrm>
              <a:off x="11543546" y="3011"/>
              <a:ext cx="6164861" cy="2282404"/>
              <a:chOff x="11543544" y="0"/>
              <a:chExt cx="6164860" cy="2282402"/>
            </a:xfrm>
          </p:grpSpPr>
          <p:sp>
            <p:nvSpPr>
              <p:cNvPr id="234" name="Rectangle">
                <a:extLst>
                  <a:ext uri="{FF2B5EF4-FFF2-40B4-BE49-F238E27FC236}">
                    <a16:creationId xmlns:a16="http://schemas.microsoft.com/office/drawing/2014/main" id="{D7A15188-5420-4279-AC1B-741F953D7974}"/>
                  </a:ext>
                </a:extLst>
              </p:cNvPr>
              <p:cNvSpPr/>
              <p:nvPr/>
            </p:nvSpPr>
            <p:spPr>
              <a:xfrm>
                <a:off x="11802848" y="0"/>
                <a:ext cx="5905556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</p:txBody>
          </p:sp>
          <p:sp>
            <p:nvSpPr>
              <p:cNvPr id="235" name="+156">
                <a:extLst>
                  <a:ext uri="{FF2B5EF4-FFF2-40B4-BE49-F238E27FC236}">
                    <a16:creationId xmlns:a16="http://schemas.microsoft.com/office/drawing/2014/main" id="{6878E144-DF9D-4CA3-BB29-5B9F9DB7C2F4}"/>
                  </a:ext>
                </a:extLst>
              </p:cNvPr>
              <p:cNvSpPr/>
              <p:nvPr/>
            </p:nvSpPr>
            <p:spPr>
              <a:xfrm>
                <a:off x="11543544" y="401854"/>
                <a:ext cx="6088438" cy="1509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11.755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</p:txBody>
          </p:sp>
        </p:grpSp>
      </p:grpSp>
      <p:grpSp>
        <p:nvGrpSpPr>
          <p:cNvPr id="259" name="Group 8">
            <a:extLst>
              <a:ext uri="{FF2B5EF4-FFF2-40B4-BE49-F238E27FC236}">
                <a16:creationId xmlns:a16="http://schemas.microsoft.com/office/drawing/2014/main" id="{20A91319-A286-432E-91AE-17AA3BEF9016}"/>
              </a:ext>
            </a:extLst>
          </p:cNvPr>
          <p:cNvGrpSpPr>
            <a:grpSpLocks/>
          </p:cNvGrpSpPr>
          <p:nvPr/>
        </p:nvGrpSpPr>
        <p:grpSpPr>
          <a:xfrm>
            <a:off x="1643966" y="3741093"/>
            <a:ext cx="10548033" cy="1094691"/>
            <a:chOff x="0" y="-2"/>
            <a:chExt cx="17708409" cy="2285417"/>
          </a:xfrm>
        </p:grpSpPr>
        <p:grpSp>
          <p:nvGrpSpPr>
            <p:cNvPr id="260" name="Rectangle 4">
              <a:extLst>
                <a:ext uri="{FF2B5EF4-FFF2-40B4-BE49-F238E27FC236}">
                  <a16:creationId xmlns:a16="http://schemas.microsoft.com/office/drawing/2014/main" id="{C5123FE7-7F51-4009-9683-02F809147E16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64" name="Rectangle">
                <a:extLst>
                  <a:ext uri="{FF2B5EF4-FFF2-40B4-BE49-F238E27FC236}">
                    <a16:creationId xmlns:a16="http://schemas.microsoft.com/office/drawing/2014/main" id="{BC101E14-8C0E-4DA0-9917-9CDB54B6DFF2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265" name="cazuri noi înregistrate astăzi">
                <a:extLst>
                  <a:ext uri="{FF2B5EF4-FFF2-40B4-BE49-F238E27FC236}">
                    <a16:creationId xmlns:a16="http://schemas.microsoft.com/office/drawing/2014/main" id="{82F5E870-6812-419D-81AA-EA0890E0F809}"/>
                  </a:ext>
                </a:extLst>
              </p:cNvPr>
              <p:cNvSpPr/>
              <p:nvPr/>
            </p:nvSpPr>
            <p:spPr>
              <a:xfrm>
                <a:off x="257782" y="435893"/>
                <a:ext cx="11109481" cy="141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457200" marR="0" lvl="0" indent="-47625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pen Sans"/>
                  </a:rPr>
                  <a:t>Numărul total de cazuri</a:t>
                </a:r>
              </a:p>
            </p:txBody>
          </p:sp>
        </p:grpSp>
        <p:grpSp>
          <p:nvGrpSpPr>
            <p:cNvPr id="261" name="Rectangle 5">
              <a:extLst>
                <a:ext uri="{FF2B5EF4-FFF2-40B4-BE49-F238E27FC236}">
                  <a16:creationId xmlns:a16="http://schemas.microsoft.com/office/drawing/2014/main" id="{6E00DC97-2354-4054-8023-4E6DE12F3AB6}"/>
                </a:ext>
              </a:extLst>
            </p:cNvPr>
            <p:cNvGrpSpPr/>
            <p:nvPr/>
          </p:nvGrpSpPr>
          <p:grpSpPr>
            <a:xfrm>
              <a:off x="11543546" y="3011"/>
              <a:ext cx="6164861" cy="2282404"/>
              <a:chOff x="11543544" y="0"/>
              <a:chExt cx="6164860" cy="2282402"/>
            </a:xfrm>
          </p:grpSpPr>
          <p:sp>
            <p:nvSpPr>
              <p:cNvPr id="262" name="Rectangle">
                <a:extLst>
                  <a:ext uri="{FF2B5EF4-FFF2-40B4-BE49-F238E27FC236}">
                    <a16:creationId xmlns:a16="http://schemas.microsoft.com/office/drawing/2014/main" id="{386BD6A3-69D7-499C-A484-A3C3B191B02F}"/>
                  </a:ext>
                </a:extLst>
              </p:cNvPr>
              <p:cNvSpPr/>
              <p:nvPr/>
            </p:nvSpPr>
            <p:spPr>
              <a:xfrm>
                <a:off x="11802848" y="0"/>
                <a:ext cx="5905556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</p:txBody>
          </p:sp>
          <p:sp>
            <p:nvSpPr>
              <p:cNvPr id="263" name="+156">
                <a:extLst>
                  <a:ext uri="{FF2B5EF4-FFF2-40B4-BE49-F238E27FC236}">
                    <a16:creationId xmlns:a16="http://schemas.microsoft.com/office/drawing/2014/main" id="{9B7DD1F0-7F76-4663-98F2-DB7FBD144B51}"/>
                  </a:ext>
                </a:extLst>
              </p:cNvPr>
              <p:cNvSpPr/>
              <p:nvPr/>
            </p:nvSpPr>
            <p:spPr>
              <a:xfrm>
                <a:off x="11543544" y="401856"/>
                <a:ext cx="6088438" cy="1509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574.996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</p:txBody>
          </p:sp>
        </p:grpSp>
      </p:grpSp>
      <p:grpSp>
        <p:nvGrpSpPr>
          <p:cNvPr id="287" name="Group 8">
            <a:extLst>
              <a:ext uri="{FF2B5EF4-FFF2-40B4-BE49-F238E27FC236}">
                <a16:creationId xmlns:a16="http://schemas.microsoft.com/office/drawing/2014/main" id="{347BE513-8F63-4BAF-BFE6-0C554EB22FB9}"/>
              </a:ext>
            </a:extLst>
          </p:cNvPr>
          <p:cNvGrpSpPr>
            <a:grpSpLocks/>
          </p:cNvGrpSpPr>
          <p:nvPr/>
        </p:nvGrpSpPr>
        <p:grpSpPr>
          <a:xfrm>
            <a:off x="12679005" y="3733263"/>
            <a:ext cx="10548033" cy="1094691"/>
            <a:chOff x="0" y="-2"/>
            <a:chExt cx="17708409" cy="2285417"/>
          </a:xfrm>
        </p:grpSpPr>
        <p:grpSp>
          <p:nvGrpSpPr>
            <p:cNvPr id="288" name="Rectangle 4">
              <a:extLst>
                <a:ext uri="{FF2B5EF4-FFF2-40B4-BE49-F238E27FC236}">
                  <a16:creationId xmlns:a16="http://schemas.microsoft.com/office/drawing/2014/main" id="{739A5172-A71A-47A5-97CA-468C3CB5B833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2" name="Rectangle">
                <a:extLst>
                  <a:ext uri="{FF2B5EF4-FFF2-40B4-BE49-F238E27FC236}">
                    <a16:creationId xmlns:a16="http://schemas.microsoft.com/office/drawing/2014/main" id="{B1D958D5-0C05-4DC0-8DD7-22CC81A1685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293" name="cazuri noi înregistrate astăzi">
                <a:extLst>
                  <a:ext uri="{FF2B5EF4-FFF2-40B4-BE49-F238E27FC236}">
                    <a16:creationId xmlns:a16="http://schemas.microsoft.com/office/drawing/2014/main" id="{7C7B8548-7C11-41A5-B6EF-CE9B28543378}"/>
                  </a:ext>
                </a:extLst>
              </p:cNvPr>
              <p:cNvSpPr/>
              <p:nvPr/>
            </p:nvSpPr>
            <p:spPr>
              <a:xfrm>
                <a:off x="1902537" y="468572"/>
                <a:ext cx="9464727" cy="141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it-IT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pen Sans"/>
                  </a:rPr>
                  <a:t>azuri ultimele 7 zile</a:t>
                </a:r>
                <a:endParaRPr lang="ro-MD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9" name="Rectangle 5">
              <a:extLst>
                <a:ext uri="{FF2B5EF4-FFF2-40B4-BE49-F238E27FC236}">
                  <a16:creationId xmlns:a16="http://schemas.microsoft.com/office/drawing/2014/main" id="{1A0198A2-2627-43D6-A61E-C846A3DCC937}"/>
                </a:ext>
              </a:extLst>
            </p:cNvPr>
            <p:cNvGrpSpPr/>
            <p:nvPr/>
          </p:nvGrpSpPr>
          <p:grpSpPr>
            <a:xfrm>
              <a:off x="11543546" y="3011"/>
              <a:ext cx="6164861" cy="2282404"/>
              <a:chOff x="11543544" y="0"/>
              <a:chExt cx="6164860" cy="2282402"/>
            </a:xfrm>
          </p:grpSpPr>
          <p:sp>
            <p:nvSpPr>
              <p:cNvPr id="290" name="Rectangle">
                <a:extLst>
                  <a:ext uri="{FF2B5EF4-FFF2-40B4-BE49-F238E27FC236}">
                    <a16:creationId xmlns:a16="http://schemas.microsoft.com/office/drawing/2014/main" id="{8C1CBEF5-C17A-4C44-AAA2-2FBCCA3A61C7}"/>
                  </a:ext>
                </a:extLst>
              </p:cNvPr>
              <p:cNvSpPr/>
              <p:nvPr/>
            </p:nvSpPr>
            <p:spPr>
              <a:xfrm>
                <a:off x="11802848" y="0"/>
                <a:ext cx="5905556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291" name="+156">
                <a:extLst>
                  <a:ext uri="{FF2B5EF4-FFF2-40B4-BE49-F238E27FC236}">
                    <a16:creationId xmlns:a16="http://schemas.microsoft.com/office/drawing/2014/main" id="{BA2E7C59-F248-4E99-B3C1-7E4BDDB18597}"/>
                  </a:ext>
                </a:extLst>
              </p:cNvPr>
              <p:cNvSpPr/>
              <p:nvPr/>
            </p:nvSpPr>
            <p:spPr>
              <a:xfrm>
                <a:off x="11543544" y="401856"/>
                <a:ext cx="6088438" cy="1509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35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5964</a:t>
                </a:r>
              </a:p>
            </p:txBody>
          </p:sp>
        </p:grpSp>
      </p:grpSp>
      <p:grpSp>
        <p:nvGrpSpPr>
          <p:cNvPr id="94" name="Group 8">
            <a:extLst>
              <a:ext uri="{FF2B5EF4-FFF2-40B4-BE49-F238E27FC236}">
                <a16:creationId xmlns:a16="http://schemas.microsoft.com/office/drawing/2014/main" id="{4E74898D-5A19-42FC-92FC-DF770488170F}"/>
              </a:ext>
            </a:extLst>
          </p:cNvPr>
          <p:cNvGrpSpPr>
            <a:grpSpLocks/>
          </p:cNvGrpSpPr>
          <p:nvPr/>
        </p:nvGrpSpPr>
        <p:grpSpPr>
          <a:xfrm>
            <a:off x="12816912" y="5948810"/>
            <a:ext cx="10410126" cy="1094691"/>
            <a:chOff x="0" y="-2"/>
            <a:chExt cx="17708409" cy="2285417"/>
          </a:xfrm>
        </p:grpSpPr>
        <p:grpSp>
          <p:nvGrpSpPr>
            <p:cNvPr id="95" name="Rectangle 4">
              <a:extLst>
                <a:ext uri="{FF2B5EF4-FFF2-40B4-BE49-F238E27FC236}">
                  <a16:creationId xmlns:a16="http://schemas.microsoft.com/office/drawing/2014/main" id="{9778F22B-C35B-41AB-B9B9-926818709A92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99" name="Rectangle">
                <a:extLst>
                  <a:ext uri="{FF2B5EF4-FFF2-40B4-BE49-F238E27FC236}">
                    <a16:creationId xmlns:a16="http://schemas.microsoft.com/office/drawing/2014/main" id="{DE0E70BD-37EA-41D1-8B1B-00A9CDC5906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100" name="cazuri noi înregistrate astăzi">
                <a:extLst>
                  <a:ext uri="{FF2B5EF4-FFF2-40B4-BE49-F238E27FC236}">
                    <a16:creationId xmlns:a16="http://schemas.microsoft.com/office/drawing/2014/main" id="{D266E5B0-F831-429C-84CD-4CED01FB8E2E}"/>
                  </a:ext>
                </a:extLst>
              </p:cNvPr>
              <p:cNvSpPr/>
              <p:nvPr/>
            </p:nvSpPr>
            <p:spPr>
              <a:xfrm>
                <a:off x="1671015" y="435893"/>
                <a:ext cx="9696248" cy="143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pen Sans"/>
                  </a:rPr>
                  <a:t>Decese ultimele 7 zile</a:t>
                </a:r>
                <a:endParaRPr lang="ro-MD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6" name="Rectangle 5">
              <a:extLst>
                <a:ext uri="{FF2B5EF4-FFF2-40B4-BE49-F238E27FC236}">
                  <a16:creationId xmlns:a16="http://schemas.microsoft.com/office/drawing/2014/main" id="{864035AC-801C-4BB9-9BE5-663E82F2D37D}"/>
                </a:ext>
              </a:extLst>
            </p:cNvPr>
            <p:cNvGrpSpPr/>
            <p:nvPr/>
          </p:nvGrpSpPr>
          <p:grpSpPr>
            <a:xfrm>
              <a:off x="11543546" y="3011"/>
              <a:ext cx="6164861" cy="2282404"/>
              <a:chOff x="11543544" y="0"/>
              <a:chExt cx="6164860" cy="2282402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CE15D7DC-5617-428B-A83C-2EA4A359ACD6}"/>
                  </a:ext>
                </a:extLst>
              </p:cNvPr>
              <p:cNvSpPr/>
              <p:nvPr/>
            </p:nvSpPr>
            <p:spPr>
              <a:xfrm>
                <a:off x="11802848" y="0"/>
                <a:ext cx="5905556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98" name="+156">
                <a:extLst>
                  <a:ext uri="{FF2B5EF4-FFF2-40B4-BE49-F238E27FC236}">
                    <a16:creationId xmlns:a16="http://schemas.microsoft.com/office/drawing/2014/main" id="{987D2ABE-4816-4900-A0A5-FD5D273D0B3B}"/>
                  </a:ext>
                </a:extLst>
              </p:cNvPr>
              <p:cNvSpPr/>
              <p:nvPr/>
            </p:nvSpPr>
            <p:spPr>
              <a:xfrm>
                <a:off x="11543544" y="401856"/>
                <a:ext cx="6088438" cy="1509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30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</p:txBody>
          </p:sp>
        </p:grpSp>
      </p:grpSp>
      <p:grpSp>
        <p:nvGrpSpPr>
          <p:cNvPr id="101" name="Group 8">
            <a:extLst>
              <a:ext uri="{FF2B5EF4-FFF2-40B4-BE49-F238E27FC236}">
                <a16:creationId xmlns:a16="http://schemas.microsoft.com/office/drawing/2014/main" id="{5D36F8DA-1199-44FA-9BF4-05BFD5932AA6}"/>
              </a:ext>
            </a:extLst>
          </p:cNvPr>
          <p:cNvGrpSpPr>
            <a:grpSpLocks/>
          </p:cNvGrpSpPr>
          <p:nvPr/>
        </p:nvGrpSpPr>
        <p:grpSpPr>
          <a:xfrm>
            <a:off x="1514886" y="8136334"/>
            <a:ext cx="10679625" cy="1094691"/>
            <a:chOff x="-1085906" y="-173310"/>
            <a:chExt cx="18717891" cy="2285417"/>
          </a:xfrm>
        </p:grpSpPr>
        <p:grpSp>
          <p:nvGrpSpPr>
            <p:cNvPr id="102" name="Rectangle 4">
              <a:extLst>
                <a:ext uri="{FF2B5EF4-FFF2-40B4-BE49-F238E27FC236}">
                  <a16:creationId xmlns:a16="http://schemas.microsoft.com/office/drawing/2014/main" id="{98A1713E-82EA-475A-9408-1D51B4C010A8}"/>
                </a:ext>
              </a:extLst>
            </p:cNvPr>
            <p:cNvGrpSpPr/>
            <p:nvPr/>
          </p:nvGrpSpPr>
          <p:grpSpPr>
            <a:xfrm>
              <a:off x="-1085906" y="-173310"/>
              <a:ext cx="17934644" cy="2285416"/>
              <a:chOff x="-1085906" y="-173309"/>
              <a:chExt cx="17934643" cy="2285414"/>
            </a:xfrm>
          </p:grpSpPr>
          <p:sp>
            <p:nvSpPr>
              <p:cNvPr id="106" name="Rectangle">
                <a:extLst>
                  <a:ext uri="{FF2B5EF4-FFF2-40B4-BE49-F238E27FC236}">
                    <a16:creationId xmlns:a16="http://schemas.microsoft.com/office/drawing/2014/main" id="{8385328A-F092-45F6-965B-66DADEAA6FB9}"/>
                  </a:ext>
                </a:extLst>
              </p:cNvPr>
              <p:cNvSpPr/>
              <p:nvPr/>
            </p:nvSpPr>
            <p:spPr>
              <a:xfrm>
                <a:off x="-859671" y="-173309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107" name="cazuri noi înregistrate astăzi">
                <a:extLst>
                  <a:ext uri="{FF2B5EF4-FFF2-40B4-BE49-F238E27FC236}">
                    <a16:creationId xmlns:a16="http://schemas.microsoft.com/office/drawing/2014/main" id="{777CF3DE-75CF-477E-BB7B-1B480D56AB92}"/>
                  </a:ext>
                </a:extLst>
              </p:cNvPr>
              <p:cNvSpPr/>
              <p:nvPr/>
            </p:nvSpPr>
            <p:spPr>
              <a:xfrm>
                <a:off x="-1085906" y="262591"/>
                <a:ext cx="11957816" cy="141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409575" marR="0" lvl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pen Sans"/>
                  </a:rPr>
                  <a:t>Numărul total de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teste</a:t>
                </a:r>
                <a:endParaRPr kumimoji="0" lang="ro-MD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103" name="Rectangle 5">
              <a:extLst>
                <a:ext uri="{FF2B5EF4-FFF2-40B4-BE49-F238E27FC236}">
                  <a16:creationId xmlns:a16="http://schemas.microsoft.com/office/drawing/2014/main" id="{B90C485B-6691-43BF-8D23-BC7B037C0A03}"/>
                </a:ext>
              </a:extLst>
            </p:cNvPr>
            <p:cNvGrpSpPr/>
            <p:nvPr/>
          </p:nvGrpSpPr>
          <p:grpSpPr>
            <a:xfrm>
              <a:off x="11539289" y="-170297"/>
              <a:ext cx="6092696" cy="2282404"/>
              <a:chOff x="11539287" y="-173308"/>
              <a:chExt cx="6092695" cy="2282402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9732E1D0-76B7-4DF1-8F08-B55846655C6A}"/>
                  </a:ext>
                </a:extLst>
              </p:cNvPr>
              <p:cNvSpPr/>
              <p:nvPr/>
            </p:nvSpPr>
            <p:spPr>
              <a:xfrm>
                <a:off x="11539287" y="-173308"/>
                <a:ext cx="6088478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105" name="+156">
                <a:extLst>
                  <a:ext uri="{FF2B5EF4-FFF2-40B4-BE49-F238E27FC236}">
                    <a16:creationId xmlns:a16="http://schemas.microsoft.com/office/drawing/2014/main" id="{6857A18E-412D-49B2-B06F-377EF66B4102}"/>
                  </a:ext>
                </a:extLst>
              </p:cNvPr>
              <p:cNvSpPr/>
              <p:nvPr/>
            </p:nvSpPr>
            <p:spPr>
              <a:xfrm>
                <a:off x="11543544" y="401852"/>
                <a:ext cx="6088438" cy="1509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35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3.616.596</a:t>
                </a:r>
                <a:endParaRPr lang="ro-MD" sz="3500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108" name="Group 8">
            <a:extLst>
              <a:ext uri="{FF2B5EF4-FFF2-40B4-BE49-F238E27FC236}">
                <a16:creationId xmlns:a16="http://schemas.microsoft.com/office/drawing/2014/main" id="{76D2F44F-FB72-4DC3-8F80-17F9717739D2}"/>
              </a:ext>
            </a:extLst>
          </p:cNvPr>
          <p:cNvGrpSpPr>
            <a:grpSpLocks/>
          </p:cNvGrpSpPr>
          <p:nvPr/>
        </p:nvGrpSpPr>
        <p:grpSpPr>
          <a:xfrm>
            <a:off x="12816912" y="8134507"/>
            <a:ext cx="10410126" cy="1094691"/>
            <a:chOff x="-859671" y="-173310"/>
            <a:chExt cx="18491656" cy="2285417"/>
          </a:xfrm>
        </p:grpSpPr>
        <p:grpSp>
          <p:nvGrpSpPr>
            <p:cNvPr id="109" name="Rectangle 4">
              <a:extLst>
                <a:ext uri="{FF2B5EF4-FFF2-40B4-BE49-F238E27FC236}">
                  <a16:creationId xmlns:a16="http://schemas.microsoft.com/office/drawing/2014/main" id="{18259CF0-FB85-414C-A7E5-3C880F1B75B2}"/>
                </a:ext>
              </a:extLst>
            </p:cNvPr>
            <p:cNvGrpSpPr/>
            <p:nvPr/>
          </p:nvGrpSpPr>
          <p:grpSpPr>
            <a:xfrm>
              <a:off x="-859671" y="-173310"/>
              <a:ext cx="17708409" cy="2285416"/>
              <a:chOff x="-859671" y="-173309"/>
              <a:chExt cx="17708408" cy="2285414"/>
            </a:xfrm>
          </p:grpSpPr>
          <p:sp>
            <p:nvSpPr>
              <p:cNvPr id="113" name="Rectangle">
                <a:extLst>
                  <a:ext uri="{FF2B5EF4-FFF2-40B4-BE49-F238E27FC236}">
                    <a16:creationId xmlns:a16="http://schemas.microsoft.com/office/drawing/2014/main" id="{E7DADD58-8B59-4585-9CFB-40662FC8EC51}"/>
                  </a:ext>
                </a:extLst>
              </p:cNvPr>
              <p:cNvSpPr/>
              <p:nvPr/>
            </p:nvSpPr>
            <p:spPr>
              <a:xfrm>
                <a:off x="-859671" y="-173309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114" name="cazuri noi înregistrate astăzi">
                <a:extLst>
                  <a:ext uri="{FF2B5EF4-FFF2-40B4-BE49-F238E27FC236}">
                    <a16:creationId xmlns:a16="http://schemas.microsoft.com/office/drawing/2014/main" id="{04E953D9-9C33-4720-ACB6-21C9E57625FA}"/>
                  </a:ext>
                </a:extLst>
              </p:cNvPr>
              <p:cNvSpPr/>
              <p:nvPr/>
            </p:nvSpPr>
            <p:spPr>
              <a:xfrm>
                <a:off x="885254" y="294897"/>
                <a:ext cx="10482009" cy="1467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lvl="0" defTabSz="825500">
                  <a:defRPr/>
                </a:pPr>
                <a:r>
                  <a:rPr lang="it-IT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Teste ultimele 7 zile</a:t>
                </a:r>
                <a:endParaRPr lang="ro-MD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0" name="Rectangle 5">
              <a:extLst>
                <a:ext uri="{FF2B5EF4-FFF2-40B4-BE49-F238E27FC236}">
                  <a16:creationId xmlns:a16="http://schemas.microsoft.com/office/drawing/2014/main" id="{09AD134C-ECBF-4148-B803-050A5E1BEA09}"/>
                </a:ext>
              </a:extLst>
            </p:cNvPr>
            <p:cNvGrpSpPr/>
            <p:nvPr/>
          </p:nvGrpSpPr>
          <p:grpSpPr>
            <a:xfrm>
              <a:off x="11539329" y="-170297"/>
              <a:ext cx="6092656" cy="2282404"/>
              <a:chOff x="11539327" y="-173308"/>
              <a:chExt cx="6092655" cy="2282402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E888D1C9-12CE-40C0-9CAC-545E38C9C897}"/>
                  </a:ext>
                </a:extLst>
              </p:cNvPr>
              <p:cNvSpPr/>
              <p:nvPr/>
            </p:nvSpPr>
            <p:spPr>
              <a:xfrm>
                <a:off x="11539327" y="-173308"/>
                <a:ext cx="6088438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112" name="+156">
                <a:extLst>
                  <a:ext uri="{FF2B5EF4-FFF2-40B4-BE49-F238E27FC236}">
                    <a16:creationId xmlns:a16="http://schemas.microsoft.com/office/drawing/2014/main" id="{E98F0214-218E-4834-8B67-E115FC247B8E}"/>
                  </a:ext>
                </a:extLst>
              </p:cNvPr>
              <p:cNvSpPr/>
              <p:nvPr/>
            </p:nvSpPr>
            <p:spPr>
              <a:xfrm>
                <a:off x="11543544" y="401856"/>
                <a:ext cx="6088438" cy="1509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5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30.696</a:t>
                </a:r>
                <a:endParaRPr kumimoji="0" lang="ro-MD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26366DE-A5D2-4305-9E64-129E4392ECF4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2300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 de vaccinare COVID-19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09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.05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.2021 – 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08.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2022</a:t>
            </a: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)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BCA7CC-6FF7-DB37-0D84-9A8BBF2E9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93" y="3337958"/>
            <a:ext cx="22758340" cy="96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:a16="http://schemas.microsoft.com/office/drawing/2014/main" id="{0EB86302-4155-4CCE-BFCB-C7A85CDF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anti-COVID-19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rândul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8E9C0E2-7D08-4BA0-93F5-338E2F3D83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355600"/>
            <a:ext cx="21255959" cy="1285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vaccinate: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9F053CB-F480-417A-940D-76E8E69DF939}"/>
              </a:ext>
            </a:extLst>
          </p:cNvPr>
          <p:cNvGraphicFramePr>
            <a:graphicFrameLocks noGrp="1"/>
          </p:cNvGraphicFramePr>
          <p:nvPr/>
        </p:nvGraphicFramePr>
        <p:xfrm>
          <a:off x="1689100" y="3601984"/>
          <a:ext cx="17074389" cy="5208450"/>
        </p:xfrm>
        <a:graphic>
          <a:graphicData uri="http://schemas.openxmlformats.org/drawingml/2006/table">
            <a:tbl>
              <a:tblPr/>
              <a:tblGrid>
                <a:gridCol w="957698">
                  <a:extLst>
                    <a:ext uri="{9D8B030D-6E8A-4147-A177-3AD203B41FA5}">
                      <a16:colId xmlns:a16="http://schemas.microsoft.com/office/drawing/2014/main" val="3469502710"/>
                    </a:ext>
                  </a:extLst>
                </a:gridCol>
                <a:gridCol w="3994969">
                  <a:extLst>
                    <a:ext uri="{9D8B030D-6E8A-4147-A177-3AD203B41FA5}">
                      <a16:colId xmlns:a16="http://schemas.microsoft.com/office/drawing/2014/main" val="576213144"/>
                    </a:ext>
                  </a:extLst>
                </a:gridCol>
                <a:gridCol w="2271113">
                  <a:extLst>
                    <a:ext uri="{9D8B030D-6E8A-4147-A177-3AD203B41FA5}">
                      <a16:colId xmlns:a16="http://schemas.microsoft.com/office/drawing/2014/main" val="4259048346"/>
                    </a:ext>
                  </a:extLst>
                </a:gridCol>
                <a:gridCol w="2024847">
                  <a:extLst>
                    <a:ext uri="{9D8B030D-6E8A-4147-A177-3AD203B41FA5}">
                      <a16:colId xmlns:a16="http://schemas.microsoft.com/office/drawing/2014/main" val="1939237904"/>
                    </a:ext>
                  </a:extLst>
                </a:gridCol>
                <a:gridCol w="2052210">
                  <a:extLst>
                    <a:ext uri="{9D8B030D-6E8A-4147-A177-3AD203B41FA5}">
                      <a16:colId xmlns:a16="http://schemas.microsoft.com/office/drawing/2014/main" val="2817253301"/>
                    </a:ext>
                  </a:extLst>
                </a:gridCol>
                <a:gridCol w="2353201">
                  <a:extLst>
                    <a:ext uri="{9D8B030D-6E8A-4147-A177-3AD203B41FA5}">
                      <a16:colId xmlns:a16="http://schemas.microsoft.com/office/drawing/2014/main" val="2017244610"/>
                    </a:ext>
                  </a:extLst>
                </a:gridCol>
                <a:gridCol w="3420351">
                  <a:extLst>
                    <a:ext uri="{9D8B030D-6E8A-4147-A177-3AD203B41FA5}">
                      <a16:colId xmlns:a16="http://schemas.microsoft.com/office/drawing/2014/main" val="369597820"/>
                    </a:ext>
                  </a:extLst>
                </a:gridCol>
              </a:tblGrid>
              <a:tr h="912866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806"/>
                  </a:ext>
                </a:extLst>
              </a:tr>
              <a:tr h="426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 Zeneca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-webkit-standard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385398"/>
                  </a:ext>
                </a:extLst>
              </a:tr>
              <a:tr h="84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</a:t>
                      </a:r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76374"/>
                  </a:ext>
                </a:extLst>
              </a:tr>
              <a:tr h="5347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43152"/>
                  </a:ext>
                </a:extLst>
              </a:tr>
              <a:tr h="84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-webkit-standard"/>
                        </a:rPr>
                        <a:t>638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36918"/>
                  </a:ext>
                </a:extLst>
              </a:tr>
              <a:tr h="5347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-webkit-standard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248059"/>
                  </a:ext>
                </a:extLst>
              </a:tr>
              <a:tr h="5347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857740"/>
                  </a:ext>
                </a:extLst>
              </a:tr>
              <a:tr h="534781"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9932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FE6DE07-0AD5-4FEA-8ED0-6E283F4D48C3}"/>
              </a:ext>
            </a:extLst>
          </p:cNvPr>
          <p:cNvGraphicFramePr>
            <a:graphicFrameLocks noGrp="1"/>
          </p:cNvGraphicFramePr>
          <p:nvPr/>
        </p:nvGraphicFramePr>
        <p:xfrm>
          <a:off x="1689100" y="9674502"/>
          <a:ext cx="14847920" cy="2450478"/>
        </p:xfrm>
        <a:graphic>
          <a:graphicData uri="http://schemas.openxmlformats.org/drawingml/2006/table">
            <a:tbl>
              <a:tblPr/>
              <a:tblGrid>
                <a:gridCol w="832816">
                  <a:extLst>
                    <a:ext uri="{9D8B030D-6E8A-4147-A177-3AD203B41FA5}">
                      <a16:colId xmlns:a16="http://schemas.microsoft.com/office/drawing/2014/main" val="2759726964"/>
                    </a:ext>
                  </a:extLst>
                </a:gridCol>
                <a:gridCol w="3474033">
                  <a:extLst>
                    <a:ext uri="{9D8B030D-6E8A-4147-A177-3AD203B41FA5}">
                      <a16:colId xmlns:a16="http://schemas.microsoft.com/office/drawing/2014/main" val="2002198060"/>
                    </a:ext>
                  </a:extLst>
                </a:gridCol>
                <a:gridCol w="1974964">
                  <a:extLst>
                    <a:ext uri="{9D8B030D-6E8A-4147-A177-3AD203B41FA5}">
                      <a16:colId xmlns:a16="http://schemas.microsoft.com/office/drawing/2014/main" val="318741973"/>
                    </a:ext>
                  </a:extLst>
                </a:gridCol>
                <a:gridCol w="1760811">
                  <a:extLst>
                    <a:ext uri="{9D8B030D-6E8A-4147-A177-3AD203B41FA5}">
                      <a16:colId xmlns:a16="http://schemas.microsoft.com/office/drawing/2014/main" val="689085144"/>
                    </a:ext>
                  </a:extLst>
                </a:gridCol>
                <a:gridCol w="1784606">
                  <a:extLst>
                    <a:ext uri="{9D8B030D-6E8A-4147-A177-3AD203B41FA5}">
                      <a16:colId xmlns:a16="http://schemas.microsoft.com/office/drawing/2014/main" val="3120255721"/>
                    </a:ext>
                  </a:extLst>
                </a:gridCol>
                <a:gridCol w="2046348">
                  <a:extLst>
                    <a:ext uri="{9D8B030D-6E8A-4147-A177-3AD203B41FA5}">
                      <a16:colId xmlns:a16="http://schemas.microsoft.com/office/drawing/2014/main" val="2336536264"/>
                    </a:ext>
                  </a:extLst>
                </a:gridCol>
                <a:gridCol w="2974342">
                  <a:extLst>
                    <a:ext uri="{9D8B030D-6E8A-4147-A177-3AD203B41FA5}">
                      <a16:colId xmlns:a16="http://schemas.microsoft.com/office/drawing/2014/main" val="2179364612"/>
                    </a:ext>
                  </a:extLst>
                </a:gridCol>
              </a:tblGrid>
              <a:tr h="1226705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Vîrsta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70754"/>
                  </a:ext>
                </a:extLst>
              </a:tr>
              <a:tr h="60499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12-15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22255"/>
                  </a:ext>
                </a:extLst>
              </a:tr>
              <a:tr h="618780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7827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algn="l"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administrate: 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207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776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raportate: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1644 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EAPI: 0.07%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ușoare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92 %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1508</a:t>
            </a: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 locală, febră până la 38.5, oboseală, dureri musculare și articulare,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moderate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(136 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 de la 38.5, reacție alergică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" y="-28575"/>
            <a:ext cx="83058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8305800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2" y="2376786"/>
            <a:ext cx="8305800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dozelor utilizate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4B498-5F34-42B6-65CF-D7B146FBF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126" y="3721536"/>
            <a:ext cx="16021677" cy="75840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Fii în siguranță! </a:t>
            </a:r>
          </a:p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85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42046" y="7439966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5176251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102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72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7323441"/>
            <a:ext cx="1297192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Pagini oficiale: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4"/>
              </a:rPr>
              <a:t>www.ms.gov.md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5"/>
              </a:rPr>
              <a:t>www.ansp.md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6"/>
              </a:rPr>
              <a:t>https://certificate-covid.gov.md/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7"/>
              </a:rPr>
              <a:t>www.vaccinare.gov.md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8"/>
              </a:rPr>
              <a:t>www.covidinfo.gov.md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Viber Ministerul Sănătății:</a:t>
            </a:r>
            <a:b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9"/>
              </a:rPr>
              <a:t>https://bit.ly/3jEd38U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E34952-01C0-472E-834C-A33B2ABF1EEE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99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M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Indicatori</a:t>
            </a:r>
            <a:r>
              <a:rPr lang="ro-M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br>
              <a:rPr lang="en-M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22.08 - </a:t>
            </a:r>
            <a:r>
              <a:rPr lang="ro-M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28.08.2022</a:t>
            </a:r>
            <a:br>
              <a:rPr lang="ro-M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MD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3184" y="685801"/>
            <a:ext cx="12074851" cy="124727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ultimele 7 zile: 159,9 cazuri la 100 mii persoane</a:t>
            </a:r>
          </a:p>
          <a:p>
            <a:pPr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totală: 15.416 cazuri la 100 mii persoane</a:t>
            </a:r>
          </a:p>
          <a:p>
            <a:pPr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ultimele 7 zile – 0,80 decese la 100 mii persoane</a:t>
            </a:r>
          </a:p>
          <a:p>
            <a:pPr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– 315,2 decese la 100 mii persoane</a:t>
            </a:r>
          </a:p>
          <a:p>
            <a:pPr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ultimele 7 zile – 0,5 decese la 100 de cazuri</a:t>
            </a:r>
          </a:p>
          <a:p>
            <a:pPr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totală – 2,0 decese la 100 de cazuri</a:t>
            </a:r>
          </a:p>
          <a:p>
            <a:pPr>
              <a:lnSpc>
                <a:spcPct val="150000"/>
              </a:lnSpc>
            </a:pPr>
            <a:endParaRPr lang="ro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M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ultimele 7 zile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(numărul de reproducție efectiv/rata de contagiozitate) – </a:t>
            </a: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0,89</a:t>
            </a:r>
            <a:endParaRPr lang="ro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393534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28.08.2022</a:t>
            </a:r>
            <a:endParaRPr lang="en-MD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0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13706" y="1738809"/>
            <a:ext cx="17778967" cy="1840875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kumimoji="0" lang="ro-RO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COVID-19 </a:t>
            </a:r>
            <a:r>
              <a:rPr kumimoji="0" lang="ro-RO" sz="6000" b="1" i="0" u="none" strike="noStrike" kern="0" cap="none" spc="-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la persoane refugiate din Ucraina,</a:t>
            </a:r>
            <a:br>
              <a:rPr lang="ro-RO" sz="6000" b="1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6000" b="1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MD" sz="6000" b="1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o-RO" sz="6000" b="1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.07.2022)</a:t>
            </a:r>
            <a:r>
              <a:rPr lang="ro-RO" sz="6000" b="1" kern="0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sz="6000" b="1" spc="-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133161" y="4625996"/>
            <a:ext cx="17759513" cy="1200330"/>
            <a:chOff x="-155975" y="-62159"/>
            <a:chExt cx="17864384" cy="2412749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65174"/>
              <a:ext cx="17708409" cy="2285416"/>
              <a:chOff x="0" y="65175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65175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573001" y="400320"/>
                <a:ext cx="10910719" cy="1484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Numărul total de refugiați </a:t>
                </a: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-155975" y="-62159"/>
              <a:ext cx="6152974" cy="2412747"/>
              <a:chOff x="-155976" y="-65169"/>
              <a:chExt cx="6152973" cy="241274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55976" y="63816"/>
                <a:ext cx="6142066" cy="2282401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65169"/>
                <a:ext cx="5512438" cy="241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6600" b="1" dirty="0">
                    <a:solidFill>
                      <a:srgbClr val="FFFFFF"/>
                    </a:solidFill>
                  </a:rPr>
                  <a:t>539.216 </a:t>
                </a: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</p:grp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182FB8CB-7888-46CC-AD36-BBF03E2C5114}"/>
              </a:ext>
            </a:extLst>
          </p:cNvPr>
          <p:cNvGrpSpPr/>
          <p:nvPr/>
        </p:nvGrpSpPr>
        <p:grpSpPr>
          <a:xfrm>
            <a:off x="4133162" y="6075711"/>
            <a:ext cx="17759512" cy="1200329"/>
            <a:chOff x="0" y="-62159"/>
            <a:chExt cx="17708409" cy="2412744"/>
          </a:xfrm>
        </p:grpSpPr>
        <p:grpSp>
          <p:nvGrpSpPr>
            <p:cNvPr id="46" name="Rectangle 4">
              <a:extLst>
                <a:ext uri="{FF2B5EF4-FFF2-40B4-BE49-F238E27FC236}">
                  <a16:creationId xmlns:a16="http://schemas.microsoft.com/office/drawing/2014/main" id="{0B88F2AC-851B-435F-9310-AFF9CA7E02BF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CFE505BA-F8B1-40E1-93A7-5E8282D3E83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" name="cazuri noi înregistrate astăzi">
                <a:extLst>
                  <a:ext uri="{FF2B5EF4-FFF2-40B4-BE49-F238E27FC236}">
                    <a16:creationId xmlns:a16="http://schemas.microsoft.com/office/drawing/2014/main" id="{69C4FDB1-7BB5-4125-BA31-F04F17B8F54D}"/>
                  </a:ext>
                </a:extLst>
              </p:cNvPr>
              <p:cNvSpPr/>
              <p:nvPr/>
            </p:nvSpPr>
            <p:spPr>
              <a:xfrm>
                <a:off x="6731592" y="400322"/>
                <a:ext cx="10752129" cy="1484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Numărul total de refugiați care au ieșit din RM</a:t>
                </a:r>
              </a:p>
            </p:txBody>
          </p:sp>
        </p:grpSp>
        <p:grpSp>
          <p:nvGrpSpPr>
            <p:cNvPr id="47" name="Rectangle 5">
              <a:extLst>
                <a:ext uri="{FF2B5EF4-FFF2-40B4-BE49-F238E27FC236}">
                  <a16:creationId xmlns:a16="http://schemas.microsoft.com/office/drawing/2014/main" id="{EB4757ED-FCD5-4A16-A8D9-CD93EC15ADC9}"/>
                </a:ext>
              </a:extLst>
            </p:cNvPr>
            <p:cNvGrpSpPr/>
            <p:nvPr/>
          </p:nvGrpSpPr>
          <p:grpSpPr>
            <a:xfrm>
              <a:off x="0" y="-62159"/>
              <a:ext cx="6088441" cy="2412744"/>
              <a:chOff x="-1" y="-65167"/>
              <a:chExt cx="6088440" cy="2412741"/>
            </a:xfrm>
          </p:grpSpPr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177E6050-E935-40B8-940B-18A000C30DD6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" name="+156">
                <a:extLst>
                  <a:ext uri="{FF2B5EF4-FFF2-40B4-BE49-F238E27FC236}">
                    <a16:creationId xmlns:a16="http://schemas.microsoft.com/office/drawing/2014/main" id="{4DC4A1FF-5B92-4BC4-97AA-AA2FCF591E30}"/>
                  </a:ext>
                </a:extLst>
              </p:cNvPr>
              <p:cNvSpPr/>
              <p:nvPr/>
            </p:nvSpPr>
            <p:spPr>
              <a:xfrm>
                <a:off x="484559" y="-65167"/>
                <a:ext cx="5512438" cy="241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6600" b="1" dirty="0">
                    <a:solidFill>
                      <a:srgbClr val="FFFFFF"/>
                    </a:solidFill>
                  </a:rPr>
                  <a:t>435.132 </a:t>
                </a:r>
                <a:endParaRPr kumimoji="0" lang="ro-MD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EEC5439C-0F3F-4545-9A06-80BBCF88EE3C}"/>
              </a:ext>
            </a:extLst>
          </p:cNvPr>
          <p:cNvGrpSpPr/>
          <p:nvPr/>
        </p:nvGrpSpPr>
        <p:grpSpPr>
          <a:xfrm>
            <a:off x="4133162" y="7493001"/>
            <a:ext cx="17759512" cy="1200329"/>
            <a:chOff x="0" y="-62160"/>
            <a:chExt cx="17708409" cy="2412745"/>
          </a:xfrm>
        </p:grpSpPr>
        <p:grpSp>
          <p:nvGrpSpPr>
            <p:cNvPr id="53" name="Rectangle 4">
              <a:extLst>
                <a:ext uri="{FF2B5EF4-FFF2-40B4-BE49-F238E27FC236}">
                  <a16:creationId xmlns:a16="http://schemas.microsoft.com/office/drawing/2014/main" id="{1AD2E764-28E2-464D-A797-2CF0D2C9F52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8259D65F-5FF4-4861-BC5C-A470683DBF5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" name="cazuri noi înregistrate astăzi">
                <a:extLst>
                  <a:ext uri="{FF2B5EF4-FFF2-40B4-BE49-F238E27FC236}">
                    <a16:creationId xmlns:a16="http://schemas.microsoft.com/office/drawing/2014/main" id="{E2E4A000-B9FF-4488-B8FF-05C4D23C21BA}"/>
                  </a:ext>
                </a:extLst>
              </p:cNvPr>
              <p:cNvSpPr/>
              <p:nvPr/>
            </p:nvSpPr>
            <p:spPr>
              <a:xfrm>
                <a:off x="6731592" y="400320"/>
                <a:ext cx="10752129" cy="1484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Numărul de refugiați cazați în RM </a:t>
                </a:r>
              </a:p>
            </p:txBody>
          </p:sp>
        </p:grpSp>
        <p:grpSp>
          <p:nvGrpSpPr>
            <p:cNvPr id="54" name="Rectangle 5">
              <a:extLst>
                <a:ext uri="{FF2B5EF4-FFF2-40B4-BE49-F238E27FC236}">
                  <a16:creationId xmlns:a16="http://schemas.microsoft.com/office/drawing/2014/main" id="{7719E4E3-8C70-422A-8EE2-0E3FA95951C8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55" name="Rectangle">
                <a:extLst>
                  <a:ext uri="{FF2B5EF4-FFF2-40B4-BE49-F238E27FC236}">
                    <a16:creationId xmlns:a16="http://schemas.microsoft.com/office/drawing/2014/main" id="{DED7626F-8198-4AC3-983F-5534FA5E4BB5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" name="+156">
                <a:extLst>
                  <a:ext uri="{FF2B5EF4-FFF2-40B4-BE49-F238E27FC236}">
                    <a16:creationId xmlns:a16="http://schemas.microsoft.com/office/drawing/2014/main" id="{4CEB1DE0-29DB-4B25-B174-E2C44451B940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76.604  </a:t>
                </a:r>
                <a:endPara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35157A51-F592-449C-B715-F1006E43F5F4}"/>
              </a:ext>
            </a:extLst>
          </p:cNvPr>
          <p:cNvGrpSpPr/>
          <p:nvPr/>
        </p:nvGrpSpPr>
        <p:grpSpPr>
          <a:xfrm>
            <a:off x="4133162" y="8908795"/>
            <a:ext cx="17759512" cy="1200329"/>
            <a:chOff x="0" y="-62160"/>
            <a:chExt cx="17708409" cy="2412745"/>
          </a:xfrm>
        </p:grpSpPr>
        <p:grpSp>
          <p:nvGrpSpPr>
            <p:cNvPr id="60" name="Rectangle 4">
              <a:extLst>
                <a:ext uri="{FF2B5EF4-FFF2-40B4-BE49-F238E27FC236}">
                  <a16:creationId xmlns:a16="http://schemas.microsoft.com/office/drawing/2014/main" id="{F8FEFA46-AD02-4594-838A-3B4832FA98B3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id="{AFDA612F-C776-43D8-8ECE-04D1A0F0053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" name="cazuri noi înregistrate astăzi">
                <a:extLst>
                  <a:ext uri="{FF2B5EF4-FFF2-40B4-BE49-F238E27FC236}">
                    <a16:creationId xmlns:a16="http://schemas.microsoft.com/office/drawing/2014/main" id="{E0AADA8B-B481-40AE-A402-B8E48DB46249}"/>
                  </a:ext>
                </a:extLst>
              </p:cNvPr>
              <p:cNvSpPr/>
              <p:nvPr/>
            </p:nvSpPr>
            <p:spPr>
              <a:xfrm>
                <a:off x="6731592" y="400322"/>
                <a:ext cx="10752129" cy="1484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Numărul total de cazuri COVID-19 în rândul refugiaților</a:t>
                </a:r>
              </a:p>
            </p:txBody>
          </p:sp>
        </p:grpSp>
        <p:grpSp>
          <p:nvGrpSpPr>
            <p:cNvPr id="61" name="Rectangle 5">
              <a:extLst>
                <a:ext uri="{FF2B5EF4-FFF2-40B4-BE49-F238E27FC236}">
                  <a16:creationId xmlns:a16="http://schemas.microsoft.com/office/drawing/2014/main" id="{4B07300D-8EE1-4DE9-ABC4-4FA9F32A123D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7CC28874-626A-4603-AE2D-2FD8D4CC5B77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1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" name="+156">
                <a:extLst>
                  <a:ext uri="{FF2B5EF4-FFF2-40B4-BE49-F238E27FC236}">
                    <a16:creationId xmlns:a16="http://schemas.microsoft.com/office/drawing/2014/main" id="{CA173BB5-F28D-4D8C-941A-57A597238811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6600" b="1" dirty="0">
                    <a:solidFill>
                      <a:schemeClr val="bg1"/>
                    </a:solidFill>
                  </a:rPr>
                  <a:t>850</a:t>
                </a: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 </a:t>
                </a:r>
              </a:p>
            </p:txBody>
          </p:sp>
        </p:grp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5691C666-8DDA-4451-BB36-0ECA49DB078B}"/>
              </a:ext>
            </a:extLst>
          </p:cNvPr>
          <p:cNvGrpSpPr/>
          <p:nvPr/>
        </p:nvGrpSpPr>
        <p:grpSpPr>
          <a:xfrm>
            <a:off x="4133162" y="10308593"/>
            <a:ext cx="17759512" cy="1292662"/>
            <a:chOff x="0" y="-156466"/>
            <a:chExt cx="17708409" cy="2598341"/>
          </a:xfrm>
        </p:grpSpPr>
        <p:grpSp>
          <p:nvGrpSpPr>
            <p:cNvPr id="74" name="Rectangle 4">
              <a:extLst>
                <a:ext uri="{FF2B5EF4-FFF2-40B4-BE49-F238E27FC236}">
                  <a16:creationId xmlns:a16="http://schemas.microsoft.com/office/drawing/2014/main" id="{F5AD7BE7-B63F-4700-B513-A1220EE94007}"/>
                </a:ext>
              </a:extLst>
            </p:cNvPr>
            <p:cNvGrpSpPr/>
            <p:nvPr/>
          </p:nvGrpSpPr>
          <p:grpSpPr>
            <a:xfrm>
              <a:off x="0" y="-156466"/>
              <a:ext cx="17708409" cy="2598341"/>
              <a:chOff x="0" y="-156465"/>
              <a:chExt cx="17708408" cy="2598339"/>
            </a:xfrm>
          </p:grpSpPr>
          <p:sp>
            <p:nvSpPr>
              <p:cNvPr id="78" name="Rectangle">
                <a:extLst>
                  <a:ext uri="{FF2B5EF4-FFF2-40B4-BE49-F238E27FC236}">
                    <a16:creationId xmlns:a16="http://schemas.microsoft.com/office/drawing/2014/main" id="{DE25B3F2-252F-436D-9A61-872CA96173E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" name="cazuri noi înregistrate astăzi">
                <a:extLst>
                  <a:ext uri="{FF2B5EF4-FFF2-40B4-BE49-F238E27FC236}">
                    <a16:creationId xmlns:a16="http://schemas.microsoft.com/office/drawing/2014/main" id="{576EF561-A8E0-4E3C-881E-84ECDA323313}"/>
                  </a:ext>
                </a:extLst>
              </p:cNvPr>
              <p:cNvSpPr/>
              <p:nvPr/>
            </p:nvSpPr>
            <p:spPr>
              <a:xfrm>
                <a:off x="6731592" y="-156465"/>
                <a:ext cx="10752129" cy="2598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Numărul de cazuri COVID-19 în rândul refugiaților, înregistrat în perioada </a:t>
                </a:r>
                <a:r>
                  <a:rPr lang="ro-RO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kumimoji="0" lang="ro-RO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.08 - </a:t>
                </a:r>
                <a:r>
                  <a:rPr lang="ro-RO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kumimoji="0" lang="ro-RO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.08.2022</a:t>
                </a:r>
              </a:p>
            </p:txBody>
          </p:sp>
        </p:grpSp>
        <p:grpSp>
          <p:nvGrpSpPr>
            <p:cNvPr id="75" name="Rectangle 5">
              <a:extLst>
                <a:ext uri="{FF2B5EF4-FFF2-40B4-BE49-F238E27FC236}">
                  <a16:creationId xmlns:a16="http://schemas.microsoft.com/office/drawing/2014/main" id="{C7E53341-7224-4B82-8FF6-E388EF14AC75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76" name="Rectangle">
                <a:extLst>
                  <a:ext uri="{FF2B5EF4-FFF2-40B4-BE49-F238E27FC236}">
                    <a16:creationId xmlns:a16="http://schemas.microsoft.com/office/drawing/2014/main" id="{FFDCCE2E-776E-4C1F-9C86-D7DD5A455CE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" name="+156">
                <a:extLst>
                  <a:ext uri="{FF2B5EF4-FFF2-40B4-BE49-F238E27FC236}">
                    <a16:creationId xmlns:a16="http://schemas.microsoft.com/office/drawing/2014/main" id="{3A4CFCE8-BE0F-49EE-9430-A88FC6F6BDEC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31</a:t>
                </a:r>
                <a:endPara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FD4C06-E706-4865-B28F-C1592AB2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500"/>
            <a:ext cx="2087033" cy="1206500"/>
          </a:xfrm>
          <a:prstGeom prst="rect">
            <a:avLst/>
          </a:prstGeom>
        </p:spPr>
      </p:pic>
      <p:sp>
        <p:nvSpPr>
          <p:cNvPr id="39" name="cazuri noi înregistrate astăzi">
            <a:extLst>
              <a:ext uri="{FF2B5EF4-FFF2-40B4-BE49-F238E27FC236}">
                <a16:creationId xmlns:a16="http://schemas.microsoft.com/office/drawing/2014/main" id="{D0C4BC5F-A3CB-42FC-917D-CD8F03C57985}"/>
              </a:ext>
            </a:extLst>
          </p:cNvPr>
          <p:cNvSpPr/>
          <p:nvPr/>
        </p:nvSpPr>
        <p:spPr>
          <a:xfrm>
            <a:off x="4657220" y="12029647"/>
            <a:ext cx="7058530" cy="1046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40" tIns="91440" rIns="91440" bIns="91440" numCol="1" anchor="ctr">
            <a:spAutoFit/>
          </a:bodyPr>
          <a:lstStyle>
            <a:lvl1pPr algn="l" defTabSz="1828660">
              <a:defRPr sz="5700" b="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 *  informație </a:t>
            </a:r>
            <a:r>
              <a:rPr kumimoji="0" lang="ro-MD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actualizată la 29.08.2022, ora </a:t>
            </a:r>
            <a:r>
              <a:rPr lang="ro-M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ro-MD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:00</a:t>
            </a:r>
            <a:endParaRPr lang="ro-M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**  </a:t>
            </a:r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inclusiv </a:t>
            </a:r>
            <a:r>
              <a:rPr lang="ro-MD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cazuri asociate </a:t>
            </a:r>
            <a:r>
              <a:rPr kumimoji="0" lang="ro-M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 contact în afara țării </a:t>
            </a:r>
            <a:endParaRPr kumimoji="0" lang="ro-R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3AE11-B51D-4BD5-A115-F9C2AF346C20}"/>
              </a:ext>
            </a:extLst>
          </p:cNvPr>
          <p:cNvSpPr txBox="1"/>
          <p:nvPr/>
        </p:nvSpPr>
        <p:spPr>
          <a:xfrm>
            <a:off x="5646236" y="10476989"/>
            <a:ext cx="64305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43194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32F0FA-AB8C-8A38-DDBE-0F5F36AF6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137" y="3053405"/>
            <a:ext cx="10984006" cy="9770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22.08  - 28.08.2022</a:t>
            </a:r>
            <a:endParaRPr lang="en-MD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603097" y="892076"/>
            <a:ext cx="109840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</a:t>
            </a:r>
            <a:r>
              <a:rPr kumimoji="0" lang="en-MD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otal </a:t>
            </a:r>
            <a:r>
              <a:rPr kumimoji="0" lang="ro-MD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</a:t>
            </a:r>
            <a:r>
              <a:rPr kumimoji="0" lang="en-MD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azuri de import –</a:t>
            </a:r>
            <a:r>
              <a:rPr kumimoji="0" lang="ro-MD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5758 </a:t>
            </a:r>
            <a:r>
              <a:rPr kumimoji="0" lang="en-MD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D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 de import în săptămâna </a:t>
            </a:r>
            <a:r>
              <a:rPr kumimoji="0" lang="ro-MD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34</a:t>
            </a:r>
            <a:r>
              <a:rPr kumimoji="0" lang="ro-MD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din 202</a:t>
            </a:r>
            <a:r>
              <a:rPr kumimoji="0" lang="ro-MD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</a:t>
            </a:r>
            <a:endParaRPr kumimoji="0" lang="en-MD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58 </a:t>
            </a:r>
            <a:r>
              <a:rPr kumimoji="0" lang="en-MD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 de import* 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2A92F98-9DC5-4473-9DF9-713DA7788453}"/>
              </a:ext>
            </a:extLst>
          </p:cNvPr>
          <p:cNvSpPr txBox="1"/>
          <p:nvPr/>
        </p:nvSpPr>
        <p:spPr>
          <a:xfrm>
            <a:off x="2946699" y="3565951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.08</a:t>
            </a:r>
            <a:r>
              <a:rPr kumimoji="0" lang="en-MD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.202</a:t>
            </a: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</a:t>
            </a:r>
            <a:endParaRPr kumimoji="0" lang="en-MD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D43C5-9CDD-4943-8151-61E2E7574140}"/>
              </a:ext>
            </a:extLst>
          </p:cNvPr>
          <p:cNvSpPr txBox="1"/>
          <p:nvPr/>
        </p:nvSpPr>
        <p:spPr>
          <a:xfrm>
            <a:off x="11234371" y="12800267"/>
            <a:ext cx="10030522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* </a:t>
            </a:r>
            <a:r>
              <a:rPr kumimoji="0" lang="ro-MD" sz="24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sym typeface="Helvetica Neue"/>
              </a:rPr>
              <a:t>Inclusiv  </a:t>
            </a:r>
            <a:r>
              <a:rPr lang="ro-MD" sz="3200" i="1" dirty="0">
                <a:solidFill>
                  <a:schemeClr val="tx1"/>
                </a:solidFill>
              </a:rPr>
              <a:t>2 </a:t>
            </a:r>
            <a:r>
              <a:rPr kumimoji="0" lang="ro-MD" sz="24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sym typeface="Helvetica Neue"/>
              </a:rPr>
              <a:t>cazuri </a:t>
            </a:r>
            <a:r>
              <a:rPr kumimoji="0" lang="ro-MD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înregistrate în rândul persoanelor refugiate</a:t>
            </a:r>
          </a:p>
        </p:txBody>
      </p:sp>
    </p:spTree>
    <p:extLst>
      <p:ext uri="{BB962C8B-B14F-4D97-AF65-F5344CB8AC3E}">
        <p14:creationId xmlns:p14="http://schemas.microsoft.com/office/powerpoint/2010/main" val="189941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08E4F7-790F-487A-8A8D-7F9F5AF8A599}"/>
              </a:ext>
            </a:extLst>
          </p:cNvPr>
          <p:cNvSpPr/>
          <p:nvPr/>
        </p:nvSpPr>
        <p:spPr>
          <a:xfrm>
            <a:off x="0" y="12485077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704DC6-155B-F5C7-5EF9-C9A221FF6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86" y="4410454"/>
            <a:ext cx="23331414" cy="92728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B6CD268-541C-49D5-A417-E9C8071B04E9}"/>
              </a:ext>
            </a:extLst>
          </p:cNvPr>
          <p:cNvSpPr txBox="1">
            <a:spLocks/>
          </p:cNvSpPr>
          <p:nvPr/>
        </p:nvSpPr>
        <p:spPr>
          <a:xfrm>
            <a:off x="1" y="553330"/>
            <a:ext cx="24383999" cy="2002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it-IT" sz="6000" b="1" dirty="0"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populație ultimele </a:t>
            </a:r>
            <a:r>
              <a:rPr lang="ro-MD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zile, </a:t>
            </a:r>
            <a:b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alte state</a:t>
            </a:r>
            <a:br>
              <a:rPr lang="it-IT" sz="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</a:br>
            <a:endParaRPr lang="it-IT" sz="5500" b="1" dirty="0">
              <a:solidFill>
                <a:srgbClr val="1D46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8537503" y="6328177"/>
            <a:ext cx="0" cy="2886104"/>
          </a:xfrm>
          <a:prstGeom prst="straightConnector1">
            <a:avLst/>
          </a:prstGeom>
          <a:noFill/>
          <a:ln w="1206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id="{671A03FC-1195-423D-A969-117D71B5DEE9}"/>
              </a:ext>
            </a:extLst>
          </p:cNvPr>
          <p:cNvSpPr txBox="1"/>
          <p:nvPr/>
        </p:nvSpPr>
        <p:spPr>
          <a:xfrm>
            <a:off x="12192000" y="4501008"/>
            <a:ext cx="11049000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=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574.996 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endParaRPr kumimoji="0" lang="ro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7 zile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159,9 c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la 1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mii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09F16-F0E6-472A-8072-4D5C6FAD93FD}"/>
              </a:ext>
            </a:extLst>
          </p:cNvPr>
          <p:cNvSpPr/>
          <p:nvPr/>
        </p:nvSpPr>
        <p:spPr>
          <a:xfrm>
            <a:off x="214693" y="58994"/>
            <a:ext cx="719847" cy="61555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MD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47832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243C58-E5D3-9692-3DEB-BE7116454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014" y="5881938"/>
            <a:ext cx="5541814" cy="1576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75" y="1"/>
            <a:ext cx="15089403" cy="4949824"/>
          </a:xfr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34 din 2022  (22.08 - 28.08.2022) </a:t>
            </a:r>
            <a:br>
              <a:rPr kumimoji="0" lang="ro-MD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o-MD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săptămâna 33 din 2022:</a:t>
            </a:r>
          </a:p>
          <a:p>
            <a:pPr marL="2165350" marR="0" lvl="0" indent="-625475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cazuri a scăzut cu </a:t>
            </a:r>
            <a:r>
              <a:rPr lang="ro-M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ro-MD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,4%</a:t>
            </a:r>
          </a:p>
          <a:p>
            <a:pPr marL="2165350" indent="-625475">
              <a:buClr>
                <a:srgbClr val="10B6F4"/>
              </a:buClr>
              <a:defRPr/>
            </a:pPr>
            <a:r>
              <a:rPr kumimoji="0" lang="ro-MD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decese a scăzut cu 6,3%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Distribuția săptămânală a cazurilor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M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deceselor</a:t>
            </a:r>
            <a:br>
              <a:rPr lang="en-M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379131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.08.2022</a:t>
            </a:r>
            <a:endParaRPr kumimoji="0" lang="en-MD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30EC1A-54A8-4AA0-AB4D-65A684F4AFD8}"/>
              </a:ext>
            </a:extLst>
          </p:cNvPr>
          <p:cNvSpPr/>
          <p:nvPr/>
        </p:nvSpPr>
        <p:spPr>
          <a:xfrm>
            <a:off x="20287434" y="5229532"/>
            <a:ext cx="2922393" cy="26585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chemeClr val="dk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D82EE6-955F-35DB-DEC4-7E63B28B5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6" y="5254881"/>
            <a:ext cx="23837426" cy="84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4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DE4816-645C-FBD7-D46C-F16F8F923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79" y="2712675"/>
            <a:ext cx="22904657" cy="100775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Testarea la COVID-19 (22</a:t>
            </a:r>
            <a:r>
              <a:rPr lang="ro-RO" altLang="zh-CN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.08 - 28.08.2022</a:t>
            </a: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)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64" y="12926093"/>
            <a:ext cx="23534472" cy="400110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* din 22/03/2021 numărul total de probe efectuate include testele antigen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F204EC-36E1-4071-95CD-1573D7357DE0}"/>
              </a:ext>
            </a:extLst>
          </p:cNvPr>
          <p:cNvSpPr/>
          <p:nvPr/>
        </p:nvSpPr>
        <p:spPr>
          <a:xfrm>
            <a:off x="23137578" y="3123317"/>
            <a:ext cx="945483" cy="827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  <a:sym typeface="Helvetica Neue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F7D847-FF0F-4234-988D-0D04B3A62949}"/>
              </a:ext>
            </a:extLst>
          </p:cNvPr>
          <p:cNvSpPr/>
          <p:nvPr/>
        </p:nvSpPr>
        <p:spPr>
          <a:xfrm>
            <a:off x="1349748" y="2376337"/>
            <a:ext cx="683536" cy="105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  <a:sym typeface="Helvetica Neue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FE4875-9DA8-4AEC-A797-F200B63B47DD}"/>
              </a:ext>
            </a:extLst>
          </p:cNvPr>
          <p:cNvSpPr/>
          <p:nvPr/>
        </p:nvSpPr>
        <p:spPr>
          <a:xfrm>
            <a:off x="20016716" y="4382904"/>
            <a:ext cx="2922393" cy="26585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10CA7-7793-9676-38C7-79D0D9DC8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3128" y="4813650"/>
            <a:ext cx="4438331" cy="160451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2BC7EA-E8D2-4E53-8579-CF22DDC9F8C5}"/>
              </a:ext>
            </a:extLst>
          </p:cNvPr>
          <p:cNvSpPr txBox="1">
            <a:spLocks/>
          </p:cNvSpPr>
          <p:nvPr/>
        </p:nvSpPr>
        <p:spPr>
          <a:xfrm>
            <a:off x="1996348" y="1457843"/>
            <a:ext cx="20140863" cy="160451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>
            <a:lvl1pPr marL="457200" indent="-457200" algn="l" defTabSz="18288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425575" marR="0" lvl="0" indent="-619125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probe investigate – </a:t>
            </a:r>
            <a:r>
              <a:rPr kumimoji="0" lang="ro-MD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3.616.596</a:t>
            </a:r>
          </a:p>
          <a:p>
            <a:pPr marL="1425575" marR="0" lvl="0" indent="-619125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probe pozitive </a:t>
            </a:r>
            <a:r>
              <a:rPr kumimoji="0" lang="ro-MD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 </a:t>
            </a:r>
            <a:r>
              <a:rPr lang="ro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574.996</a:t>
            </a:r>
            <a:endParaRPr kumimoji="0" lang="ro-MD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327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A00658-4DFF-12FC-D0E4-DD7130E21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94" y="3151745"/>
            <a:ext cx="21966511" cy="99068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523494" y="504571"/>
            <a:ext cx="22090524" cy="2096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10B6F4"/>
              </a:buClr>
              <a:buNone/>
              <a:defRPr/>
            </a:pP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Incidența </a:t>
            </a:r>
            <a:r>
              <a:rPr lang="en-MD" sz="6000" spc="-200" dirty="0"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COVID-19</a:t>
            </a:r>
            <a:r>
              <a:rPr lang="ro-MD" sz="6000" spc="-200" dirty="0"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 </a:t>
            </a:r>
            <a:r>
              <a:rPr lang="en-MD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ultimele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7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zile la 100 mii populație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b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distribuită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după teritorii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administrative (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28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08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.202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0793896" y="4718514"/>
            <a:ext cx="12696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Incidența din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ultimele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7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zile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pentru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RM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,9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la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100 mii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MD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1D15-8669-4473-BE3E-DAC2B6B18CAA}"/>
              </a:ext>
            </a:extLst>
          </p:cNvPr>
          <p:cNvSpPr txBox="1"/>
          <p:nvPr/>
        </p:nvSpPr>
        <p:spPr>
          <a:xfrm>
            <a:off x="11088853" y="5550535"/>
            <a:ext cx="12401152" cy="542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*teritoriile administrative din stânga </a:t>
            </a: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Nistrului </a:t>
            </a:r>
            <a:r>
              <a:rPr kumimoji="0" lang="en-MD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</a:t>
            </a:r>
            <a:r>
              <a:rPr kumimoji="0" lang="ro-MD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o-M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</a:t>
            </a:r>
            <a:r>
              <a:rPr kumimoji="0" lang="ro-MD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,1 </a:t>
            </a:r>
            <a:r>
              <a:rPr kumimoji="0" lang="en-MD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la </a:t>
            </a:r>
            <a:r>
              <a:rPr kumimoji="0" lang="en-MD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100 mii </a:t>
            </a:r>
            <a:endParaRPr kumimoji="0" lang="ro-MD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AFD7B40D-0D22-4E5F-90D4-8183AA22242C}"/>
              </a:ext>
            </a:extLst>
          </p:cNvPr>
          <p:cNvCxnSpPr>
            <a:cxnSpLocks/>
          </p:cNvCxnSpPr>
          <p:nvPr/>
        </p:nvCxnSpPr>
        <p:spPr>
          <a:xfrm>
            <a:off x="2189832" y="7585508"/>
            <a:ext cx="21117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C39C94-6599-95F3-D78C-7324F4ECD75E}"/>
              </a:ext>
            </a:extLst>
          </p:cNvPr>
          <p:cNvSpPr/>
          <p:nvPr/>
        </p:nvSpPr>
        <p:spPr>
          <a:xfrm>
            <a:off x="1686400" y="3256547"/>
            <a:ext cx="655748" cy="224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092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51419</TotalTime>
  <Words>992</Words>
  <Application>Microsoft Office PowerPoint</Application>
  <PresentationFormat>Custom</PresentationFormat>
  <Paragraphs>283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Calibri</vt:lpstr>
      <vt:lpstr>Calibri Light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-webkit-standard</vt:lpstr>
      <vt:lpstr>Wingdings</vt:lpstr>
      <vt:lpstr>YACkoCJbd3A 0</vt:lpstr>
      <vt:lpstr>White</vt:lpstr>
      <vt:lpstr>Atlas</vt:lpstr>
      <vt:lpstr>Raport săptămânal    </vt:lpstr>
      <vt:lpstr>Indicatorii epidemiologici  COVID-19 (22.08 - 28.08.2022)</vt:lpstr>
      <vt:lpstr>Indicatorii COVID-19 22.08 - 28.08.2022 </vt:lpstr>
      <vt:lpstr>COVID-19 la persoane refugiate din Ucraina, (28.07.2022)*</vt:lpstr>
      <vt:lpstr>22.08  - 28.08.2022</vt:lpstr>
      <vt:lpstr>PowerPoint Presentation</vt:lpstr>
      <vt:lpstr>Distribuția săptămânală a cazurilor și deceselor COVID-19</vt:lpstr>
      <vt:lpstr>PowerPoint Presentation</vt:lpstr>
      <vt:lpstr>PowerPoint Presentation</vt:lpstr>
      <vt:lpstr>PowerPoint Presentation</vt:lpstr>
      <vt:lpstr>Analiza descriptivă a cazurilor și deceselor  COVID-19 (cumulativ)</vt:lpstr>
      <vt:lpstr>Personalul instituțiilor medicale infectat cu COVID-19  (ultimele  2 luni)</vt:lpstr>
      <vt:lpstr>Copii confirmați COVID-19</vt:lpstr>
      <vt:lpstr>Femei în perioada de sarcină confirmate COVID-19</vt:lpstr>
      <vt:lpstr>PowerPoint Presentation</vt:lpstr>
      <vt:lpstr>PowerPoint Presentation</vt:lpstr>
      <vt:lpstr>Progresul vaccinării  22 - 28.08.2022</vt:lpstr>
      <vt:lpstr>PowerPoint Presentation</vt:lpstr>
      <vt:lpstr>PowerPoint Presentation</vt:lpstr>
      <vt:lpstr>PowerPoint Presentation</vt:lpstr>
      <vt:lpstr>Vaccinarea anti-COVID-19 în rândul persoanelor refugiate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Valentin Mita</cp:lastModifiedBy>
  <cp:revision>1290</cp:revision>
  <cp:lastPrinted>2022-04-22T05:40:43Z</cp:lastPrinted>
  <dcterms:modified xsi:type="dcterms:W3CDTF">2022-08-30T09:37:15Z</dcterms:modified>
</cp:coreProperties>
</file>