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34"/>
  </p:notesMasterIdLst>
  <p:sldIdLst>
    <p:sldId id="504" r:id="rId3"/>
    <p:sldId id="573" r:id="rId4"/>
    <p:sldId id="269" r:id="rId5"/>
    <p:sldId id="402" r:id="rId6"/>
    <p:sldId id="505" r:id="rId7"/>
    <p:sldId id="558" r:id="rId8"/>
    <p:sldId id="572" r:id="rId9"/>
    <p:sldId id="532" r:id="rId10"/>
    <p:sldId id="561" r:id="rId11"/>
    <p:sldId id="407" r:id="rId12"/>
    <p:sldId id="409" r:id="rId13"/>
    <p:sldId id="349" r:id="rId14"/>
    <p:sldId id="387" r:id="rId15"/>
    <p:sldId id="571" r:id="rId16"/>
    <p:sldId id="451" r:id="rId17"/>
    <p:sldId id="552" r:id="rId18"/>
    <p:sldId id="270" r:id="rId19"/>
    <p:sldId id="256" r:id="rId20"/>
    <p:sldId id="506" r:id="rId21"/>
    <p:sldId id="283" r:id="rId22"/>
    <p:sldId id="259" r:id="rId23"/>
    <p:sldId id="278" r:id="rId24"/>
    <p:sldId id="279" r:id="rId25"/>
    <p:sldId id="281" r:id="rId26"/>
    <p:sldId id="284" r:id="rId27"/>
    <p:sldId id="507" r:id="rId28"/>
    <p:sldId id="262" r:id="rId29"/>
    <p:sldId id="263" r:id="rId30"/>
    <p:sldId id="267" r:id="rId31"/>
    <p:sldId id="268" r:id="rId32"/>
    <p:sldId id="353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155" userDrawn="1">
          <p15:clr>
            <a:srgbClr val="A4A3A4"/>
          </p15:clr>
        </p15:guide>
        <p15:guide id="2" pos="7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1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061"/>
    <a:srgbClr val="DA0010"/>
    <a:srgbClr val="1D46F3"/>
    <a:srgbClr val="ADA9BB"/>
    <a:srgbClr val="007949"/>
    <a:srgbClr val="C8C8C8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6525" autoAdjust="0"/>
  </p:normalViewPr>
  <p:slideViewPr>
    <p:cSldViewPr snapToGrid="0">
      <p:cViewPr varScale="1">
        <p:scale>
          <a:sx n="58" d="100"/>
          <a:sy n="58" d="100"/>
        </p:scale>
        <p:origin x="978" y="108"/>
      </p:cViewPr>
      <p:guideLst>
        <p:guide orient="horz" pos="7155"/>
        <p:guide pos="7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%20raportare\Cernelea\Europa%20incep%20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Saptaminal_COVID-05.12.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Diagrama%20din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6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05.12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registru_lucru_teritorii%204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Decese%2005.12.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Decese%2005.12.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9331883945092"/>
          <c:y val="0.19693773448222238"/>
          <c:w val="0.88358620611192262"/>
          <c:h val="0.672867511717609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71-4890-9CE4-A2FDF90D420F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71-4890-9CE4-A2FDF90D42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Sheet2!$R$4:$R$43</c:f>
              <c:strCache>
                <c:ptCount val="40"/>
                <c:pt idx="0">
                  <c:v>Slovacia</c:v>
                </c:pt>
                <c:pt idx="1">
                  <c:v>Cehia</c:v>
                </c:pt>
                <c:pt idx="2">
                  <c:v>Belgia</c:v>
                </c:pt>
                <c:pt idx="3">
                  <c:v>Olanda</c:v>
                </c:pt>
                <c:pt idx="4">
                  <c:v>Ungaria</c:v>
                </c:pt>
                <c:pt idx="5">
                  <c:v>Irlanda</c:v>
                </c:pt>
                <c:pt idx="6">
                  <c:v>Croaţia</c:v>
                </c:pt>
                <c:pt idx="7">
                  <c:v>Slovenia</c:v>
                </c:pt>
                <c:pt idx="8">
                  <c:v>Austria</c:v>
                </c:pt>
                <c:pt idx="9">
                  <c:v>Danemarca</c:v>
                </c:pt>
                <c:pt idx="10">
                  <c:v>Germania</c:v>
                </c:pt>
                <c:pt idx="11">
                  <c:v>Regatul Unit</c:v>
                </c:pt>
                <c:pt idx="12">
                  <c:v>Franţa</c:v>
                </c:pt>
                <c:pt idx="13">
                  <c:v>Norvegia</c:v>
                </c:pt>
                <c:pt idx="14">
                  <c:v>Lituania</c:v>
                </c:pt>
                <c:pt idx="15">
                  <c:v>Elveţia</c:v>
                </c:pt>
                <c:pt idx="16">
                  <c:v>Polonia</c:v>
                </c:pt>
                <c:pt idx="17">
                  <c:v>Luxemburg</c:v>
                </c:pt>
                <c:pt idx="18">
                  <c:v>Grecia</c:v>
                </c:pt>
                <c:pt idx="19">
                  <c:v>Europa</c:v>
                </c:pt>
                <c:pt idx="20">
                  <c:v>Estonia</c:v>
                </c:pt>
                <c:pt idx="21">
                  <c:v>Muntenegru</c:v>
                </c:pt>
                <c:pt idx="22">
                  <c:v>Portugalia</c:v>
                </c:pt>
                <c:pt idx="23">
                  <c:v>Serbia</c:v>
                </c:pt>
                <c:pt idx="24">
                  <c:v>Bulgaria</c:v>
                </c:pt>
                <c:pt idx="25">
                  <c:v>Finlanda</c:v>
                </c:pt>
                <c:pt idx="26">
                  <c:v>Islanda</c:v>
                </c:pt>
                <c:pt idx="27">
                  <c:v>Ucraina</c:v>
                </c:pt>
                <c:pt idx="28">
                  <c:v>Italia</c:v>
                </c:pt>
                <c:pt idx="29">
                  <c:v>Rusia</c:v>
                </c:pt>
                <c:pt idx="30">
                  <c:v>Malta</c:v>
                </c:pt>
                <c:pt idx="31">
                  <c:v>Letonia</c:v>
                </c:pt>
                <c:pt idx="32">
                  <c:v>Bosnia si Hertegovina</c:v>
                </c:pt>
                <c:pt idx="33">
                  <c:v>Bielorusia</c:v>
                </c:pt>
                <c:pt idx="34">
                  <c:v>Spania</c:v>
                </c:pt>
                <c:pt idx="35">
                  <c:v>Macedonia de Nord</c:v>
                </c:pt>
                <c:pt idx="36">
                  <c:v>Moldova</c:v>
                </c:pt>
                <c:pt idx="37">
                  <c:v>Suedia</c:v>
                </c:pt>
                <c:pt idx="38">
                  <c:v>Albania</c:v>
                </c:pt>
                <c:pt idx="39">
                  <c:v>România</c:v>
                </c:pt>
              </c:strCache>
            </c:strRef>
          </c:cat>
          <c:val>
            <c:numRef>
              <c:f>Sheet2!$U$4:$U$43</c:f>
              <c:numCache>
                <c:formatCode>0</c:formatCode>
                <c:ptCount val="40"/>
                <c:pt idx="0">
                  <c:v>1125.9258174603249</c:v>
                </c:pt>
                <c:pt idx="1">
                  <c:v>1092.2462789138669</c:v>
                </c:pt>
                <c:pt idx="2">
                  <c:v>930.1669879215151</c:v>
                </c:pt>
                <c:pt idx="3">
                  <c:v>886.47046236786719</c:v>
                </c:pt>
                <c:pt idx="4">
                  <c:v>685.49188491931352</c:v>
                </c:pt>
                <c:pt idx="5">
                  <c:v>681.68298910295971</c:v>
                </c:pt>
                <c:pt idx="6">
                  <c:v>681.24993549002272</c:v>
                </c:pt>
                <c:pt idx="7">
                  <c:v>610.19185840163198</c:v>
                </c:pt>
                <c:pt idx="8">
                  <c:v>607.89560517744894</c:v>
                </c:pt>
                <c:pt idx="9">
                  <c:v>518.5099675398742</c:v>
                </c:pt>
                <c:pt idx="10">
                  <c:v>471.54156063126152</c:v>
                </c:pt>
                <c:pt idx="11">
                  <c:v>465.37598953367512</c:v>
                </c:pt>
                <c:pt idx="12">
                  <c:v>453.90664989827434</c:v>
                </c:pt>
                <c:pt idx="13">
                  <c:v>448.27457250827069</c:v>
                </c:pt>
                <c:pt idx="14">
                  <c:v>447.32759709557519</c:v>
                </c:pt>
                <c:pt idx="15">
                  <c:v>446.29584057948477</c:v>
                </c:pt>
                <c:pt idx="16">
                  <c:v>432.88157601232427</c:v>
                </c:pt>
                <c:pt idx="17">
                  <c:v>416.24576298972505</c:v>
                </c:pt>
                <c:pt idx="18">
                  <c:v>403.02782442652955</c:v>
                </c:pt>
                <c:pt idx="19">
                  <c:v>340.30589822767467</c:v>
                </c:pt>
                <c:pt idx="20">
                  <c:v>259.37484937581337</c:v>
                </c:pt>
                <c:pt idx="21">
                  <c:v>253.59013911639838</c:v>
                </c:pt>
                <c:pt idx="22">
                  <c:v>237.14121927024516</c:v>
                </c:pt>
                <c:pt idx="23">
                  <c:v>220</c:v>
                </c:pt>
                <c:pt idx="24">
                  <c:v>200.82065292898608</c:v>
                </c:pt>
                <c:pt idx="25">
                  <c:v>184</c:v>
                </c:pt>
                <c:pt idx="26">
                  <c:v>183.50701653014946</c:v>
                </c:pt>
                <c:pt idx="27">
                  <c:v>174.02231168347618</c:v>
                </c:pt>
                <c:pt idx="28">
                  <c:v>167.84128105590756</c:v>
                </c:pt>
                <c:pt idx="29">
                  <c:v>158.3578187365076</c:v>
                </c:pt>
                <c:pt idx="30">
                  <c:v>157.93511123144262</c:v>
                </c:pt>
                <c:pt idx="31">
                  <c:v>145</c:v>
                </c:pt>
                <c:pt idx="32">
                  <c:v>136.23659776313653</c:v>
                </c:pt>
                <c:pt idx="33">
                  <c:v>126.77756191735023</c:v>
                </c:pt>
                <c:pt idx="34">
                  <c:v>121.14419874865258</c:v>
                </c:pt>
                <c:pt idx="35">
                  <c:v>114</c:v>
                </c:pt>
                <c:pt idx="36">
                  <c:v>103</c:v>
                </c:pt>
                <c:pt idx="37">
                  <c:v>84.786941770636744</c:v>
                </c:pt>
                <c:pt idx="38">
                  <c:v>75.696565011690325</c:v>
                </c:pt>
                <c:pt idx="39">
                  <c:v>47.689407031791781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1-4890-9CE4-A2FDF90D42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3265568"/>
        <c:axId val="1023261304"/>
      </c:barChart>
      <c:catAx>
        <c:axId val="10232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1304"/>
        <c:crosses val="autoZero"/>
        <c:auto val="1"/>
        <c:lblAlgn val="ctr"/>
        <c:lblOffset val="100"/>
        <c:noMultiLvlLbl val="0"/>
      </c:catAx>
      <c:valAx>
        <c:axId val="102326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2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Import!$E$5:$E$16</c:f>
              <c:strCache>
                <c:ptCount val="12"/>
                <c:pt idx="0">
                  <c:v>Bulgaria</c:v>
                </c:pt>
                <c:pt idx="1">
                  <c:v>Grecia</c:v>
                </c:pt>
                <c:pt idx="2">
                  <c:v>Irlanda</c:v>
                </c:pt>
                <c:pt idx="3">
                  <c:v>Olanda </c:v>
                </c:pt>
                <c:pt idx="4">
                  <c:v>Ucraina</c:v>
                </c:pt>
                <c:pt idx="5">
                  <c:v>Portugalia</c:v>
                </c:pt>
                <c:pt idx="6">
                  <c:v>Italia</c:v>
                </c:pt>
                <c:pt idx="7">
                  <c:v>Marea Britanie</c:v>
                </c:pt>
                <c:pt idx="8">
                  <c:v>Rusia</c:v>
                </c:pt>
                <c:pt idx="9">
                  <c:v>Turcia</c:v>
                </c:pt>
                <c:pt idx="10">
                  <c:v>România</c:v>
                </c:pt>
                <c:pt idx="11">
                  <c:v>Germania</c:v>
                </c:pt>
              </c:strCache>
            </c:strRef>
          </c:cat>
          <c:val>
            <c:numRef>
              <c:f>Import!$F$5:$F$16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6-4F78-9D70-500A6FF71A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8740576"/>
        <c:axId val="748738280"/>
      </c:barChart>
      <c:catAx>
        <c:axId val="74874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8738280"/>
        <c:crosses val="autoZero"/>
        <c:auto val="1"/>
        <c:lblAlgn val="ctr"/>
        <c:lblOffset val="100"/>
        <c:noMultiLvlLbl val="0"/>
      </c:catAx>
      <c:valAx>
        <c:axId val="748738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874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198056"/>
        <c:axId val="542201992"/>
      </c:barChart>
      <c:catAx>
        <c:axId val="5421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01992"/>
        <c:crosses val="autoZero"/>
        <c:auto val="1"/>
        <c:lblAlgn val="ctr"/>
        <c:lblOffset val="100"/>
        <c:noMultiLvlLbl val="0"/>
      </c:catAx>
      <c:valAx>
        <c:axId val="54220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198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Foaie1!$A$1:$A$8</c:f>
              <c:strCache>
                <c:ptCount val="8"/>
                <c:pt idx="0">
                  <c:v>Total </c:v>
                </c:pt>
                <c:pt idx="1">
                  <c:v>Pfizer/BioNTech - Comirnaty</c:v>
                </c:pt>
                <c:pt idx="2">
                  <c:v>AstraZeneca</c:v>
                </c:pt>
                <c:pt idx="3">
                  <c:v>Janssen</c:v>
                </c:pt>
                <c:pt idx="4">
                  <c:v>Sputnik-V</c:v>
                </c:pt>
                <c:pt idx="5">
                  <c:v>Sinovac</c:v>
                </c:pt>
                <c:pt idx="6">
                  <c:v>Sinopharm</c:v>
                </c:pt>
                <c:pt idx="7">
                  <c:v>Spikevax (Moderna)</c:v>
                </c:pt>
              </c:strCache>
            </c:strRef>
          </c:cat>
          <c:val>
            <c:numRef>
              <c:f>Foaie1!$B$1:$B$8</c:f>
              <c:numCache>
                <c:formatCode>General</c:formatCode>
                <c:ptCount val="8"/>
                <c:pt idx="0">
                  <c:v>2179290</c:v>
                </c:pt>
                <c:pt idx="1">
                  <c:v>628290</c:v>
                </c:pt>
                <c:pt idx="2">
                  <c:v>570100</c:v>
                </c:pt>
                <c:pt idx="3">
                  <c:v>302500</c:v>
                </c:pt>
                <c:pt idx="4">
                  <c:v>306000</c:v>
                </c:pt>
                <c:pt idx="5">
                  <c:v>170000</c:v>
                </c:pt>
                <c:pt idx="6">
                  <c:v>152000</c:v>
                </c:pt>
                <c:pt idx="7">
                  <c:v>50400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A-4C70-94CC-A4F9B266C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247288"/>
        <c:axId val="716249912"/>
      </c:barChart>
      <c:catAx>
        <c:axId val="7162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6249912"/>
        <c:crosses val="autoZero"/>
        <c:auto val="1"/>
        <c:lblAlgn val="ctr"/>
        <c:lblOffset val="100"/>
        <c:noMultiLvlLbl val="0"/>
      </c:catAx>
      <c:valAx>
        <c:axId val="716249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624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B-47ED-8967-A3DB6E8417DB}"/>
              </c:ext>
            </c:extLst>
          </c:dPt>
          <c:dPt>
            <c:idx val="1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B-47ED-8967-A3DB6E8417DB}"/>
              </c:ext>
            </c:extLst>
          </c:dPt>
          <c:dLbls>
            <c:dLbl>
              <c:idx val="0"/>
              <c:layout>
                <c:manualLayout>
                  <c:x val="-0.11311644184011882"/>
                  <c:y val="-7.27098927448883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56%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BB-47ED-8967-A3DB6E8417DB}"/>
                </c:ext>
              </c:extLst>
            </c:dLbl>
            <c:dLbl>
              <c:idx val="1"/>
              <c:layout>
                <c:manualLayout>
                  <c:x val="0.12102799650043744"/>
                  <c:y val="1.114643077022779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44%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BB-47ED-8967-A3DB6E841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'[Diagrama din Microsoft PowerPoint]gen'!$A$1:$A$2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'[Diagrama din Microsoft PowerPoint]gen'!$B$1:$B$2</c:f>
              <c:numCache>
                <c:formatCode>0</c:formatCode>
                <c:ptCount val="2"/>
                <c:pt idx="0">
                  <c:v>61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BB-47ED-8967-A3DB6E8417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1.8628243332358205</c:v>
                </c:pt>
                <c:pt idx="1">
                  <c:v>34.982291034203605</c:v>
                </c:pt>
                <c:pt idx="2">
                  <c:v>43.588362605710557</c:v>
                </c:pt>
                <c:pt idx="3">
                  <c:v>50.099536664715004</c:v>
                </c:pt>
                <c:pt idx="4">
                  <c:v>48.92703197813951</c:v>
                </c:pt>
                <c:pt idx="5">
                  <c:v>57.622490632316776</c:v>
                </c:pt>
                <c:pt idx="6">
                  <c:v>64.070344611796159</c:v>
                </c:pt>
                <c:pt idx="7">
                  <c:v>33.800306056446907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1.2266775087637529</c:v>
                </c:pt>
                <c:pt idx="1">
                  <c:v>32.824833029751062</c:v>
                </c:pt>
                <c:pt idx="2">
                  <c:v>41.665399784152001</c:v>
                </c:pt>
                <c:pt idx="3">
                  <c:v>48.155922402135829</c:v>
                </c:pt>
                <c:pt idx="4">
                  <c:v>46.976118017334315</c:v>
                </c:pt>
                <c:pt idx="5">
                  <c:v>55.490999675592356</c:v>
                </c:pt>
                <c:pt idx="6">
                  <c:v>61.585669383169062</c:v>
                </c:pt>
                <c:pt idx="7">
                  <c:v>31.392872355530315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551641516170861E-2"/>
          <c:y val="8.4101663680379614E-3"/>
          <c:w val="0.96844835848382915"/>
          <c:h val="0.83168277117346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Foaie1!$B$2:$B$41</c:f>
              <c:strCache>
                <c:ptCount val="40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</c:strCache>
            </c:strRef>
          </c:cat>
          <c:val>
            <c:numRef>
              <c:f>Foaie1!$C$2:$C$41</c:f>
              <c:numCache>
                <c:formatCode>General</c:formatCode>
                <c:ptCount val="40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  <c:pt idx="37">
                  <c:v>14651</c:v>
                </c:pt>
                <c:pt idx="38">
                  <c:v>12999</c:v>
                </c:pt>
                <c:pt idx="39">
                  <c:v>13386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Foaie1!$B$2:$B$41</c:f>
              <c:strCache>
                <c:ptCount val="40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</c:strCache>
            </c:strRef>
          </c:cat>
          <c:val>
            <c:numRef>
              <c:f>Foaie1!$D$2:$D$41</c:f>
              <c:numCache>
                <c:formatCode>General</c:formatCode>
                <c:ptCount val="40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  <c:pt idx="37">
                  <c:v>9501</c:v>
                </c:pt>
                <c:pt idx="38">
                  <c:v>10106</c:v>
                </c:pt>
                <c:pt idx="39">
                  <c:v>17469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21450464257169408"/>
          <c:h val="2.5850364752200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Ocnița</c:v>
                </c:pt>
                <c:pt idx="10">
                  <c:v>Edineț</c:v>
                </c:pt>
                <c:pt idx="11">
                  <c:v>Basarabeasca</c:v>
                </c:pt>
                <c:pt idx="12">
                  <c:v>Florești</c:v>
                </c:pt>
                <c:pt idx="13">
                  <c:v>Ialoveni</c:v>
                </c:pt>
                <c:pt idx="14">
                  <c:v>Donduseni</c:v>
                </c:pt>
                <c:pt idx="15">
                  <c:v>Strășeni</c:v>
                </c:pt>
                <c:pt idx="16">
                  <c:v>Rîșcani</c:v>
                </c:pt>
                <c:pt idx="17">
                  <c:v>Criuleni</c:v>
                </c:pt>
                <c:pt idx="18">
                  <c:v>Șoldănești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Glodeni</c:v>
                </c:pt>
                <c:pt idx="27">
                  <c:v>Cantemir</c:v>
                </c:pt>
                <c:pt idx="28">
                  <c:v>AneniiNoi</c:v>
                </c:pt>
                <c:pt idx="29">
                  <c:v>Drochia</c:v>
                </c:pt>
                <c:pt idx="30">
                  <c:v>Taraclia</c:v>
                </c:pt>
                <c:pt idx="31">
                  <c:v>Falesti</c:v>
                </c:pt>
                <c:pt idx="32">
                  <c:v>Nisporeni</c:v>
                </c:pt>
                <c:pt idx="33">
                  <c:v>Leova</c:v>
                </c:pt>
                <c:pt idx="34">
                  <c:v>Singerei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43.007169194189814</c:v>
                </c:pt>
                <c:pt idx="1">
                  <c:v>32.819609084509374</c:v>
                </c:pt>
                <c:pt idx="2">
                  <c:v>31.727104151643143</c:v>
                </c:pt>
                <c:pt idx="3">
                  <c:v>29.507020600594448</c:v>
                </c:pt>
                <c:pt idx="4">
                  <c:v>28.937993499712071</c:v>
                </c:pt>
                <c:pt idx="5">
                  <c:v>28.475300979291045</c:v>
                </c:pt>
                <c:pt idx="6">
                  <c:v>28.271300135091071</c:v>
                </c:pt>
                <c:pt idx="7">
                  <c:v>27.627335240065719</c:v>
                </c:pt>
                <c:pt idx="8">
                  <c:v>26.709319355584675</c:v>
                </c:pt>
                <c:pt idx="9">
                  <c:v>26.365840801265154</c:v>
                </c:pt>
                <c:pt idx="10">
                  <c:v>26.319085860624362</c:v>
                </c:pt>
                <c:pt idx="11">
                  <c:v>26.108117503911004</c:v>
                </c:pt>
                <c:pt idx="12">
                  <c:v>25.989772028722026</c:v>
                </c:pt>
                <c:pt idx="13">
                  <c:v>25.933400605449041</c:v>
                </c:pt>
                <c:pt idx="14">
                  <c:v>25.884932375316989</c:v>
                </c:pt>
                <c:pt idx="15">
                  <c:v>25.54097369216813</c:v>
                </c:pt>
                <c:pt idx="16">
                  <c:v>24.79991895451322</c:v>
                </c:pt>
                <c:pt idx="17">
                  <c:v>24.263956516815764</c:v>
                </c:pt>
                <c:pt idx="18">
                  <c:v>24.156982282339492</c:v>
                </c:pt>
                <c:pt idx="19">
                  <c:v>23.950077824901111</c:v>
                </c:pt>
                <c:pt idx="20">
                  <c:v>23.889142075880141</c:v>
                </c:pt>
                <c:pt idx="21">
                  <c:v>23.30107654555529</c:v>
                </c:pt>
                <c:pt idx="22">
                  <c:v>22.97654336899085</c:v>
                </c:pt>
                <c:pt idx="23">
                  <c:v>22.767499882314173</c:v>
                </c:pt>
                <c:pt idx="24">
                  <c:v>22.482990972131361</c:v>
                </c:pt>
                <c:pt idx="25">
                  <c:v>22.261501508899428</c:v>
                </c:pt>
                <c:pt idx="26">
                  <c:v>22.241063423381281</c:v>
                </c:pt>
                <c:pt idx="27">
                  <c:v>22.101122517509356</c:v>
                </c:pt>
                <c:pt idx="28">
                  <c:v>22.050483568788295</c:v>
                </c:pt>
                <c:pt idx="29">
                  <c:v>21.85027470682267</c:v>
                </c:pt>
                <c:pt idx="30">
                  <c:v>21.275798377814066</c:v>
                </c:pt>
                <c:pt idx="31">
                  <c:v>21.27322446267474</c:v>
                </c:pt>
                <c:pt idx="32">
                  <c:v>21.132934492230124</c:v>
                </c:pt>
                <c:pt idx="33">
                  <c:v>19.513668292246432</c:v>
                </c:pt>
                <c:pt idx="34">
                  <c:v>19.398852331671137</c:v>
                </c:pt>
                <c:pt idx="35">
                  <c:v>17.546363399858773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Orhei</c:v>
                </c:pt>
                <c:pt idx="6">
                  <c:v>Călărași</c:v>
                </c:pt>
                <c:pt idx="7">
                  <c:v>Cimislia</c:v>
                </c:pt>
                <c:pt idx="8">
                  <c:v>Hincesti</c:v>
                </c:pt>
                <c:pt idx="9">
                  <c:v>Ocnița</c:v>
                </c:pt>
                <c:pt idx="10">
                  <c:v>Edineț</c:v>
                </c:pt>
                <c:pt idx="11">
                  <c:v>Basarabeasca</c:v>
                </c:pt>
                <c:pt idx="12">
                  <c:v>Florești</c:v>
                </c:pt>
                <c:pt idx="13">
                  <c:v>Ialoveni</c:v>
                </c:pt>
                <c:pt idx="14">
                  <c:v>Donduseni</c:v>
                </c:pt>
                <c:pt idx="15">
                  <c:v>Strășeni</c:v>
                </c:pt>
                <c:pt idx="16">
                  <c:v>Rîșcani</c:v>
                </c:pt>
                <c:pt idx="17">
                  <c:v>Criuleni</c:v>
                </c:pt>
                <c:pt idx="18">
                  <c:v>Șoldănești</c:v>
                </c:pt>
                <c:pt idx="19">
                  <c:v>Briceni</c:v>
                </c:pt>
                <c:pt idx="20">
                  <c:v>Cahul</c:v>
                </c:pt>
                <c:pt idx="21">
                  <c:v>Ungheni</c:v>
                </c:pt>
                <c:pt idx="22">
                  <c:v>ȘtefanVodă</c:v>
                </c:pt>
                <c:pt idx="23">
                  <c:v>Rezina</c:v>
                </c:pt>
                <c:pt idx="24">
                  <c:v>Telenesti</c:v>
                </c:pt>
                <c:pt idx="25">
                  <c:v>Căușeni</c:v>
                </c:pt>
                <c:pt idx="26">
                  <c:v>Glodeni</c:v>
                </c:pt>
                <c:pt idx="27">
                  <c:v>Cantemir</c:v>
                </c:pt>
                <c:pt idx="28">
                  <c:v>AneniiNoi</c:v>
                </c:pt>
                <c:pt idx="29">
                  <c:v>Drochia</c:v>
                </c:pt>
                <c:pt idx="30">
                  <c:v>Taraclia</c:v>
                </c:pt>
                <c:pt idx="31">
                  <c:v>Falesti</c:v>
                </c:pt>
                <c:pt idx="32">
                  <c:v>Nisporeni</c:v>
                </c:pt>
                <c:pt idx="33">
                  <c:v>Leova</c:v>
                </c:pt>
                <c:pt idx="34">
                  <c:v>Singerei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41.055253486533623</c:v>
                </c:pt>
                <c:pt idx="1">
                  <c:v>30.684787179257007</c:v>
                </c:pt>
                <c:pt idx="2">
                  <c:v>30.336355207582155</c:v>
                </c:pt>
                <c:pt idx="3">
                  <c:v>28.212223702640838</c:v>
                </c:pt>
                <c:pt idx="4">
                  <c:v>27.903413139170581</c:v>
                </c:pt>
                <c:pt idx="5">
                  <c:v>27.630982640736146</c:v>
                </c:pt>
                <c:pt idx="6">
                  <c:v>27.130013509107005</c:v>
                </c:pt>
                <c:pt idx="7">
                  <c:v>26.671940607314546</c:v>
                </c:pt>
                <c:pt idx="8">
                  <c:v>25.380598165420487</c:v>
                </c:pt>
                <c:pt idx="9">
                  <c:v>25.231418028466003</c:v>
                </c:pt>
                <c:pt idx="10">
                  <c:v>25.095686787568372</c:v>
                </c:pt>
                <c:pt idx="11">
                  <c:v>25.308534677559535</c:v>
                </c:pt>
                <c:pt idx="12">
                  <c:v>24.93166093359666</c:v>
                </c:pt>
                <c:pt idx="13">
                  <c:v>25.009124675268911</c:v>
                </c:pt>
                <c:pt idx="14">
                  <c:v>24.646027049873204</c:v>
                </c:pt>
                <c:pt idx="15">
                  <c:v>24.753553069247054</c:v>
                </c:pt>
                <c:pt idx="16">
                  <c:v>23.997906324924863</c:v>
                </c:pt>
                <c:pt idx="17">
                  <c:v>23.185369720303477</c:v>
                </c:pt>
                <c:pt idx="18">
                  <c:v>23.335057017663228</c:v>
                </c:pt>
                <c:pt idx="19">
                  <c:v>22.817689814219825</c:v>
                </c:pt>
                <c:pt idx="20">
                  <c:v>22.829554517488894</c:v>
                </c:pt>
                <c:pt idx="21">
                  <c:v>22.639119765693025</c:v>
                </c:pt>
                <c:pt idx="22">
                  <c:v>21.881041371310737</c:v>
                </c:pt>
                <c:pt idx="23">
                  <c:v>22.007249446876617</c:v>
                </c:pt>
                <c:pt idx="24">
                  <c:v>21.629268611801649</c:v>
                </c:pt>
                <c:pt idx="25">
                  <c:v>21.277329555952456</c:v>
                </c:pt>
                <c:pt idx="26">
                  <c:v>20.687638872646474</c:v>
                </c:pt>
                <c:pt idx="27">
                  <c:v>21.074546675621221</c:v>
                </c:pt>
                <c:pt idx="28">
                  <c:v>21.483366246392222</c:v>
                </c:pt>
                <c:pt idx="29">
                  <c:v>20.923391050871139</c:v>
                </c:pt>
                <c:pt idx="30">
                  <c:v>20.563749765773483</c:v>
                </c:pt>
                <c:pt idx="31">
                  <c:v>20.58958828490378</c:v>
                </c:pt>
                <c:pt idx="32">
                  <c:v>20.276931181096437</c:v>
                </c:pt>
                <c:pt idx="33">
                  <c:v>18.773209252382443</c:v>
                </c:pt>
                <c:pt idx="34">
                  <c:v>18.72102638634826</c:v>
                </c:pt>
                <c:pt idx="35">
                  <c:v>16.927936968075223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0704072076706E-2"/>
          <c:y val="6.0997954084868744E-2"/>
          <c:w val="0.91805529785305706"/>
          <c:h val="0.75358332260362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E9-4F94-98E5-573126199C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Saptamini!$A$2:$A$95</c:f>
              <c:strCache>
                <c:ptCount val="93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</c:strCache>
            </c:strRef>
          </c:cat>
          <c:val>
            <c:numRef>
              <c:f>Saptamini!$B$2:$B$95</c:f>
              <c:numCache>
                <c:formatCode>General</c:formatCode>
                <c:ptCount val="94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8208</c:v>
                </c:pt>
                <c:pt idx="89">
                  <c:v>6861</c:v>
                </c:pt>
                <c:pt idx="90">
                  <c:v>5380</c:v>
                </c:pt>
                <c:pt idx="91">
                  <c:v>4231</c:v>
                </c:pt>
                <c:pt idx="92">
                  <c:v>3823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E9-4F94-98E5-573126199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Saptamini!$A$2:$A$95</c:f>
              <c:strCache>
                <c:ptCount val="93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</c:strCache>
            </c:strRef>
          </c:cat>
          <c:val>
            <c:numRef>
              <c:f>Saptamini!$D$2:$D$95</c:f>
              <c:numCache>
                <c:formatCode>General</c:formatCode>
                <c:ptCount val="9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  <c:pt idx="90">
                  <c:v>7584</c:v>
                </c:pt>
                <c:pt idx="91">
                  <c:v>6336</c:v>
                </c:pt>
                <c:pt idx="92">
                  <c:v>3868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E9-4F94-98E5-573126199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Saptamini!$A$2:$A$95</c:f>
              <c:strCache>
                <c:ptCount val="93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</c:v>
                </c:pt>
                <c:pt idx="43">
                  <c:v>04.01-10.01</c:v>
                </c:pt>
                <c:pt idx="44">
                  <c:v>11.01-17.01</c:v>
                </c:pt>
                <c:pt idx="45">
                  <c:v>18.01-24.01</c:v>
                </c:pt>
                <c:pt idx="46">
                  <c:v>25.01-31.01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</c:strCache>
            </c:strRef>
          </c:cat>
          <c:val>
            <c:numRef>
              <c:f>Saptamini!$C$2:$C$95</c:f>
              <c:numCache>
                <c:formatCode>General</c:formatCode>
                <c:ptCount val="9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  <c:pt idx="90">
                  <c:v>339</c:v>
                </c:pt>
                <c:pt idx="91">
                  <c:v>235</c:v>
                </c:pt>
                <c:pt idx="92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E9-4F94-98E5-573126199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660008"/>
        <c:axId val="539659352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39659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9660008"/>
        <c:crosses val="max"/>
        <c:crossBetween val="between"/>
      </c:valAx>
      <c:catAx>
        <c:axId val="5396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59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81813292773608E-2"/>
          <c:y val="3.2590528374424714E-2"/>
          <c:w val="0.95848257581270213"/>
          <c:h val="0.7594109652128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'Prezentarea grafica'!$B$1</c:f>
              <c:strCache>
                <c:ptCount val="1"/>
                <c:pt idx="0">
                  <c:v>Incidenta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81-49E1-B39B-4B3A3C7BAF6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81-49E1-B39B-4B3A3C7BAF6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81-49E1-B39B-4B3A3C7BAF6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81-49E1-B39B-4B3A3C7BAF6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81-49E1-B39B-4B3A3C7BAF6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81-49E1-B39B-4B3A3C7BAF62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81-49E1-B39B-4B3A3C7BAF62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A81-49E1-B39B-4B3A3C7BAF62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A81-49E1-B39B-4B3A3C7BAF62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A81-49E1-B39B-4B3A3C7BAF62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A81-49E1-B39B-4B3A3C7BAF62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A81-49E1-B39B-4B3A3C7BAF62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A81-49E1-B39B-4B3A3C7BAF62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A81-49E1-B39B-4B3A3C7BAF6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A81-49E1-B39B-4B3A3C7BAF62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A81-49E1-B39B-4B3A3C7BAF62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A81-49E1-B39B-4B3A3C7BAF62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9A81-49E1-B39B-4B3A3C7BAF62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9A81-49E1-B39B-4B3A3C7BAF62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9A81-49E1-B39B-4B3A3C7BAF62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9A81-49E1-B39B-4B3A3C7BAF62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9A81-49E1-B39B-4B3A3C7BAF62}"/>
              </c:ext>
            </c:extLst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9A81-49E1-B39B-4B3A3C7BAF62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9A81-49E1-B39B-4B3A3C7BAF62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9A81-49E1-B39B-4B3A3C7BAF6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9A81-49E1-B39B-4B3A3C7BAF62}"/>
              </c:ext>
            </c:extLst>
          </c:dPt>
          <c:dPt>
            <c:idx val="2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9A81-49E1-B39B-4B3A3C7BAF62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9A81-49E1-B39B-4B3A3C7BAF62}"/>
              </c:ext>
            </c:extLst>
          </c:dPt>
          <c:dPt>
            <c:idx val="3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9A81-49E1-B39B-4B3A3C7BAF62}"/>
              </c:ext>
            </c:extLst>
          </c:dPt>
          <c:dPt>
            <c:idx val="3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9A81-49E1-B39B-4B3A3C7BAF62}"/>
              </c:ext>
            </c:extLst>
          </c:dPt>
          <c:dPt>
            <c:idx val="3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9A81-49E1-B39B-4B3A3C7BAF62}"/>
              </c:ext>
            </c:extLst>
          </c:dPt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9A81-49E1-B39B-4B3A3C7BAF62}"/>
              </c:ext>
            </c:extLst>
          </c:dPt>
          <c:dPt>
            <c:idx val="3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9A81-49E1-B39B-4B3A3C7BAF62}"/>
              </c:ext>
            </c:extLst>
          </c:dPt>
          <c:dPt>
            <c:idx val="3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9A81-49E1-B39B-4B3A3C7BAF62}"/>
              </c:ext>
            </c:extLst>
          </c:dPt>
          <c:dPt>
            <c:idx val="3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9A81-49E1-B39B-4B3A3C7BAF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'Prezentarea grafica'!$A$2:$A$38</c:f>
              <c:strCache>
                <c:ptCount val="37"/>
                <c:pt idx="0">
                  <c:v>Basarabeasca</c:v>
                </c:pt>
                <c:pt idx="1">
                  <c:v>Chișinău</c:v>
                </c:pt>
                <c:pt idx="2">
                  <c:v>Dondușeni</c:v>
                </c:pt>
                <c:pt idx="3">
                  <c:v>Ocnița</c:v>
                </c:pt>
                <c:pt idx="4">
                  <c:v>Anenii Noi</c:v>
                </c:pt>
                <c:pt idx="5">
                  <c:v>Orhei</c:v>
                </c:pt>
                <c:pt idx="6">
                  <c:v>Florești</c:v>
                </c:pt>
                <c:pt idx="7">
                  <c:v>Ialoveni</c:v>
                </c:pt>
                <c:pt idx="8">
                  <c:v>Șoldănești</c:v>
                </c:pt>
                <c:pt idx="9">
                  <c:v>Glodeni</c:v>
                </c:pt>
                <c:pt idx="10">
                  <c:v>Soroca</c:v>
                </c:pt>
                <c:pt idx="11">
                  <c:v>Bălți</c:v>
                </c:pt>
                <c:pt idx="12">
                  <c:v>Ungheni</c:v>
                </c:pt>
                <c:pt idx="13">
                  <c:v>Cimișlia</c:v>
                </c:pt>
                <c:pt idx="14">
                  <c:v>Căușeni</c:v>
                </c:pt>
                <c:pt idx="15">
                  <c:v>Călărași</c:v>
                </c:pt>
                <c:pt idx="16">
                  <c:v>Taraclia</c:v>
                </c:pt>
                <c:pt idx="17">
                  <c:v>Cahul</c:v>
                </c:pt>
                <c:pt idx="18">
                  <c:v>Briceni</c:v>
                </c:pt>
                <c:pt idx="19">
                  <c:v>Telenești</c:v>
                </c:pt>
                <c:pt idx="20">
                  <c:v>Sîngerei</c:v>
                </c:pt>
                <c:pt idx="21">
                  <c:v>Comrat</c:v>
                </c:pt>
                <c:pt idx="22">
                  <c:v>Rezina</c:v>
                </c:pt>
                <c:pt idx="23">
                  <c:v>Nisporeni</c:v>
                </c:pt>
                <c:pt idx="24">
                  <c:v>Vulcănești</c:v>
                </c:pt>
                <c:pt idx="25">
                  <c:v>Dubăsari</c:v>
                </c:pt>
                <c:pt idx="26">
                  <c:v>Ceadîr-Lunga</c:v>
                </c:pt>
                <c:pt idx="27">
                  <c:v>Ștefan Vodă</c:v>
                </c:pt>
                <c:pt idx="28">
                  <c:v>Edineț</c:v>
                </c:pt>
                <c:pt idx="29">
                  <c:v>Criuleni</c:v>
                </c:pt>
                <c:pt idx="30">
                  <c:v>Strășeni</c:v>
                </c:pt>
                <c:pt idx="31">
                  <c:v>Rîșcani</c:v>
                </c:pt>
                <c:pt idx="32">
                  <c:v>Hîncești</c:v>
                </c:pt>
                <c:pt idx="33">
                  <c:v>Drochia</c:v>
                </c:pt>
                <c:pt idx="34">
                  <c:v>Cantemir</c:v>
                </c:pt>
                <c:pt idx="35">
                  <c:v>Leova</c:v>
                </c:pt>
                <c:pt idx="36">
                  <c:v>Fălești</c:v>
                </c:pt>
              </c:strCache>
            </c:strRef>
          </c:cat>
          <c:val>
            <c:numRef>
              <c:f>'Prezentarea grafica'!$B$2:$B$38</c:f>
              <c:numCache>
                <c:formatCode>0</c:formatCode>
                <c:ptCount val="37"/>
                <c:pt idx="0">
                  <c:v>99.947853293933591</c:v>
                </c:pt>
                <c:pt idx="1">
                  <c:v>99.61514663709022</c:v>
                </c:pt>
                <c:pt idx="2">
                  <c:v>83.524181597736757</c:v>
                </c:pt>
                <c:pt idx="3">
                  <c:v>82.469368520263899</c:v>
                </c:pt>
                <c:pt idx="4">
                  <c:v>73.588843448783365</c:v>
                </c:pt>
                <c:pt idx="5">
                  <c:v>70.751257560462122</c:v>
                </c:pt>
                <c:pt idx="6">
                  <c:v>70.416336590088889</c:v>
                </c:pt>
                <c:pt idx="7">
                  <c:v>69.879078811448011</c:v>
                </c:pt>
                <c:pt idx="8">
                  <c:v>68.015643598027538</c:v>
                </c:pt>
                <c:pt idx="9">
                  <c:v>63.916327716443931</c:v>
                </c:pt>
                <c:pt idx="10">
                  <c:v>63.55365266256355</c:v>
                </c:pt>
                <c:pt idx="11">
                  <c:v>60.71418563595774</c:v>
                </c:pt>
                <c:pt idx="12">
                  <c:v>60.627877455902699</c:v>
                </c:pt>
                <c:pt idx="13">
                  <c:v>58.709207223256939</c:v>
                </c:pt>
                <c:pt idx="14">
                  <c:v>53.833824770900364</c:v>
                </c:pt>
                <c:pt idx="15">
                  <c:v>50.311933990742602</c:v>
                </c:pt>
                <c:pt idx="16">
                  <c:v>48.701714813011044</c:v>
                </c:pt>
                <c:pt idx="17">
                  <c:v>47.806359084466287</c:v>
                </c:pt>
                <c:pt idx="18">
                  <c:v>45.230321276625816</c:v>
                </c:pt>
                <c:pt idx="19">
                  <c:v>44.940337827367117</c:v>
                </c:pt>
                <c:pt idx="20">
                  <c:v>43.009695614239895</c:v>
                </c:pt>
                <c:pt idx="21">
                  <c:v>42.1875</c:v>
                </c:pt>
                <c:pt idx="22">
                  <c:v>41.986166662983671</c:v>
                </c:pt>
                <c:pt idx="23">
                  <c:v>41.912553648068673</c:v>
                </c:pt>
                <c:pt idx="24">
                  <c:v>38.791431403818805</c:v>
                </c:pt>
                <c:pt idx="25">
                  <c:v>38.295835327908087</c:v>
                </c:pt>
                <c:pt idx="26">
                  <c:v>36.026688570893313</c:v>
                </c:pt>
                <c:pt idx="27">
                  <c:v>35.398774894573215</c:v>
                </c:pt>
                <c:pt idx="28">
                  <c:v>33.977085853300537</c:v>
                </c:pt>
                <c:pt idx="29">
                  <c:v>33.472336508556367</c:v>
                </c:pt>
                <c:pt idx="30">
                  <c:v>30.950525012609472</c:v>
                </c:pt>
                <c:pt idx="31">
                  <c:v>30.033537450152672</c:v>
                </c:pt>
                <c:pt idx="32">
                  <c:v>29.632745139273904</c:v>
                </c:pt>
                <c:pt idx="33">
                  <c:v>26.275947498154427</c:v>
                </c:pt>
                <c:pt idx="34">
                  <c:v>25.222952887127288</c:v>
                </c:pt>
                <c:pt idx="35">
                  <c:v>24.200290403484843</c:v>
                </c:pt>
                <c:pt idx="36">
                  <c:v>23.13797172539855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9A81-49E1-B39B-4B3A3C7BA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390256"/>
        <c:axId val="600386976"/>
      </c:barChart>
      <c:catAx>
        <c:axId val="6003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0386976"/>
        <c:crosses val="autoZero"/>
        <c:auto val="1"/>
        <c:lblAlgn val="ctr"/>
        <c:lblOffset val="100"/>
        <c:noMultiLvlLbl val="0"/>
      </c:catAx>
      <c:valAx>
        <c:axId val="60038697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0039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1.34E-2</c:v>
                </c:pt>
                <c:pt idx="1">
                  <c:v>2.76E-2</c:v>
                </c:pt>
                <c:pt idx="2">
                  <c:v>5.4899999999999997E-2</c:v>
                </c:pt>
                <c:pt idx="3">
                  <c:v>9.0300000000000005E-2</c:v>
                </c:pt>
                <c:pt idx="4">
                  <c:v>9.0300000000000005E-2</c:v>
                </c:pt>
                <c:pt idx="5">
                  <c:v>0.1135</c:v>
                </c:pt>
                <c:pt idx="6">
                  <c:v>0.1275</c:v>
                </c:pt>
                <c:pt idx="7">
                  <c:v>7.0099999999999996E-2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1.49E-2</c:v>
                </c:pt>
                <c:pt idx="1">
                  <c:v>2.6700000000000002E-2</c:v>
                </c:pt>
                <c:pt idx="2">
                  <c:v>4.1799999999999997E-2</c:v>
                </c:pt>
                <c:pt idx="3">
                  <c:v>6.8900000000000003E-2</c:v>
                </c:pt>
                <c:pt idx="4">
                  <c:v>6.1199999999999997E-2</c:v>
                </c:pt>
                <c:pt idx="5">
                  <c:v>7.0599999999999996E-2</c:v>
                </c:pt>
                <c:pt idx="6">
                  <c:v>8.2500000000000004E-2</c:v>
                </c:pt>
                <c:pt idx="7">
                  <c:v>4.58E-2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1558</c:v>
                </c:pt>
                <c:pt idx="1">
                  <c:v>4703</c:v>
                </c:pt>
                <c:pt idx="2">
                  <c:v>5330</c:v>
                </c:pt>
                <c:pt idx="3">
                  <c:v>13864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329</c:v>
                </c:pt>
                <c:pt idx="1">
                  <c:v>520</c:v>
                </c:pt>
                <c:pt idx="2">
                  <c:v>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1.5495993090966291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0</c:v>
                </c:pt>
                <c:pt idx="1">
                  <c:v>1E-3</c:v>
                </c:pt>
                <c:pt idx="2">
                  <c:v>1E-3</c:v>
                </c:pt>
                <c:pt idx="3">
                  <c:v>7.0000000000000001E-3</c:v>
                </c:pt>
                <c:pt idx="4">
                  <c:v>1.9E-2</c:v>
                </c:pt>
                <c:pt idx="5">
                  <c:v>6.0999999999999999E-2</c:v>
                </c:pt>
                <c:pt idx="6">
                  <c:v>0.182</c:v>
                </c:pt>
                <c:pt idx="7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980-8101-74EEC7D8A05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C-4980-8101-74EEC7D8A054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C-4980-8101-74EEC7D8A054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C-4980-8101-74EEC7D8A054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D-4B1D-83B8-41F9F5140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2E-3</c:v>
                </c:pt>
                <c:pt idx="3">
                  <c:v>7.0000000000000001E-3</c:v>
                </c:pt>
                <c:pt idx="4">
                  <c:v>2.1000000000000001E-2</c:v>
                </c:pt>
                <c:pt idx="5">
                  <c:v>6.2E-2</c:v>
                </c:pt>
                <c:pt idx="6">
                  <c:v>0.16700000000000001</c:v>
                </c:pt>
                <c:pt idx="7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4980-8101-74EEC7D8A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'9217 mort'!$N$4:$N$40</c:f>
              <c:strCache>
                <c:ptCount val="37"/>
                <c:pt idx="0">
                  <c:v>Bălți</c:v>
                </c:pt>
                <c:pt idx="1">
                  <c:v>Edineț</c:v>
                </c:pt>
                <c:pt idx="2">
                  <c:v>Glodeni</c:v>
                </c:pt>
                <c:pt idx="3">
                  <c:v>Chișinău</c:v>
                </c:pt>
                <c:pt idx="4">
                  <c:v>Dondușeni</c:v>
                </c:pt>
                <c:pt idx="5">
                  <c:v>Ocnița</c:v>
                </c:pt>
                <c:pt idx="6">
                  <c:v>Cimișlia</c:v>
                </c:pt>
                <c:pt idx="7">
                  <c:v>Comrat</c:v>
                </c:pt>
                <c:pt idx="8">
                  <c:v>Anenii Noi</c:v>
                </c:pt>
                <c:pt idx="9">
                  <c:v>Taraclia</c:v>
                </c:pt>
                <c:pt idx="10">
                  <c:v>Șoldănești</c:v>
                </c:pt>
                <c:pt idx="11">
                  <c:v>Rîșcani</c:v>
                </c:pt>
                <c:pt idx="12">
                  <c:v>Drochia</c:v>
                </c:pt>
                <c:pt idx="13">
                  <c:v>Basarabeasca</c:v>
                </c:pt>
                <c:pt idx="14">
                  <c:v>Ialoveni</c:v>
                </c:pt>
                <c:pt idx="15">
                  <c:v>Ceadîr-Lunga</c:v>
                </c:pt>
                <c:pt idx="16">
                  <c:v>Hîncești</c:v>
                </c:pt>
                <c:pt idx="17">
                  <c:v>Soroca</c:v>
                </c:pt>
                <c:pt idx="18">
                  <c:v>Cahul</c:v>
                </c:pt>
                <c:pt idx="19">
                  <c:v>Căușeni</c:v>
                </c:pt>
                <c:pt idx="20">
                  <c:v>Orhei</c:v>
                </c:pt>
                <c:pt idx="21">
                  <c:v>Sîngerei</c:v>
                </c:pt>
                <c:pt idx="22">
                  <c:v>Ungheni</c:v>
                </c:pt>
                <c:pt idx="23">
                  <c:v>Strășeni</c:v>
                </c:pt>
                <c:pt idx="24">
                  <c:v>Briceni</c:v>
                </c:pt>
                <c:pt idx="25">
                  <c:v>Rezina</c:v>
                </c:pt>
                <c:pt idx="26">
                  <c:v>Florești</c:v>
                </c:pt>
                <c:pt idx="27">
                  <c:v>Călărași</c:v>
                </c:pt>
                <c:pt idx="28">
                  <c:v>Dubăsari</c:v>
                </c:pt>
                <c:pt idx="29">
                  <c:v>Fălești</c:v>
                </c:pt>
                <c:pt idx="30">
                  <c:v>Telenești</c:v>
                </c:pt>
                <c:pt idx="31">
                  <c:v>Ștefan Vodă</c:v>
                </c:pt>
                <c:pt idx="32">
                  <c:v>Criuleni</c:v>
                </c:pt>
                <c:pt idx="33">
                  <c:v>Nisporeni</c:v>
                </c:pt>
                <c:pt idx="34">
                  <c:v>Leova</c:v>
                </c:pt>
                <c:pt idx="35">
                  <c:v>Cantemir</c:v>
                </c:pt>
                <c:pt idx="36">
                  <c:v>Vulcănești</c:v>
                </c:pt>
              </c:strCache>
            </c:strRef>
          </c:cat>
          <c:val>
            <c:numRef>
              <c:f>'9217 mort'!$Q$4:$Q$40</c:f>
              <c:numCache>
                <c:formatCode>0</c:formatCode>
                <c:ptCount val="37"/>
                <c:pt idx="0">
                  <c:v>467.03219719967495</c:v>
                </c:pt>
                <c:pt idx="1">
                  <c:v>360.1571100449857</c:v>
                </c:pt>
                <c:pt idx="2">
                  <c:v>346.69765640131703</c:v>
                </c:pt>
                <c:pt idx="3">
                  <c:v>343.90332195974827</c:v>
                </c:pt>
                <c:pt idx="4">
                  <c:v>342.17971170685706</c:v>
                </c:pt>
                <c:pt idx="5">
                  <c:v>323.98680490103675</c:v>
                </c:pt>
                <c:pt idx="6">
                  <c:v>309.74167948821764</c:v>
                </c:pt>
                <c:pt idx="7">
                  <c:v>302.7550711474417</c:v>
                </c:pt>
                <c:pt idx="8">
                  <c:v>294.35537379513346</c:v>
                </c:pt>
                <c:pt idx="9">
                  <c:v>284.52054443390665</c:v>
                </c:pt>
                <c:pt idx="10">
                  <c:v>252.22467834268548</c:v>
                </c:pt>
                <c:pt idx="11">
                  <c:v>250.27947875127225</c:v>
                </c:pt>
                <c:pt idx="12">
                  <c:v>245.24217664944132</c:v>
                </c:pt>
                <c:pt idx="13">
                  <c:v>225.96905962106729</c:v>
                </c:pt>
                <c:pt idx="14">
                  <c:v>225.84108079641896</c:v>
                </c:pt>
                <c:pt idx="15">
                  <c:v>217.08574105887865</c:v>
                </c:pt>
                <c:pt idx="16">
                  <c:v>213.16458600187357</c:v>
                </c:pt>
                <c:pt idx="17">
                  <c:v>211.84550887521186</c:v>
                </c:pt>
                <c:pt idx="18">
                  <c:v>207.16088936602057</c:v>
                </c:pt>
                <c:pt idx="19">
                  <c:v>205.54733094343777</c:v>
                </c:pt>
                <c:pt idx="20">
                  <c:v>205.35121096817056</c:v>
                </c:pt>
                <c:pt idx="21">
                  <c:v>194.15805448714011</c:v>
                </c:pt>
                <c:pt idx="22">
                  <c:v>191.35673822019285</c:v>
                </c:pt>
                <c:pt idx="23">
                  <c:v>190.28841304048788</c:v>
                </c:pt>
                <c:pt idx="24">
                  <c:v>189.40197034587061</c:v>
                </c:pt>
                <c:pt idx="25">
                  <c:v>185.62305261529622</c:v>
                </c:pt>
                <c:pt idx="26">
                  <c:v>179.81314522111987</c:v>
                </c:pt>
                <c:pt idx="27">
                  <c:v>175.37302705344564</c:v>
                </c:pt>
                <c:pt idx="28">
                  <c:v>169.13993936492739</c:v>
                </c:pt>
                <c:pt idx="29">
                  <c:v>167.75029500913951</c:v>
                </c:pt>
                <c:pt idx="30">
                  <c:v>156.51634898496823</c:v>
                </c:pt>
                <c:pt idx="31">
                  <c:v>155.44679410225629</c:v>
                </c:pt>
                <c:pt idx="32">
                  <c:v>154.8095563520732</c:v>
                </c:pt>
                <c:pt idx="33">
                  <c:v>139.14967811158797</c:v>
                </c:pt>
                <c:pt idx="34">
                  <c:v>134.20161041932502</c:v>
                </c:pt>
                <c:pt idx="35">
                  <c:v>133.32132240338709</c:v>
                </c:pt>
                <c:pt idx="36">
                  <c:v>116.3742942114564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A-459D-B459-A7E907132F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6742920"/>
        <c:axId val="876744560"/>
      </c:barChart>
      <c:catAx>
        <c:axId val="87674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6744560"/>
        <c:crosses val="autoZero"/>
        <c:auto val="1"/>
        <c:lblAlgn val="ctr"/>
        <c:lblOffset val="100"/>
        <c:noMultiLvlLbl val="0"/>
      </c:catAx>
      <c:valAx>
        <c:axId val="87674456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7674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61422960759574E-2"/>
          <c:y val="4.6940483071164267E-2"/>
          <c:w val="0.93881162857242706"/>
          <c:h val="0.652627232615742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'339 mort'!$N$4:$N$33</c:f>
              <c:strCache>
                <c:ptCount val="30"/>
                <c:pt idx="0">
                  <c:v>Soldanesti</c:v>
                </c:pt>
                <c:pt idx="1">
                  <c:v>Ocnita</c:v>
                </c:pt>
                <c:pt idx="2">
                  <c:v>Glodeni</c:v>
                </c:pt>
                <c:pt idx="3">
                  <c:v>Drochia</c:v>
                </c:pt>
                <c:pt idx="4">
                  <c:v>Orhei</c:v>
                </c:pt>
                <c:pt idx="5">
                  <c:v>Falesti</c:v>
                </c:pt>
                <c:pt idx="6">
                  <c:v>Straseni</c:v>
                </c:pt>
                <c:pt idx="7">
                  <c:v>Donduseni</c:v>
                </c:pt>
                <c:pt idx="8">
                  <c:v>Ialoveni</c:v>
                </c:pt>
                <c:pt idx="9">
                  <c:v>Cahul</c:v>
                </c:pt>
                <c:pt idx="10">
                  <c:v>Stefan Voda</c:v>
                </c:pt>
                <c:pt idx="11">
                  <c:v>Rezina</c:v>
                </c:pt>
                <c:pt idx="12">
                  <c:v>Comrat</c:v>
                </c:pt>
                <c:pt idx="13">
                  <c:v>Balti</c:v>
                </c:pt>
                <c:pt idx="14">
                  <c:v>Anenii Noi</c:v>
                </c:pt>
                <c:pt idx="15">
                  <c:v>Cantemir</c:v>
                </c:pt>
                <c:pt idx="16">
                  <c:v>Chisinau</c:v>
                </c:pt>
                <c:pt idx="17">
                  <c:v>Soroca</c:v>
                </c:pt>
                <c:pt idx="18">
                  <c:v>Riscani</c:v>
                </c:pt>
                <c:pt idx="19">
                  <c:v>Dubasari</c:v>
                </c:pt>
                <c:pt idx="20">
                  <c:v>Calarasi</c:v>
                </c:pt>
                <c:pt idx="21">
                  <c:v>Ungheni</c:v>
                </c:pt>
                <c:pt idx="22">
                  <c:v>Criuleni</c:v>
                </c:pt>
                <c:pt idx="23">
                  <c:v>Taraclia</c:v>
                </c:pt>
                <c:pt idx="24">
                  <c:v>Floresti</c:v>
                </c:pt>
                <c:pt idx="25">
                  <c:v>Cimislia</c:v>
                </c:pt>
                <c:pt idx="26">
                  <c:v>Telenesti</c:v>
                </c:pt>
                <c:pt idx="27">
                  <c:v>Edinet</c:v>
                </c:pt>
                <c:pt idx="28">
                  <c:v>Causeni</c:v>
                </c:pt>
                <c:pt idx="29">
                  <c:v>Hincesti</c:v>
                </c:pt>
              </c:strCache>
            </c:strRef>
          </c:cat>
          <c:val>
            <c:numRef>
              <c:f>'339 mort'!$Q$4:$Q$33</c:f>
              <c:numCache>
                <c:formatCode>0.0</c:formatCode>
                <c:ptCount val="30"/>
                <c:pt idx="0">
                  <c:v>11.335940599671257</c:v>
                </c:pt>
                <c:pt idx="1">
                  <c:v>9.8177819666980835</c:v>
                </c:pt>
                <c:pt idx="2">
                  <c:v>9.6842920782490793</c:v>
                </c:pt>
                <c:pt idx="3">
                  <c:v>8.7586491660514767</c:v>
                </c:pt>
                <c:pt idx="4">
                  <c:v>6.0397414990638403</c:v>
                </c:pt>
                <c:pt idx="5">
                  <c:v>5.7844929313496376</c:v>
                </c:pt>
                <c:pt idx="6">
                  <c:v>5.7315787060387917</c:v>
                </c:pt>
                <c:pt idx="7">
                  <c:v>5.3886568772733394</c:v>
                </c:pt>
                <c:pt idx="8">
                  <c:v>5.0637013631484065</c:v>
                </c:pt>
                <c:pt idx="9">
                  <c:v>5.032248324680662</c:v>
                </c:pt>
                <c:pt idx="10">
                  <c:v>4.6172315079878103</c:v>
                </c:pt>
                <c:pt idx="11">
                  <c:v>4.4195964908403864</c:v>
                </c:pt>
                <c:pt idx="12">
                  <c:v>4.3250724449634532</c:v>
                </c:pt>
                <c:pt idx="13">
                  <c:v>3.7362575775973998</c:v>
                </c:pt>
                <c:pt idx="14">
                  <c:v>3.6191234483008219</c:v>
                </c:pt>
                <c:pt idx="15">
                  <c:v>3.6032789838753261</c:v>
                </c:pt>
                <c:pt idx="16">
                  <c:v>3.594360961132121</c:v>
                </c:pt>
                <c:pt idx="17">
                  <c:v>3.3449290875033451</c:v>
                </c:pt>
                <c:pt idx="18">
                  <c:v>3.3370597166836298</c:v>
                </c:pt>
                <c:pt idx="19">
                  <c:v>3.1913196106590078</c:v>
                </c:pt>
                <c:pt idx="20">
                  <c:v>2.8749676566138631</c:v>
                </c:pt>
                <c:pt idx="21">
                  <c:v>2.8419317557454384</c:v>
                </c:pt>
                <c:pt idx="22">
                  <c:v>2.7893613757130304</c:v>
                </c:pt>
                <c:pt idx="23">
                  <c:v>2.563248148053213</c:v>
                </c:pt>
                <c:pt idx="24">
                  <c:v>2.5148691639317464</c:v>
                </c:pt>
                <c:pt idx="25">
                  <c:v>2.0244554214916191</c:v>
                </c:pt>
                <c:pt idx="26">
                  <c:v>1.5496668216333489</c:v>
                </c:pt>
                <c:pt idx="27">
                  <c:v>1.3590834341320213</c:v>
                </c:pt>
                <c:pt idx="28">
                  <c:v>1.223496017520463</c:v>
                </c:pt>
                <c:pt idx="29">
                  <c:v>0.95589500449270659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4-495B-A7A6-47D9D87571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45188880"/>
        <c:axId val="745192488"/>
      </c:barChart>
      <c:catAx>
        <c:axId val="74518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5192488"/>
        <c:crosses val="autoZero"/>
        <c:auto val="1"/>
        <c:lblAlgn val="ctr"/>
        <c:lblOffset val="100"/>
        <c:noMultiLvlLbl val="0"/>
      </c:catAx>
      <c:valAx>
        <c:axId val="74519248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518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671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414669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18572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Raport </a:t>
            </a:r>
            <a:r>
              <a:rPr lang="ro-MD" dirty="0" err="1"/>
              <a:t>saptaminal</a:t>
            </a:r>
            <a:r>
              <a:rPr lang="ro-MD" dirty="0"/>
              <a:t>/Covid raportare/</a:t>
            </a:r>
            <a:r>
              <a:rPr lang="ro-MD" dirty="0" err="1"/>
              <a:t>Cernelea</a:t>
            </a:r>
            <a:r>
              <a:rPr lang="ro-MD" dirty="0"/>
              <a:t>/</a:t>
            </a:r>
            <a:r>
              <a:rPr lang="en-US" dirty="0" err="1"/>
              <a:t>Baza_de</a:t>
            </a:r>
            <a:r>
              <a:rPr lang="en-US" dirty="0"/>
              <a:t> _lucru_decese_COVID-19</a:t>
            </a:r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COVID_MDA_R0_AC_19.09.2021</a:t>
            </a:r>
            <a:r>
              <a:rPr lang="ro-MD" dirty="0"/>
              <a:t>/Data</a:t>
            </a:r>
          </a:p>
          <a:p>
            <a:r>
              <a:rPr lang="pt-BR" dirty="0"/>
              <a:t>COVID_MDA_R0_AC_19.09.2021</a:t>
            </a:r>
            <a:r>
              <a:rPr lang="ro-MD" dirty="0"/>
              <a:t>/</a:t>
            </a:r>
            <a:r>
              <a:rPr lang="ro-MD" dirty="0" err="1"/>
              <a:t>Saptamini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 </a:t>
            </a:r>
            <a:r>
              <a:rPr lang="en-US" dirty="0" err="1"/>
              <a:t>Baza</a:t>
            </a:r>
            <a:r>
              <a:rPr lang="en-US" dirty="0"/>
              <a:t> COVID-19 19-09-2021</a:t>
            </a:r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0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0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532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Angajați testați pozitiv –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21.836 old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dirty="0"/>
              <a:t>21795 </a:t>
            </a:r>
            <a:r>
              <a:rPr lang="ro-MD" dirty="0" err="1"/>
              <a:t>new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  <p:sldLayoutId id="2147483697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7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ansp.md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msmps.gov.md/" TargetMode="External"/><Relationship Id="rId5" Type="http://schemas.openxmlformats.org/officeDocument/2006/relationships/hyperlink" Target="https://covidinfo.md/" TargetMode="External"/><Relationship Id="rId4" Type="http://schemas.openxmlformats.org/officeDocument/2006/relationships/hyperlink" Target="https://vaccinare.gov.m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643568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62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</a:t>
                </a:r>
                <a:r>
                  <a:rPr lang="ro-RO" sz="2400" dirty="0" err="1">
                    <a:solidFill>
                      <a:schemeClr val="tx1"/>
                    </a:solidFill>
                  </a:rPr>
                  <a:t>Rt</a:t>
                </a:r>
                <a:r>
                  <a:rPr lang="ro-RO" sz="2400" dirty="0">
                    <a:solidFill>
                      <a:schemeClr val="tx1"/>
                    </a:solidFill>
                  </a:rPr>
                  <a:t>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</a:t>
                </a:r>
                <a:r>
                  <a:rPr lang="en-US" sz="3500" b="1" dirty="0">
                    <a:solidFill>
                      <a:schemeClr val="bg1"/>
                    </a:solidFill>
                  </a:rPr>
                  <a:t>.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92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48.0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67.5%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58.8%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4" y="435368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0.9%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3114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636688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366.256 (05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.12.2021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1299023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59.385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269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75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22.896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27380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22.924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435666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6.792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403350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9.366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328474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3944</a:t>
            </a: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228545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2.822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09004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25.455 </a:t>
            </a:r>
            <a:r>
              <a:rPr kumimoji="0" lang="en-MD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47789"/>
            <a:ext cx="748938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endParaRPr kumimoji="0" lang="en-MD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81039"/>
              </p:ext>
            </p:extLst>
          </p:nvPr>
        </p:nvGraphicFramePr>
        <p:xfrm>
          <a:off x="2106589" y="5865155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293529"/>
              </p:ext>
            </p:extLst>
          </p:nvPr>
        </p:nvGraphicFramePr>
        <p:xfrm>
          <a:off x="12872993" y="5922856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170642"/>
                <a:ext cx="11109480" cy="1944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3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68.0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52.9%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aphicFrame>
        <p:nvGraphicFramePr>
          <p:cNvPr id="27" name="Diagramă 26">
            <a:extLst>
              <a:ext uri="{FF2B5EF4-FFF2-40B4-BE49-F238E27FC236}">
                <a16:creationId xmlns:a16="http://schemas.microsoft.com/office/drawing/2014/main" id="{3FF213AE-C45E-46EF-9CFC-FD9E96688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039820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343846"/>
            <a:ext cx="992207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9.217 (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.12.2021)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D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5124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301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4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8</a:t>
                </a: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148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7F7F7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15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C42BCD-C872-419A-8287-2930828EEB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64779"/>
              </p:ext>
            </p:extLst>
          </p:nvPr>
        </p:nvGraphicFramePr>
        <p:xfrm>
          <a:off x="1587795" y="1744241"/>
          <a:ext cx="21671968" cy="1197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la 100 mii populație distribuită după teritorii administrative (05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3" y="5092390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247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490562" y="7028336"/>
            <a:ext cx="205162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60392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6170D4E-7ED1-4500-AE04-93599B96B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370988"/>
              </p:ext>
            </p:extLst>
          </p:nvPr>
        </p:nvGraphicFramePr>
        <p:xfrm>
          <a:off x="909935" y="5048252"/>
          <a:ext cx="23112115" cy="851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2095500" y="9156581"/>
            <a:ext cx="2141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13815" y="448561"/>
            <a:ext cx="2128239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la 100 mii populație distribuită după teritorii administrative (05.12.2021) COVID-19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905442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4.0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0862964" y="56501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6.3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05.11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1541778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3114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2021</a:t>
            </a:r>
          </a:p>
          <a:p>
            <a:r>
              <a:rPr lang="en-MD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89A652-CDA6-4192-A945-8DA9BEE0E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024546"/>
              </p:ext>
            </p:extLst>
          </p:nvPr>
        </p:nvGraphicFramePr>
        <p:xfrm>
          <a:off x="11477887" y="3684485"/>
          <a:ext cx="10318426" cy="632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381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împotriva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05.12.2021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salvează</a:t>
            </a:r>
            <a:r>
              <a:rPr kumimoji="0" lang="en-US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1200" cap="none" spc="-3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vieți</a:t>
            </a:r>
            <a:endParaRPr kumimoji="0" lang="en-US" sz="4000" b="1" i="0" u="none" strike="noStrike" kern="1200" cap="none" spc="-3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mo Bold" panose="020B060402020202020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9422" y="1655098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anti-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recepționate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RO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R</a:t>
            </a:r>
            <a:r>
              <a:rPr kumimoji="0" lang="ro-RO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epublica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Moldova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CAD15107-B86B-4D24-AD05-667BE4652D2E}"/>
              </a:ext>
            </a:extLst>
          </p:cNvPr>
          <p:cNvGraphicFramePr>
            <a:graphicFrameLocks/>
          </p:cNvGraphicFramePr>
          <p:nvPr/>
        </p:nvGraphicFramePr>
        <p:xfrm>
          <a:off x="1543664" y="4041058"/>
          <a:ext cx="21296671" cy="80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2C7B6974-7BA2-4100-B4A2-E2A56EAF5A99}"/>
              </a:ext>
            </a:extLst>
          </p:cNvPr>
          <p:cNvGraphicFramePr>
            <a:graphicFrameLocks/>
          </p:cNvGraphicFramePr>
          <p:nvPr/>
        </p:nvGraphicFramePr>
        <p:xfrm>
          <a:off x="1149422" y="4041057"/>
          <a:ext cx="22477494" cy="8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2499692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(05.12.2021)</a:t>
            </a:r>
            <a:r>
              <a:rPr lang="en-US" sz="6600" b="1" dirty="0">
                <a:solidFill>
                  <a:srgbClr val="1D46F3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rgbClr val="1D46F3"/>
                </a:solidFill>
                <a:latin typeface="Open Sans"/>
              </a:rPr>
              <a:t>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3976738" y="3922531"/>
            <a:ext cx="17915936" cy="1200329"/>
            <a:chOff x="-155974" y="-62154"/>
            <a:chExt cx="17864383" cy="2412745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4" y="-62154"/>
              <a:ext cx="6244415" cy="2412745"/>
              <a:chOff x="-155975" y="-65165"/>
              <a:chExt cx="6244414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5" y="-3"/>
                <a:ext cx="6244414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5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366.256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8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8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350.497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8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9217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6542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106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dozelor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utilizate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/>
        </p:nvGraphicFramePr>
        <p:xfrm>
          <a:off x="10195007" y="3324346"/>
          <a:ext cx="13884192" cy="6799368"/>
        </p:xfrm>
        <a:graphic>
          <a:graphicData uri="http://schemas.openxmlformats.org/drawingml/2006/table">
            <a:tbl>
              <a:tblPr/>
              <a:tblGrid>
                <a:gridCol w="3468742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087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Doză suplimentară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81771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581610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570100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104786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101798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206959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5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298285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,09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20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192715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172353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371734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547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543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104002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491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989779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647590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1645940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2179290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398532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4000" b="0" i="0" u="none" strike="noStrike" kern="0" cap="none" spc="-43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1645940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86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vaccinală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28,92 %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națională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27,68 %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o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91,97 %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vaccinați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schemă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9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completă</a:t>
            </a:r>
            <a:r>
              <a:rPr kumimoji="0" lang="en-US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90,92 %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9" name="Diagramă 8">
            <a:extLst>
              <a:ext uri="{FF2B5EF4-FFF2-40B4-BE49-F238E27FC236}">
                <a16:creationId xmlns:a16="http://schemas.microsoft.com/office/drawing/2014/main" id="{4BD80886-B13A-4823-BF31-CF88788BBAB2}"/>
              </a:ext>
            </a:extLst>
          </p:cNvPr>
          <p:cNvGraphicFramePr>
            <a:graphicFrameLocks/>
          </p:cNvGraphicFramePr>
          <p:nvPr/>
        </p:nvGraphicFramePr>
        <p:xfrm>
          <a:off x="1155405" y="3605905"/>
          <a:ext cx="131064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pe categorii de vârstă (%)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/>
        </p:nvGraphicFramePr>
        <p:xfrm>
          <a:off x="1727200" y="2377440"/>
          <a:ext cx="21285200" cy="1057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vaccinal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ă în teritorii 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863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martie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33572" y="5387783"/>
            <a:ext cx="6144027" cy="360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medie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săptămânală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domeniul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medical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infectați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cu COVID-19 din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totalul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 </a:t>
            </a:r>
            <a:r>
              <a:rPr kumimoji="0" lang="en-US" sz="3200" b="0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constituit</a:t>
            </a:r>
            <a:r>
              <a:rPr kumimoji="0" lang="en-US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</a:p>
          <a:p>
            <a:pPr marL="283188" marR="0" lvl="1" indent="0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-2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48 – 2,5%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RO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asupra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infectării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lucrătorilor</a:t>
            </a:r>
            <a:r>
              <a:rPr kumimoji="0" lang="en-US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6000" b="1" i="0" u="none" strike="noStrike" kern="0" cap="none" spc="-5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medicali</a:t>
            </a:r>
            <a:endParaRPr kumimoji="0" lang="en-US" sz="6000" b="1" i="0" u="none" strike="noStrike" kern="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4085207" y="5989977"/>
            <a:ext cx="3423677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4401508" y="4337672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DF9CA8C-05D0-4BE6-BDC4-8EF3E21DE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4337672"/>
            <a:ext cx="17027604" cy="85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infecție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r>
              <a:rPr kumimoji="0" lang="ro-RO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pozitiv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SARS-CoV-2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1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48: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75% 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COVID-19 positive au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înregistrate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persoanele</a:t>
            </a:r>
            <a:r>
              <a:rPr kumimoji="0" lang="en-US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US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nevaccinate</a:t>
            </a:r>
            <a:r>
              <a:rPr kumimoji="0" lang="en-US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administrate: 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1645940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total au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fost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raportate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</a:t>
            </a:r>
            <a:r>
              <a:rPr kumimoji="0" lang="ro-M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587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EAPI: </a:t>
            </a:r>
            <a:r>
              <a:rPr kumimoji="0" lang="ro-MO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0.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09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ușoare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461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locală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până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oboseală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musculare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și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articulare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moderate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126 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de la 38</a:t>
            </a:r>
            <a:r>
              <a:rPr kumimoji="0" lang="ro-RO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5,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reacție</a:t>
            </a: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GB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alergică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adverse post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imunizare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(EAPI)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506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17223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4896028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8"/>
              </a:lnSpc>
            </a:pPr>
            <a:r>
              <a:rPr lang="ro-MD" sz="7200" dirty="0">
                <a:solidFill>
                  <a:srgbClr val="242423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endParaRPr sz="4000"/>
          </a:p>
        </p:txBody>
      </p:sp>
      <p:sp>
        <p:nvSpPr>
          <p:cNvPr id="6" name="TextBox 6"/>
          <p:cNvSpPr txBox="1"/>
          <p:nvPr/>
        </p:nvSpPr>
        <p:spPr>
          <a:xfrm>
            <a:off x="609600" y="7614742"/>
            <a:ext cx="13381091" cy="7403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Pagini oficiale:</a:t>
            </a: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https://vaccinare.gov.md/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https://covidinfo.md/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https://msmps.gov.md/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http://ansp.md/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vb.me/sanatate </a:t>
            </a:r>
          </a:p>
          <a:p>
            <a:pPr marL="1168660" lvl="1" indent="-584329">
              <a:lnSpc>
                <a:spcPts val="7577"/>
              </a:lnSpc>
              <a:buFont typeface="Arial"/>
              <a:buChar char="•"/>
            </a:pPr>
            <a:endParaRPr lang="en-US" sz="5412" dirty="0">
              <a:latin typeface="Arimo Bold"/>
            </a:endParaRPr>
          </a:p>
          <a:p>
            <a:pPr>
              <a:lnSpc>
                <a:spcPts val="7577"/>
              </a:lnSpc>
            </a:pPr>
            <a:endParaRPr lang="en-US" sz="5412" dirty="0">
              <a:latin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 COVID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05.12.2021</a:t>
            </a: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9.820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247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3.9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4.8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546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.92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05.12.2021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9550FB-5BC9-4B04-A3FD-73602E063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960918"/>
              </p:ext>
            </p:extLst>
          </p:nvPr>
        </p:nvGraphicFramePr>
        <p:xfrm>
          <a:off x="-19228" y="-1619250"/>
          <a:ext cx="23260228" cy="1518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21457222" y="6970563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27543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10490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366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256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847029"/>
              </p:ext>
            </p:extLst>
          </p:nvPr>
        </p:nvGraphicFramePr>
        <p:xfrm>
          <a:off x="0" y="5652656"/>
          <a:ext cx="24285677" cy="806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3" y="669851"/>
            <a:ext cx="15217524" cy="486945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48 din 2021  (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.11 - 05.12.2021) comparativ 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 săptămâna 47 din 2021: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.6%</a:t>
            </a:r>
          </a:p>
          <a:p>
            <a:pPr marL="457200" marR="0" lvl="0" indent="-45720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scăzut cu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.0%</a:t>
            </a:r>
          </a:p>
          <a:p>
            <a:pPr>
              <a:buClr>
                <a:srgbClr val="10B6F4"/>
              </a:buClr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scăzut cu 39.0%</a:t>
            </a:r>
          </a:p>
          <a:p>
            <a:pPr marL="0" marR="0" lvl="0" indent="0" algn="l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None/>
              <a:tabLst/>
              <a:defRPr/>
            </a:pP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.12.202</a:t>
            </a:r>
            <a:r>
              <a:rPr kumimoji="0" lang="en-MD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679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Distribuția în timp (săptămânal) a cazurilor și investigațiilor de COVID-19,</a:t>
            </a:r>
            <a:r>
              <a:rPr lang="en-US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05</a:t>
            </a:r>
            <a:r>
              <a:rPr lang="ro-RO" altLang="zh-CN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.12.2021</a:t>
            </a:r>
            <a:endParaRPr lang="en-US" altLang="zh-C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012329"/>
              </p:ext>
            </p:extLst>
          </p:nvPr>
        </p:nvGraphicFramePr>
        <p:xfrm>
          <a:off x="5829214" y="1705528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05 </a:t>
                      </a:r>
                      <a:r>
                        <a:rPr lang="ro-RO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decembrie </a:t>
                      </a: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2.236.941 teste efectuate 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5EEB73-8BBC-4A08-A69E-2A33F57E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1" y="3025558"/>
            <a:ext cx="23867909" cy="107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2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ă 1">
            <a:extLst>
              <a:ext uri="{FF2B5EF4-FFF2-40B4-BE49-F238E27FC236}">
                <a16:creationId xmlns:a16="http://schemas.microsoft.com/office/drawing/2014/main" id="{97D9361F-63A6-48D9-A04E-6785F8857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987140"/>
              </p:ext>
            </p:extLst>
          </p:nvPr>
        </p:nvGraphicFramePr>
        <p:xfrm>
          <a:off x="1241572" y="2449473"/>
          <a:ext cx="23142428" cy="1164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pentru ultimele 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la 100 mii populație </a:t>
            </a:r>
            <a:b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distribuită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după teritorii </a:t>
            </a:r>
            <a:r>
              <a:rPr lang="ro-RO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(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.2021) COVID-19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0960607" y="3723901"/>
            <a:ext cx="126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din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r>
              <a:rPr lang="en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385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6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B03A2D-B39A-4150-AE5B-B4F545991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120" y="2158793"/>
            <a:ext cx="10576510" cy="11557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057D60-3AA9-4AB5-8DEC-DA13F958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22" y="2101926"/>
            <a:ext cx="10377454" cy="1161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199" y="373673"/>
            <a:ext cx="1613332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COVID-19 la 100 mii populație, conform teritoriilor administrative în ultimele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zile, comparativ cu perioada  precedentă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360877" y="159236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745077" y="161503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214393" y="5570265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349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741218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8593708" y="5570264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385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3994800" y="4807727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61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7CB48-D639-497D-B5EA-E8890113E819}"/>
              </a:ext>
            </a:extLst>
          </p:cNvPr>
          <p:cNvSpPr txBox="1"/>
          <p:nvPr/>
        </p:nvSpPr>
        <p:spPr>
          <a:xfrm>
            <a:off x="3004744" y="4677733"/>
            <a:ext cx="388169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1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Bălți – 122</a:t>
            </a:r>
          </a:p>
        </p:txBody>
      </p:sp>
    </p:spTree>
    <p:extLst>
      <p:ext uri="{BB962C8B-B14F-4D97-AF65-F5344CB8AC3E}">
        <p14:creationId xmlns:p14="http://schemas.microsoft.com/office/powerpoint/2010/main" val="2215968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3EFF84-EF5C-4B25-A934-9076DA68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773" y="313080"/>
            <a:ext cx="12114706" cy="1340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.92</a:t>
            </a:r>
            <a:endParaRPr lang="en-MD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450200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7974859" y="4474633"/>
            <a:ext cx="388169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Transnistria</a:t>
            </a:r>
            <a:r>
              <a:rPr lang="en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0,96</a:t>
            </a:r>
            <a:endParaRPr lang="en-MD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533340" y="3196398"/>
            <a:ext cx="3881690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Balti</a:t>
            </a:r>
            <a:r>
              <a:rPr lang="en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–</a:t>
            </a:r>
            <a:r>
              <a:rPr lang="ro-MD" sz="1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0,71</a:t>
            </a:r>
            <a:endParaRPr lang="en-MD" sz="1000" dirty="0">
              <a:solidFill>
                <a:schemeClr val="tx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32478</TotalTime>
  <Words>1219</Words>
  <Application>Microsoft Office PowerPoint</Application>
  <PresentationFormat>Custom</PresentationFormat>
  <Paragraphs>285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Arial</vt:lpstr>
      <vt:lpstr>Arimo Bold</vt:lpstr>
      <vt:lpstr>Book Antiqua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Raport săptămânal    </vt:lpstr>
      <vt:lpstr>COVID-19 (05.12.2021)  </vt:lpstr>
      <vt:lpstr>Indicatori COVID 05.12.2021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0.92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29.11 – 05.11.2021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929</cp:revision>
  <dcterms:modified xsi:type="dcterms:W3CDTF">2021-12-06T10:58:29Z</dcterms:modified>
</cp:coreProperties>
</file>