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34"/>
  </p:notesMasterIdLst>
  <p:sldIdLst>
    <p:sldId id="504" r:id="rId3"/>
    <p:sldId id="573" r:id="rId4"/>
    <p:sldId id="269" r:id="rId5"/>
    <p:sldId id="402" r:id="rId6"/>
    <p:sldId id="577" r:id="rId7"/>
    <p:sldId id="574" r:id="rId8"/>
    <p:sldId id="572" r:id="rId9"/>
    <p:sldId id="587" r:id="rId10"/>
    <p:sldId id="561" r:id="rId11"/>
    <p:sldId id="407" r:id="rId12"/>
    <p:sldId id="409" r:id="rId13"/>
    <p:sldId id="349" r:id="rId14"/>
    <p:sldId id="387" r:id="rId15"/>
    <p:sldId id="617" r:id="rId16"/>
    <p:sldId id="586" r:id="rId17"/>
    <p:sldId id="552" r:id="rId18"/>
    <p:sldId id="616" r:id="rId19"/>
    <p:sldId id="256" r:id="rId20"/>
    <p:sldId id="506" r:id="rId21"/>
    <p:sldId id="283" r:id="rId22"/>
    <p:sldId id="259" r:id="rId23"/>
    <p:sldId id="278" r:id="rId24"/>
    <p:sldId id="279" r:id="rId25"/>
    <p:sldId id="281" r:id="rId26"/>
    <p:sldId id="508" r:id="rId27"/>
    <p:sldId id="509" r:id="rId28"/>
    <p:sldId id="262" r:id="rId29"/>
    <p:sldId id="263" r:id="rId30"/>
    <p:sldId id="267" r:id="rId31"/>
    <p:sldId id="268" r:id="rId32"/>
    <p:sldId id="353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8334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B17E"/>
    <a:srgbClr val="1D46F3"/>
    <a:srgbClr val="FE0061"/>
    <a:srgbClr val="DA0010"/>
    <a:srgbClr val="ADA9BB"/>
    <a:srgbClr val="007949"/>
    <a:srgbClr val="C8C8C8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3039" autoAdjust="0"/>
  </p:normalViewPr>
  <p:slideViewPr>
    <p:cSldViewPr snapToGrid="0">
      <p:cViewPr varScale="1">
        <p:scale>
          <a:sx n="34" d="100"/>
          <a:sy n="34" d="100"/>
        </p:scale>
        <p:origin x="120" y="942"/>
      </p:cViewPr>
      <p:guideLst>
        <p:guide orient="horz" pos="8334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er\Desktop\Raport%20saptaminal\Covid%20raportare\Cernelea\Europa%20incep%20aug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roman\OneDrive\&#1056;&#1072;&#1073;&#1086;&#1095;&#1080;&#1081;%20&#1089;&#1090;&#1086;&#1083;\Raport%20Briefing\AV%20pe%20ge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_MDA_R0_AC_13.02.202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120%20decese_s&#259;pt.%200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er\Desktop\Raport%20saptaminal\Decese%2009.01.202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13785924648523E-2"/>
          <c:y val="2.9059971501662403E-2"/>
          <c:w val="0.90127927257240426"/>
          <c:h val="0.754370946438258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A2FF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9-407F-9C91-EEB976744EB5}"/>
              </c:ext>
            </c:extLst>
          </c:dPt>
          <c:dPt>
            <c:idx val="5"/>
            <c:invertIfNegative val="0"/>
            <c:bubble3D val="0"/>
            <c:spPr>
              <a:solidFill>
                <a:srgbClr val="00A2FF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9-407F-9C91-EEB976744EB5}"/>
              </c:ext>
            </c:extLst>
          </c:dPt>
          <c:dPt>
            <c:idx val="12"/>
            <c:invertIfNegative val="0"/>
            <c:bubble3D val="0"/>
            <c:spPr>
              <a:solidFill>
                <a:srgbClr val="00A2FF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9-407F-9C91-EEB976744EB5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B49-407F-9C91-EEB976744EB5}"/>
              </c:ext>
            </c:extLst>
          </c:dPt>
          <c:dPt>
            <c:idx val="18"/>
            <c:invertIfNegative val="0"/>
            <c:bubble3D val="0"/>
            <c:spPr>
              <a:solidFill>
                <a:srgbClr val="00A2FF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9-407F-9C91-EEB976744EB5}"/>
              </c:ext>
            </c:extLst>
          </c:dPt>
          <c:dPt>
            <c:idx val="25"/>
            <c:invertIfNegative val="0"/>
            <c:bubble3D val="0"/>
            <c:spPr>
              <a:solidFill>
                <a:srgbClr val="00A2FF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9-407F-9C91-EEB976744EB5}"/>
              </c:ext>
            </c:extLst>
          </c:dPt>
          <c:dPt>
            <c:idx val="34"/>
            <c:invertIfNegative val="0"/>
            <c:bubble3D val="0"/>
            <c:spPr>
              <a:solidFill>
                <a:srgbClr val="00A2FF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49-407F-9C91-EEB976744EB5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B49-407F-9C91-EEB976744EB5}"/>
              </c:ext>
            </c:extLst>
          </c:dPt>
          <c:dPt>
            <c:idx val="37"/>
            <c:invertIfNegative val="0"/>
            <c:bubble3D val="0"/>
            <c:spPr>
              <a:solidFill>
                <a:srgbClr val="00A2FF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B49-407F-9C91-EEB976744E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Sheet2!$K$438:$K$477</c:f>
              <c:strCache>
                <c:ptCount val="40"/>
                <c:pt idx="0">
                  <c:v>Danemarca</c:v>
                </c:pt>
                <c:pt idx="1">
                  <c:v>Olanda</c:v>
                </c:pt>
                <c:pt idx="2">
                  <c:v>Letonia</c:v>
                </c:pt>
                <c:pt idx="3">
                  <c:v>Estonia</c:v>
                </c:pt>
                <c:pt idx="4">
                  <c:v>Islanda</c:v>
                </c:pt>
                <c:pt idx="5">
                  <c:v>Norvegia</c:v>
                </c:pt>
                <c:pt idx="6">
                  <c:v>Slovenia</c:v>
                </c:pt>
                <c:pt idx="7">
                  <c:v>Lituania</c:v>
                </c:pt>
                <c:pt idx="8">
                  <c:v>Austria</c:v>
                </c:pt>
                <c:pt idx="9">
                  <c:v>Slovacia</c:v>
                </c:pt>
                <c:pt idx="10">
                  <c:v>Portugalia</c:v>
                </c:pt>
                <c:pt idx="11">
                  <c:v>Germania</c:v>
                </c:pt>
                <c:pt idx="12">
                  <c:v>Cehia</c:v>
                </c:pt>
                <c:pt idx="13">
                  <c:v>Franţa</c:v>
                </c:pt>
                <c:pt idx="14">
                  <c:v>Elveţia</c:v>
                </c:pt>
                <c:pt idx="15">
                  <c:v>Grecia</c:v>
                </c:pt>
                <c:pt idx="16">
                  <c:v>Luxemburg</c:v>
                </c:pt>
                <c:pt idx="17">
                  <c:v>Europa</c:v>
                </c:pt>
                <c:pt idx="18">
                  <c:v>Finlanda</c:v>
                </c:pt>
                <c:pt idx="19">
                  <c:v>Rusia</c:v>
                </c:pt>
                <c:pt idx="20">
                  <c:v>Belgia</c:v>
                </c:pt>
                <c:pt idx="21">
                  <c:v>România</c:v>
                </c:pt>
                <c:pt idx="22">
                  <c:v>Serbia</c:v>
                </c:pt>
                <c:pt idx="23">
                  <c:v>Ungaria</c:v>
                </c:pt>
                <c:pt idx="24">
                  <c:v>Italia</c:v>
                </c:pt>
                <c:pt idx="25">
                  <c:v>Croaţia</c:v>
                </c:pt>
                <c:pt idx="26">
                  <c:v>Polonia</c:v>
                </c:pt>
                <c:pt idx="27">
                  <c:v>Bulgaria</c:v>
                </c:pt>
                <c:pt idx="28">
                  <c:v>Regatul Unit</c:v>
                </c:pt>
                <c:pt idx="29">
                  <c:v>Bielorusia</c:v>
                </c:pt>
                <c:pt idx="30">
                  <c:v>Ucraina</c:v>
                </c:pt>
                <c:pt idx="31">
                  <c:v>Spania</c:v>
                </c:pt>
                <c:pt idx="32">
                  <c:v>Suedia</c:v>
                </c:pt>
                <c:pt idx="33">
                  <c:v>Irlanda</c:v>
                </c:pt>
                <c:pt idx="34">
                  <c:v>Muntenegru</c:v>
                </c:pt>
                <c:pt idx="35">
                  <c:v>Moldova</c:v>
                </c:pt>
                <c:pt idx="36">
                  <c:v>Macedonia de Nord</c:v>
                </c:pt>
                <c:pt idx="37">
                  <c:v>Malta</c:v>
                </c:pt>
                <c:pt idx="38">
                  <c:v>Bosnia si Hertegovina</c:v>
                </c:pt>
                <c:pt idx="39">
                  <c:v>Albania</c:v>
                </c:pt>
              </c:strCache>
            </c:strRef>
          </c:cat>
          <c:val>
            <c:numRef>
              <c:f>Sheet2!$N$438:$N$477</c:f>
              <c:numCache>
                <c:formatCode>0</c:formatCode>
                <c:ptCount val="40"/>
                <c:pt idx="0">
                  <c:v>5248.9130391865538</c:v>
                </c:pt>
                <c:pt idx="1">
                  <c:v>3841.1254496927922</c:v>
                </c:pt>
                <c:pt idx="2">
                  <c:v>3698.6813828664526</c:v>
                </c:pt>
                <c:pt idx="3">
                  <c:v>2986.1187459430803</c:v>
                </c:pt>
                <c:pt idx="4">
                  <c:v>2652.3675846228803</c:v>
                </c:pt>
                <c:pt idx="5">
                  <c:v>2590.1397523872079</c:v>
                </c:pt>
                <c:pt idx="6">
                  <c:v>2564.8744830239493</c:v>
                </c:pt>
                <c:pt idx="7">
                  <c:v>2489.874502838747</c:v>
                </c:pt>
                <c:pt idx="8">
                  <c:v>2395.4691422282849</c:v>
                </c:pt>
                <c:pt idx="9">
                  <c:v>2270.6412741477316</c:v>
                </c:pt>
                <c:pt idx="10">
                  <c:v>1668.0978950350416</c:v>
                </c:pt>
                <c:pt idx="11">
                  <c:v>1575.9315314949893</c:v>
                </c:pt>
                <c:pt idx="12">
                  <c:v>1500.1056687809732</c:v>
                </c:pt>
                <c:pt idx="13">
                  <c:v>1450.9208530228057</c:v>
                </c:pt>
                <c:pt idx="14">
                  <c:v>1277.4868535983783</c:v>
                </c:pt>
                <c:pt idx="15">
                  <c:v>1220.8442493278751</c:v>
                </c:pt>
                <c:pt idx="16">
                  <c:v>1161.3608203774384</c:v>
                </c:pt>
                <c:pt idx="17">
                  <c:v>1098.1255725954975</c:v>
                </c:pt>
                <c:pt idx="18">
                  <c:v>991.62141920988574</c:v>
                </c:pt>
                <c:pt idx="19">
                  <c:v>906.21084667805894</c:v>
                </c:pt>
                <c:pt idx="20">
                  <c:v>901.32220484514562</c:v>
                </c:pt>
                <c:pt idx="21">
                  <c:v>843.36759337925912</c:v>
                </c:pt>
                <c:pt idx="22">
                  <c:v>837.13392311067707</c:v>
                </c:pt>
                <c:pt idx="23">
                  <c:v>822.65503297636269</c:v>
                </c:pt>
                <c:pt idx="24">
                  <c:v>801.7236501430807</c:v>
                </c:pt>
                <c:pt idx="25">
                  <c:v>754</c:v>
                </c:pt>
                <c:pt idx="26">
                  <c:v>631.3173356586816</c:v>
                </c:pt>
                <c:pt idx="27">
                  <c:v>602.98529294569266</c:v>
                </c:pt>
                <c:pt idx="28">
                  <c:v>589.73757298778435</c:v>
                </c:pt>
                <c:pt idx="29">
                  <c:v>577.86202380780958</c:v>
                </c:pt>
                <c:pt idx="30">
                  <c:v>557.94869133011025</c:v>
                </c:pt>
                <c:pt idx="31">
                  <c:v>532.23464014937565</c:v>
                </c:pt>
                <c:pt idx="32">
                  <c:v>514.45477743508025</c:v>
                </c:pt>
                <c:pt idx="33">
                  <c:v>511.22429655186681</c:v>
                </c:pt>
                <c:pt idx="34">
                  <c:v>478.35465102396546</c:v>
                </c:pt>
                <c:pt idx="35">
                  <c:v>451</c:v>
                </c:pt>
                <c:pt idx="36">
                  <c:v>424.05181170064265</c:v>
                </c:pt>
                <c:pt idx="37">
                  <c:v>229.34072996651221</c:v>
                </c:pt>
                <c:pt idx="38">
                  <c:v>190.03551311743837</c:v>
                </c:pt>
                <c:pt idx="39">
                  <c:v>127.89295144140648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B49-407F-9C91-EEB976744E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8615632"/>
        <c:axId val="618615304"/>
      </c:barChart>
      <c:catAx>
        <c:axId val="61861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8615304"/>
        <c:crosses val="autoZero"/>
        <c:auto val="1"/>
        <c:lblAlgn val="ctr"/>
        <c:lblOffset val="100"/>
        <c:noMultiLvlLbl val="0"/>
      </c:catAx>
      <c:valAx>
        <c:axId val="618615304"/>
        <c:scaling>
          <c:orientation val="minMax"/>
          <c:max val="55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861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Foaie1!$A$1:$A$8</c:f>
              <c:strCache>
                <c:ptCount val="8"/>
                <c:pt idx="0">
                  <c:v>Total </c:v>
                </c:pt>
                <c:pt idx="1">
                  <c:v>Pfizer/BioNTech - Comirnaty</c:v>
                </c:pt>
                <c:pt idx="2">
                  <c:v>AstraZeneca</c:v>
                </c:pt>
                <c:pt idx="3">
                  <c:v>Janssen</c:v>
                </c:pt>
                <c:pt idx="4">
                  <c:v>Sputnik-V</c:v>
                </c:pt>
                <c:pt idx="5">
                  <c:v>Sinovac</c:v>
                </c:pt>
                <c:pt idx="6">
                  <c:v>Sinopharm</c:v>
                </c:pt>
                <c:pt idx="7">
                  <c:v>Spikevax (Moderna)</c:v>
                </c:pt>
              </c:strCache>
            </c:strRef>
          </c:cat>
          <c:val>
            <c:numRef>
              <c:f>Foaie1!$B$1:$B$8</c:f>
              <c:numCache>
                <c:formatCode>General</c:formatCode>
                <c:ptCount val="8"/>
                <c:pt idx="0">
                  <c:v>2823060</c:v>
                </c:pt>
                <c:pt idx="1">
                  <c:v>1027260</c:v>
                </c:pt>
                <c:pt idx="2">
                  <c:v>584500</c:v>
                </c:pt>
                <c:pt idx="3">
                  <c:v>302500</c:v>
                </c:pt>
                <c:pt idx="4">
                  <c:v>306000</c:v>
                </c:pt>
                <c:pt idx="5">
                  <c:v>170000</c:v>
                </c:pt>
                <c:pt idx="6">
                  <c:v>152000</c:v>
                </c:pt>
                <c:pt idx="7">
                  <c:v>280800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A-4C70-94CC-A4F9B266CB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6247288"/>
        <c:axId val="716249912"/>
      </c:barChart>
      <c:catAx>
        <c:axId val="71624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16249912"/>
        <c:crosses val="autoZero"/>
        <c:auto val="1"/>
        <c:lblAlgn val="ctr"/>
        <c:lblOffset val="100"/>
        <c:noMultiLvlLbl val="0"/>
      </c:catAx>
      <c:valAx>
        <c:axId val="716249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624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76-4A5C-9659-6573228138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76-4A5C-9659-6573228138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Foaie1!$B$12:$C$12</c:f>
              <c:strCache>
                <c:ptCount val="2"/>
                <c:pt idx="0">
                  <c:v>Femei</c:v>
                </c:pt>
                <c:pt idx="1">
                  <c:v>Bărbați</c:v>
                </c:pt>
              </c:strCache>
            </c:strRef>
          </c:cat>
          <c:val>
            <c:numRef>
              <c:f>Foaie1!$B$13:$C$13</c:f>
              <c:numCache>
                <c:formatCode>0</c:formatCode>
                <c:ptCount val="2"/>
                <c:pt idx="0">
                  <c:v>53.905113299482856</c:v>
                </c:pt>
                <c:pt idx="1">
                  <c:v>46.094886700517144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76-4A5C-9659-6573228138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3.6820759157822666E-2"/>
          <c:w val="0.96808029278030383"/>
          <c:h val="0.8156252139678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37089201877935E-3"/>
                  <c:y val="6.793531752824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07699037620298E-2"/>
                      <c:h val="8.0462027844345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FB-433B-A48D-19C852503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12 - 17.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Foaie1!$E$2:$E$9</c:f>
              <c:numCache>
                <c:formatCode>0</c:formatCode>
                <c:ptCount val="8"/>
                <c:pt idx="0">
                  <c:v>2.8311756568476274</c:v>
                </c:pt>
                <c:pt idx="1">
                  <c:v>38.756577615867236</c:v>
                </c:pt>
                <c:pt idx="2">
                  <c:v>47.285311061448553</c:v>
                </c:pt>
                <c:pt idx="3">
                  <c:v>53.472512954312919</c:v>
                </c:pt>
                <c:pt idx="4">
                  <c:v>51.295671045846525</c:v>
                </c:pt>
                <c:pt idx="5">
                  <c:v>59.6952908134258</c:v>
                </c:pt>
                <c:pt idx="6">
                  <c:v>66.335992945627282</c:v>
                </c:pt>
                <c:pt idx="7">
                  <c:v>35.381071828608391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0-4D44-90EE-8064521A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12 - 17.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Foaie1!$G$2:$G$9</c:f>
              <c:numCache>
                <c:formatCode>0</c:formatCode>
                <c:ptCount val="8"/>
                <c:pt idx="0">
                  <c:v>2.2089120054739371</c:v>
                </c:pt>
                <c:pt idx="1">
                  <c:v>36.290477636106047</c:v>
                </c:pt>
                <c:pt idx="2">
                  <c:v>45.043662411871892</c:v>
                </c:pt>
                <c:pt idx="3">
                  <c:v>51.378687557635352</c:v>
                </c:pt>
                <c:pt idx="4">
                  <c:v>49.484898862987059</c:v>
                </c:pt>
                <c:pt idx="5">
                  <c:v>58.082423152764328</c:v>
                </c:pt>
                <c:pt idx="6">
                  <c:v>64.814182702564324</c:v>
                </c:pt>
                <c:pt idx="7">
                  <c:v>33.961222332654962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7859105639961"/>
          <c:y val="4.5286146296930223E-2"/>
          <c:w val="0.40648318608061323"/>
          <c:h val="7.217048955837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776591485386361E-2"/>
          <c:y val="2.5230499104113888E-2"/>
          <c:w val="0.96844835848382915"/>
          <c:h val="0.83168277117346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Foaie1!$B$2:$B$51</c:f>
              <c:strCache>
                <c:ptCount val="50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  <c:pt idx="46">
                  <c:v>17-23.01.2022</c:v>
                </c:pt>
                <c:pt idx="47">
                  <c:v>24-30.01.2022</c:v>
                </c:pt>
                <c:pt idx="48">
                  <c:v>31.01-06.02.2022</c:v>
                </c:pt>
                <c:pt idx="49">
                  <c:v>07-13.02.2022</c:v>
                </c:pt>
              </c:strCache>
            </c:strRef>
          </c:cat>
          <c:val>
            <c:numRef>
              <c:f>Foaie1!$C$2:$C$51</c:f>
              <c:numCache>
                <c:formatCode>General</c:formatCode>
                <c:ptCount val="50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25275</c:v>
                </c:pt>
                <c:pt idx="8">
                  <c:v>20791</c:v>
                </c:pt>
                <c:pt idx="9">
                  <c:v>33214</c:v>
                </c:pt>
                <c:pt idx="10">
                  <c:v>41949</c:v>
                </c:pt>
                <c:pt idx="11">
                  <c:v>56874</c:v>
                </c:pt>
                <c:pt idx="12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  <c:pt idx="22">
                  <c:v>32093</c:v>
                </c:pt>
                <c:pt idx="23">
                  <c:v>28857</c:v>
                </c:pt>
                <c:pt idx="24">
                  <c:v>32017</c:v>
                </c:pt>
                <c:pt idx="25">
                  <c:v>27392</c:v>
                </c:pt>
                <c:pt idx="26">
                  <c:v>19072</c:v>
                </c:pt>
                <c:pt idx="27">
                  <c:v>18928</c:v>
                </c:pt>
                <c:pt idx="28">
                  <c:v>19151</c:v>
                </c:pt>
                <c:pt idx="29">
                  <c:v>17141</c:v>
                </c:pt>
                <c:pt idx="30">
                  <c:v>18491</c:v>
                </c:pt>
                <c:pt idx="31">
                  <c:v>19046</c:v>
                </c:pt>
                <c:pt idx="32">
                  <c:v>17866</c:v>
                </c:pt>
                <c:pt idx="33">
                  <c:v>22558</c:v>
                </c:pt>
                <c:pt idx="34">
                  <c:v>27978</c:v>
                </c:pt>
                <c:pt idx="35">
                  <c:v>20914</c:v>
                </c:pt>
                <c:pt idx="36">
                  <c:v>15399</c:v>
                </c:pt>
                <c:pt idx="37">
                  <c:v>14651</c:v>
                </c:pt>
                <c:pt idx="38">
                  <c:v>12999</c:v>
                </c:pt>
                <c:pt idx="39">
                  <c:v>13386</c:v>
                </c:pt>
                <c:pt idx="40">
                  <c:v>11883</c:v>
                </c:pt>
                <c:pt idx="41">
                  <c:v>8545</c:v>
                </c:pt>
                <c:pt idx="42">
                  <c:v>8700</c:v>
                </c:pt>
                <c:pt idx="43">
                  <c:v>5471</c:v>
                </c:pt>
                <c:pt idx="44">
                  <c:v>4727</c:v>
                </c:pt>
                <c:pt idx="45">
                  <c:v>7174</c:v>
                </c:pt>
                <c:pt idx="46">
                  <c:v>7746</c:v>
                </c:pt>
                <c:pt idx="47">
                  <c:v>9802</c:v>
                </c:pt>
                <c:pt idx="48">
                  <c:v>8345</c:v>
                </c:pt>
                <c:pt idx="49">
                  <c:v>6383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8.7508933401187535E-17"/>
                  <c:y val="-1.682033273607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4-408B-97CB-EDF4A4ABC594}"/>
                </c:ext>
              </c:extLst>
            </c:dLbl>
            <c:dLbl>
              <c:idx val="49"/>
              <c:layout>
                <c:manualLayout>
                  <c:x val="-5.6497175141259506E-4"/>
                  <c:y val="-3.146218004418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28-4C7C-A279-BEB16DD1A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Foaie1!$B$2:$B$51</c:f>
              <c:strCache>
                <c:ptCount val="50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  <c:pt idx="46">
                  <c:v>17-23.01.2022</c:v>
                </c:pt>
                <c:pt idx="47">
                  <c:v>24-30.01.2022</c:v>
                </c:pt>
                <c:pt idx="48">
                  <c:v>31.01-06.02.2022</c:v>
                </c:pt>
                <c:pt idx="49">
                  <c:v>07-13.02.2022</c:v>
                </c:pt>
              </c:strCache>
            </c:strRef>
          </c:cat>
          <c:val>
            <c:numRef>
              <c:f>Foaie1!$D$2:$D$51</c:f>
              <c:numCache>
                <c:formatCode>General</c:formatCode>
                <c:ptCount val="50"/>
                <c:pt idx="6">
                  <c:v>9898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8520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  <c:pt idx="22">
                  <c:v>17210</c:v>
                </c:pt>
                <c:pt idx="23">
                  <c:v>21915</c:v>
                </c:pt>
                <c:pt idx="24">
                  <c:v>41307</c:v>
                </c:pt>
                <c:pt idx="25">
                  <c:v>20633</c:v>
                </c:pt>
                <c:pt idx="26">
                  <c:v>14378</c:v>
                </c:pt>
                <c:pt idx="27">
                  <c:v>11781</c:v>
                </c:pt>
                <c:pt idx="28">
                  <c:v>9358</c:v>
                </c:pt>
                <c:pt idx="29">
                  <c:v>6852</c:v>
                </c:pt>
                <c:pt idx="30">
                  <c:v>6376</c:v>
                </c:pt>
                <c:pt idx="31">
                  <c:v>6588</c:v>
                </c:pt>
                <c:pt idx="32">
                  <c:v>5377</c:v>
                </c:pt>
                <c:pt idx="33">
                  <c:v>6256</c:v>
                </c:pt>
                <c:pt idx="34">
                  <c:v>5864</c:v>
                </c:pt>
                <c:pt idx="35">
                  <c:v>4350</c:v>
                </c:pt>
                <c:pt idx="36">
                  <c:v>6393</c:v>
                </c:pt>
                <c:pt idx="37">
                  <c:v>9501</c:v>
                </c:pt>
                <c:pt idx="38">
                  <c:v>10106</c:v>
                </c:pt>
                <c:pt idx="39">
                  <c:v>19469</c:v>
                </c:pt>
                <c:pt idx="40">
                  <c:v>31102</c:v>
                </c:pt>
                <c:pt idx="41">
                  <c:v>8346</c:v>
                </c:pt>
                <c:pt idx="42">
                  <c:v>9930</c:v>
                </c:pt>
                <c:pt idx="43">
                  <c:v>7284</c:v>
                </c:pt>
                <c:pt idx="44">
                  <c:v>6007</c:v>
                </c:pt>
                <c:pt idx="45">
                  <c:v>9711</c:v>
                </c:pt>
                <c:pt idx="46">
                  <c:v>7170</c:v>
                </c:pt>
                <c:pt idx="47">
                  <c:v>5734</c:v>
                </c:pt>
                <c:pt idx="48">
                  <c:v>5600</c:v>
                </c:pt>
                <c:pt idx="49">
                  <c:v>6064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ser>
          <c:idx val="2"/>
          <c:order val="2"/>
          <c:tx>
            <c:strRef>
              <c:f>Foaie1!$E$1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61D83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46"/>
              <c:layout>
                <c:manualLayout>
                  <c:x val="-4.5197740112994352E-3"/>
                  <c:y val="4.8058093531644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8A-48CB-94E8-8440FF4DFD16}"/>
                </c:ext>
              </c:extLst>
            </c:dLbl>
            <c:dLbl>
              <c:idx val="49"/>
              <c:layout>
                <c:manualLayout>
                  <c:x val="-1.1299435028248588E-3"/>
                  <c:y val="2.22857108646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28-4C7C-A279-BEB16DD1A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Foaie1!$B$2:$B$51</c:f>
              <c:strCache>
                <c:ptCount val="50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  <c:pt idx="46">
                  <c:v>17-23.01.2022</c:v>
                </c:pt>
                <c:pt idx="47">
                  <c:v>24-30.01.2022</c:v>
                </c:pt>
                <c:pt idx="48">
                  <c:v>31.01-06.02.2022</c:v>
                </c:pt>
                <c:pt idx="49">
                  <c:v>07-13.02.2022</c:v>
                </c:pt>
              </c:strCache>
            </c:strRef>
          </c:cat>
          <c:val>
            <c:numRef>
              <c:f>Foaie1!$E$2:$E$51</c:f>
              <c:numCache>
                <c:formatCode>General</c:formatCode>
                <c:ptCount val="50"/>
                <c:pt idx="41">
                  <c:v>17213</c:v>
                </c:pt>
                <c:pt idx="42">
                  <c:v>35390</c:v>
                </c:pt>
                <c:pt idx="43">
                  <c:v>10812</c:v>
                </c:pt>
                <c:pt idx="44">
                  <c:v>21895</c:v>
                </c:pt>
                <c:pt idx="45">
                  <c:v>23852</c:v>
                </c:pt>
                <c:pt idx="46">
                  <c:v>30807</c:v>
                </c:pt>
                <c:pt idx="47">
                  <c:v>26365</c:v>
                </c:pt>
                <c:pt idx="48">
                  <c:v>23251</c:v>
                </c:pt>
                <c:pt idx="49">
                  <c:v>23484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8-4A31-B82B-7BF662378E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71171503634891"/>
          <c:y val="7.9541792110545059E-2"/>
          <c:w val="0.19957453623381824"/>
          <c:h val="3.8817979024723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Criuleni</c:v>
                </c:pt>
                <c:pt idx="17">
                  <c:v>Briceni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Rezina</c:v>
                </c:pt>
                <c:pt idx="27">
                  <c:v>Cantemir</c:v>
                </c:pt>
                <c:pt idx="28">
                  <c:v>Drochia</c:v>
                </c:pt>
                <c:pt idx="29">
                  <c:v>AneniiNoi</c:v>
                </c:pt>
                <c:pt idx="30">
                  <c:v>Nisporeni</c:v>
                </c:pt>
                <c:pt idx="31">
                  <c:v>Taraclia</c:v>
                </c:pt>
                <c:pt idx="32">
                  <c:v>Falesti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45.95525891774134</c:v>
                </c:pt>
                <c:pt idx="1">
                  <c:v>37.237133664372074</c:v>
                </c:pt>
                <c:pt idx="2">
                  <c:v>33.701195013907487</c:v>
                </c:pt>
                <c:pt idx="3">
                  <c:v>30.95555327798845</c:v>
                </c:pt>
                <c:pt idx="4">
                  <c:v>30.732892823330765</c:v>
                </c:pt>
                <c:pt idx="5">
                  <c:v>30.418782317044769</c:v>
                </c:pt>
                <c:pt idx="6">
                  <c:v>30.400386199286711</c:v>
                </c:pt>
                <c:pt idx="7">
                  <c:v>29.854312803514993</c:v>
                </c:pt>
                <c:pt idx="8">
                  <c:v>29.554352015253858</c:v>
                </c:pt>
                <c:pt idx="9">
                  <c:v>28.906657396141146</c:v>
                </c:pt>
                <c:pt idx="10">
                  <c:v>28.352134949920927</c:v>
                </c:pt>
                <c:pt idx="11">
                  <c:v>27.926880811496197</c:v>
                </c:pt>
                <c:pt idx="12">
                  <c:v>27.880694233740204</c:v>
                </c:pt>
                <c:pt idx="13">
                  <c:v>27.516800137406879</c:v>
                </c:pt>
                <c:pt idx="14">
                  <c:v>27.170828047137608</c:v>
                </c:pt>
                <c:pt idx="15">
                  <c:v>26.844874508618084</c:v>
                </c:pt>
                <c:pt idx="16">
                  <c:v>26.286660627335522</c:v>
                </c:pt>
                <c:pt idx="17">
                  <c:v>26.246269402676038</c:v>
                </c:pt>
                <c:pt idx="18">
                  <c:v>26.18444602032891</c:v>
                </c:pt>
                <c:pt idx="19">
                  <c:v>25.627587254566858</c:v>
                </c:pt>
                <c:pt idx="20">
                  <c:v>25.531393734861062</c:v>
                </c:pt>
                <c:pt idx="21">
                  <c:v>24.946568511042507</c:v>
                </c:pt>
                <c:pt idx="22">
                  <c:v>24.524745456888773</c:v>
                </c:pt>
                <c:pt idx="23">
                  <c:v>24.398705804389351</c:v>
                </c:pt>
                <c:pt idx="24">
                  <c:v>24.114060479152553</c:v>
                </c:pt>
                <c:pt idx="25">
                  <c:v>24.020345414104412</c:v>
                </c:pt>
                <c:pt idx="26">
                  <c:v>23.897283811137786</c:v>
                </c:pt>
                <c:pt idx="27">
                  <c:v>23.737887364482393</c:v>
                </c:pt>
                <c:pt idx="28">
                  <c:v>23.626130059239955</c:v>
                </c:pt>
                <c:pt idx="29">
                  <c:v>23.311306901615271</c:v>
                </c:pt>
                <c:pt idx="30">
                  <c:v>23.268239455168001</c:v>
                </c:pt>
                <c:pt idx="31">
                  <c:v>22.67312685708167</c:v>
                </c:pt>
                <c:pt idx="32">
                  <c:v>22.672442434000359</c:v>
                </c:pt>
                <c:pt idx="33">
                  <c:v>20.827173177638009</c:v>
                </c:pt>
                <c:pt idx="34">
                  <c:v>20.804438280166433</c:v>
                </c:pt>
                <c:pt idx="35">
                  <c:v>18.7557141264355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A-47E2-9854-B17F5C451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252000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Criuleni</c:v>
                </c:pt>
                <c:pt idx="17">
                  <c:v>Briceni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Rezina</c:v>
                </c:pt>
                <c:pt idx="27">
                  <c:v>Cantemir</c:v>
                </c:pt>
                <c:pt idx="28">
                  <c:v>Drochia</c:v>
                </c:pt>
                <c:pt idx="29">
                  <c:v>AneniiNoi</c:v>
                </c:pt>
                <c:pt idx="30">
                  <c:v>Nisporeni</c:v>
                </c:pt>
                <c:pt idx="31">
                  <c:v>Taraclia</c:v>
                </c:pt>
                <c:pt idx="32">
                  <c:v>Falesti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43.984786583709997</c:v>
                </c:pt>
                <c:pt idx="1">
                  <c:v>35.615406057914456</c:v>
                </c:pt>
                <c:pt idx="2">
                  <c:v>32.556402596064693</c:v>
                </c:pt>
                <c:pt idx="3">
                  <c:v>29.875986471251409</c:v>
                </c:pt>
                <c:pt idx="4">
                  <c:v>29.424051065324964</c:v>
                </c:pt>
                <c:pt idx="5">
                  <c:v>28.962283194360339</c:v>
                </c:pt>
                <c:pt idx="6">
                  <c:v>29.149179326515736</c:v>
                </c:pt>
                <c:pt idx="7">
                  <c:v>27.983118785169196</c:v>
                </c:pt>
                <c:pt idx="8">
                  <c:v>28.292663137183311</c:v>
                </c:pt>
                <c:pt idx="9">
                  <c:v>27.689900921258477</c:v>
                </c:pt>
                <c:pt idx="10">
                  <c:v>27.175540326831836</c:v>
                </c:pt>
                <c:pt idx="11">
                  <c:v>26.619294167371088</c:v>
                </c:pt>
                <c:pt idx="12">
                  <c:v>26.84797283191137</c:v>
                </c:pt>
                <c:pt idx="13">
                  <c:v>26.434720999635015</c:v>
                </c:pt>
                <c:pt idx="14">
                  <c:v>26.1925003596793</c:v>
                </c:pt>
                <c:pt idx="15">
                  <c:v>25.907469005140609</c:v>
                </c:pt>
                <c:pt idx="16">
                  <c:v>25.067942475370852</c:v>
                </c:pt>
                <c:pt idx="17">
                  <c:v>24.925388053520685</c:v>
                </c:pt>
                <c:pt idx="18">
                  <c:v>25.07513592003512</c:v>
                </c:pt>
                <c:pt idx="19">
                  <c:v>24.475902928107555</c:v>
                </c:pt>
                <c:pt idx="20">
                  <c:v>24.339329940396812</c:v>
                </c:pt>
                <c:pt idx="21">
                  <c:v>24.006570094197734</c:v>
                </c:pt>
                <c:pt idx="22">
                  <c:v>23.477574429694549</c:v>
                </c:pt>
                <c:pt idx="23">
                  <c:v>23.129848360815501</c:v>
                </c:pt>
                <c:pt idx="24">
                  <c:v>23.104021678881566</c:v>
                </c:pt>
                <c:pt idx="25">
                  <c:v>22.844432814339918</c:v>
                </c:pt>
                <c:pt idx="26">
                  <c:v>22.80280563008991</c:v>
                </c:pt>
                <c:pt idx="27">
                  <c:v>22.623045188525374</c:v>
                </c:pt>
                <c:pt idx="28">
                  <c:v>22.520586220329648</c:v>
                </c:pt>
                <c:pt idx="29">
                  <c:v>22.534052357081372</c:v>
                </c:pt>
                <c:pt idx="30">
                  <c:v>21.744365428754186</c:v>
                </c:pt>
                <c:pt idx="31">
                  <c:v>22.057445726369888</c:v>
                </c:pt>
                <c:pt idx="32">
                  <c:v>21.800966035421297</c:v>
                </c:pt>
                <c:pt idx="33">
                  <c:v>19.968927757035107</c:v>
                </c:pt>
                <c:pt idx="34">
                  <c:v>19.77763858440338</c:v>
                </c:pt>
                <c:pt idx="35">
                  <c:v>18.183372356635818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647733081594E-2"/>
          <c:y val="6.6853222777219445E-2"/>
          <c:w val="0.95432277810770016"/>
          <c:h val="0.64540543997624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'Evolutia saptaminala'!$C$1</c:f>
              <c:strCache>
                <c:ptCount val="1"/>
                <c:pt idx="0">
                  <c:v>Cazuri populatia generala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saptaminala'!$B$2:$B$51</c:f>
              <c:strCache>
                <c:ptCount val="50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  <c:pt idx="46">
                  <c:v>17/01/2022-23/01/2022</c:v>
                </c:pt>
                <c:pt idx="47">
                  <c:v>24/01/2022-30/01/2022</c:v>
                </c:pt>
                <c:pt idx="48">
                  <c:v>31/01/2022-06/02/2022</c:v>
                </c:pt>
                <c:pt idx="49">
                  <c:v>07/02/2022-13/02/2022</c:v>
                </c:pt>
              </c:strCache>
            </c:strRef>
          </c:cat>
          <c:val>
            <c:numRef>
              <c:f>'Evolutia saptaminala'!$C$2:$C$51</c:f>
              <c:numCache>
                <c:formatCode>General</c:formatCode>
                <c:ptCount val="50"/>
                <c:pt idx="0">
                  <c:v>9808</c:v>
                </c:pt>
                <c:pt idx="1">
                  <c:v>9212</c:v>
                </c:pt>
                <c:pt idx="2">
                  <c:v>10564</c:v>
                </c:pt>
                <c:pt idx="3">
                  <c:v>11484</c:v>
                </c:pt>
                <c:pt idx="4">
                  <c:v>8562</c:v>
                </c:pt>
                <c:pt idx="5">
                  <c:v>6149</c:v>
                </c:pt>
                <c:pt idx="6">
                  <c:v>4706</c:v>
                </c:pt>
                <c:pt idx="7">
                  <c:v>3265</c:v>
                </c:pt>
                <c:pt idx="8">
                  <c:v>2211</c:v>
                </c:pt>
                <c:pt idx="9">
                  <c:v>1428</c:v>
                </c:pt>
                <c:pt idx="10">
                  <c:v>1110</c:v>
                </c:pt>
                <c:pt idx="11">
                  <c:v>848</c:v>
                </c:pt>
                <c:pt idx="12">
                  <c:v>471</c:v>
                </c:pt>
                <c:pt idx="13">
                  <c:v>323</c:v>
                </c:pt>
                <c:pt idx="14">
                  <c:v>345</c:v>
                </c:pt>
                <c:pt idx="15">
                  <c:v>348</c:v>
                </c:pt>
                <c:pt idx="16">
                  <c:v>419</c:v>
                </c:pt>
                <c:pt idx="17">
                  <c:v>411</c:v>
                </c:pt>
                <c:pt idx="18">
                  <c:v>497</c:v>
                </c:pt>
                <c:pt idx="19">
                  <c:v>489</c:v>
                </c:pt>
                <c:pt idx="20">
                  <c:v>679</c:v>
                </c:pt>
                <c:pt idx="21">
                  <c:v>857</c:v>
                </c:pt>
                <c:pt idx="22">
                  <c:v>1081</c:v>
                </c:pt>
                <c:pt idx="23">
                  <c:v>1417</c:v>
                </c:pt>
                <c:pt idx="24">
                  <c:v>2378</c:v>
                </c:pt>
                <c:pt idx="25">
                  <c:v>2558</c:v>
                </c:pt>
                <c:pt idx="26">
                  <c:v>3238</c:v>
                </c:pt>
                <c:pt idx="27">
                  <c:v>3965</c:v>
                </c:pt>
                <c:pt idx="28">
                  <c:v>6813</c:v>
                </c:pt>
                <c:pt idx="29">
                  <c:v>7293</c:v>
                </c:pt>
                <c:pt idx="30">
                  <c:v>8215</c:v>
                </c:pt>
                <c:pt idx="31">
                  <c:v>9443</c:v>
                </c:pt>
                <c:pt idx="32">
                  <c:v>9885</c:v>
                </c:pt>
                <c:pt idx="33">
                  <c:v>11477</c:v>
                </c:pt>
                <c:pt idx="34">
                  <c:v>9783</c:v>
                </c:pt>
                <c:pt idx="35">
                  <c:v>8214</c:v>
                </c:pt>
                <c:pt idx="36">
                  <c:v>6869</c:v>
                </c:pt>
                <c:pt idx="37">
                  <c:v>5378</c:v>
                </c:pt>
                <c:pt idx="38">
                  <c:v>4238</c:v>
                </c:pt>
                <c:pt idx="39">
                  <c:v>3825</c:v>
                </c:pt>
                <c:pt idx="40">
                  <c:v>3408</c:v>
                </c:pt>
                <c:pt idx="41">
                  <c:v>2545</c:v>
                </c:pt>
                <c:pt idx="42">
                  <c:v>2330</c:v>
                </c:pt>
                <c:pt idx="43">
                  <c:v>2081</c:v>
                </c:pt>
                <c:pt idx="44">
                  <c:v>3696</c:v>
                </c:pt>
                <c:pt idx="45">
                  <c:v>8686</c:v>
                </c:pt>
                <c:pt idx="46">
                  <c:v>20450</c:v>
                </c:pt>
                <c:pt idx="47">
                  <c:v>31334</c:v>
                </c:pt>
                <c:pt idx="48">
                  <c:v>28152</c:v>
                </c:pt>
                <c:pt idx="49">
                  <c:v>16813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B-44CB-8224-D22FD749DA66}"/>
            </c:ext>
          </c:extLst>
        </c:ser>
        <c:ser>
          <c:idx val="1"/>
          <c:order val="1"/>
          <c:tx>
            <c:strRef>
              <c:f>'Evolutia saptaminala'!$D$1</c:f>
              <c:strCache>
                <c:ptCount val="1"/>
                <c:pt idx="0">
                  <c:v>Cazuri LM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saptaminala'!$B$2:$B$51</c:f>
              <c:strCache>
                <c:ptCount val="50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  <c:pt idx="46">
                  <c:v>17/01/2022-23/01/2022</c:v>
                </c:pt>
                <c:pt idx="47">
                  <c:v>24/01/2022-30/01/2022</c:v>
                </c:pt>
                <c:pt idx="48">
                  <c:v>31/01/2022-06/02/2022</c:v>
                </c:pt>
                <c:pt idx="49">
                  <c:v>07/02/2022-13/02/2022</c:v>
                </c:pt>
              </c:strCache>
            </c:strRef>
          </c:cat>
          <c:val>
            <c:numRef>
              <c:f>'Evolutia saptaminala'!$D$2:$D$51</c:f>
              <c:numCache>
                <c:formatCode>General</c:formatCode>
                <c:ptCount val="50"/>
                <c:pt idx="0">
                  <c:v>607</c:v>
                </c:pt>
                <c:pt idx="1">
                  <c:v>600</c:v>
                </c:pt>
                <c:pt idx="2">
                  <c:v>556</c:v>
                </c:pt>
                <c:pt idx="3">
                  <c:v>396</c:v>
                </c:pt>
                <c:pt idx="4">
                  <c:v>275</c:v>
                </c:pt>
                <c:pt idx="5">
                  <c:v>171</c:v>
                </c:pt>
                <c:pt idx="6">
                  <c:v>97</c:v>
                </c:pt>
                <c:pt idx="7">
                  <c:v>80</c:v>
                </c:pt>
                <c:pt idx="8">
                  <c:v>43</c:v>
                </c:pt>
                <c:pt idx="9">
                  <c:v>19</c:v>
                </c:pt>
                <c:pt idx="10">
                  <c:v>14</c:v>
                </c:pt>
                <c:pt idx="11">
                  <c:v>11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  <c:pt idx="15">
                  <c:v>4</c:v>
                </c:pt>
                <c:pt idx="16">
                  <c:v>5</c:v>
                </c:pt>
                <c:pt idx="17">
                  <c:v>7</c:v>
                </c:pt>
                <c:pt idx="18">
                  <c:v>10</c:v>
                </c:pt>
                <c:pt idx="19">
                  <c:v>8</c:v>
                </c:pt>
                <c:pt idx="20">
                  <c:v>9</c:v>
                </c:pt>
                <c:pt idx="21">
                  <c:v>17</c:v>
                </c:pt>
                <c:pt idx="22">
                  <c:v>18</c:v>
                </c:pt>
                <c:pt idx="23">
                  <c:v>22</c:v>
                </c:pt>
                <c:pt idx="24">
                  <c:v>55</c:v>
                </c:pt>
                <c:pt idx="25">
                  <c:v>47</c:v>
                </c:pt>
                <c:pt idx="26">
                  <c:v>69</c:v>
                </c:pt>
                <c:pt idx="27">
                  <c:v>75</c:v>
                </c:pt>
                <c:pt idx="28">
                  <c:v>169</c:v>
                </c:pt>
                <c:pt idx="29">
                  <c:v>179</c:v>
                </c:pt>
                <c:pt idx="30">
                  <c:v>194</c:v>
                </c:pt>
                <c:pt idx="31">
                  <c:v>208</c:v>
                </c:pt>
                <c:pt idx="32">
                  <c:v>171</c:v>
                </c:pt>
                <c:pt idx="33">
                  <c:v>252</c:v>
                </c:pt>
                <c:pt idx="34">
                  <c:v>231</c:v>
                </c:pt>
                <c:pt idx="35">
                  <c:v>181</c:v>
                </c:pt>
                <c:pt idx="36">
                  <c:v>122</c:v>
                </c:pt>
                <c:pt idx="37">
                  <c:v>108</c:v>
                </c:pt>
                <c:pt idx="38">
                  <c:v>107</c:v>
                </c:pt>
                <c:pt idx="39">
                  <c:v>95</c:v>
                </c:pt>
                <c:pt idx="40">
                  <c:v>82</c:v>
                </c:pt>
                <c:pt idx="41">
                  <c:v>55</c:v>
                </c:pt>
                <c:pt idx="42">
                  <c:v>39</c:v>
                </c:pt>
                <c:pt idx="43">
                  <c:v>58</c:v>
                </c:pt>
                <c:pt idx="44">
                  <c:v>161</c:v>
                </c:pt>
                <c:pt idx="45">
                  <c:v>434</c:v>
                </c:pt>
                <c:pt idx="46">
                  <c:v>1294</c:v>
                </c:pt>
                <c:pt idx="47">
                  <c:v>2054</c:v>
                </c:pt>
                <c:pt idx="48">
                  <c:v>1825</c:v>
                </c:pt>
                <c:pt idx="49">
                  <c:v>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B-44CB-8224-D22FD749D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54920"/>
        <c:axId val="348159184"/>
      </c:barChart>
      <c:lineChart>
        <c:grouping val="standard"/>
        <c:varyColors val="0"/>
        <c:ser>
          <c:idx val="2"/>
          <c:order val="2"/>
          <c:tx>
            <c:strRef>
              <c:f>'Evolutia saptaminala'!$E$1</c:f>
              <c:strCache>
                <c:ptCount val="1"/>
                <c:pt idx="0">
                  <c:v>% LM din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7.3471345969606094E-3"/>
                  <c:y val="-8.055720665147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5B-44CB-8224-D22FD749DA66}"/>
                </c:ext>
              </c:extLst>
            </c:dLbl>
            <c:dLbl>
              <c:idx val="45"/>
              <c:layout>
                <c:manualLayout>
                  <c:x val="-5.3795382130486062E-3"/>
                  <c:y val="-5.0913340358385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B-4C89-AA91-41099CF97929}"/>
                </c:ext>
              </c:extLst>
            </c:dLbl>
            <c:dLbl>
              <c:idx val="46"/>
              <c:layout>
                <c:manualLayout>
                  <c:x val="-6.6071511657065998E-3"/>
                  <c:y val="-3.3127020582529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5B-44CB-8224-D22FD749D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saptaminala'!$B$2:$B$51</c:f>
              <c:strCache>
                <c:ptCount val="50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  <c:pt idx="46">
                  <c:v>17/01/2022-23/01/2022</c:v>
                </c:pt>
                <c:pt idx="47">
                  <c:v>24/01/2022-30/01/2022</c:v>
                </c:pt>
                <c:pt idx="48">
                  <c:v>31/01/2022-06/02/2022</c:v>
                </c:pt>
                <c:pt idx="49">
                  <c:v>07/02/2022-13/02/2022</c:v>
                </c:pt>
              </c:strCache>
            </c:strRef>
          </c:cat>
          <c:val>
            <c:numRef>
              <c:f>'Evolutia saptaminala'!$E$2:$E$51</c:f>
              <c:numCache>
                <c:formatCode>0.0</c:formatCode>
                <c:ptCount val="50"/>
                <c:pt idx="0">
                  <c:v>6.1888254486133771</c:v>
                </c:pt>
                <c:pt idx="1">
                  <c:v>6.5132435953104642</c:v>
                </c:pt>
                <c:pt idx="2">
                  <c:v>5.2631578947368416</c:v>
                </c:pt>
                <c:pt idx="3">
                  <c:v>3.4482758620689653</c:v>
                </c:pt>
                <c:pt idx="4">
                  <c:v>3.2118663863583272</c:v>
                </c:pt>
                <c:pt idx="5">
                  <c:v>2.7809399902423158</c:v>
                </c:pt>
                <c:pt idx="6">
                  <c:v>2.0611984700382493</c:v>
                </c:pt>
                <c:pt idx="7">
                  <c:v>2.4502297090352223</c:v>
                </c:pt>
                <c:pt idx="8">
                  <c:v>1.9448213478064227</c:v>
                </c:pt>
                <c:pt idx="9">
                  <c:v>1.330532212885154</c:v>
                </c:pt>
                <c:pt idx="10">
                  <c:v>1.2612612612612613</c:v>
                </c:pt>
                <c:pt idx="11">
                  <c:v>1.2971698113207548</c:v>
                </c:pt>
                <c:pt idx="12">
                  <c:v>0.84925690021231426</c:v>
                </c:pt>
                <c:pt idx="13">
                  <c:v>1.2383900928792571</c:v>
                </c:pt>
                <c:pt idx="14">
                  <c:v>0.28985507246376813</c:v>
                </c:pt>
                <c:pt idx="15">
                  <c:v>1.1494252873563218</c:v>
                </c:pt>
                <c:pt idx="16">
                  <c:v>1.1933174224343674</c:v>
                </c:pt>
                <c:pt idx="17">
                  <c:v>1.7031630170316301</c:v>
                </c:pt>
                <c:pt idx="18">
                  <c:v>2.0120724346076457</c:v>
                </c:pt>
                <c:pt idx="19">
                  <c:v>1.6359918200409</c:v>
                </c:pt>
                <c:pt idx="20">
                  <c:v>1.3254786450662739</c:v>
                </c:pt>
                <c:pt idx="21">
                  <c:v>1.9836639439906651</c:v>
                </c:pt>
                <c:pt idx="22">
                  <c:v>1.6651248843663276</c:v>
                </c:pt>
                <c:pt idx="23">
                  <c:v>1.5525758645024701</c:v>
                </c:pt>
                <c:pt idx="24">
                  <c:v>2.3128679562657695</c:v>
                </c:pt>
                <c:pt idx="25">
                  <c:v>1.8373729476153244</c:v>
                </c:pt>
                <c:pt idx="26">
                  <c:v>2.1309450277949353</c:v>
                </c:pt>
                <c:pt idx="27">
                  <c:v>1.8915510718789406</c:v>
                </c:pt>
                <c:pt idx="28">
                  <c:v>2.4805518861001028</c:v>
                </c:pt>
                <c:pt idx="29">
                  <c:v>2.4544083367612779</c:v>
                </c:pt>
                <c:pt idx="30">
                  <c:v>2.3615337796713329</c:v>
                </c:pt>
                <c:pt idx="31">
                  <c:v>2.2026898231494227</c:v>
                </c:pt>
                <c:pt idx="32">
                  <c:v>1.7298937784522004</c:v>
                </c:pt>
                <c:pt idx="33">
                  <c:v>2.1956957393046963</c:v>
                </c:pt>
                <c:pt idx="34">
                  <c:v>2.3612388837779821</c:v>
                </c:pt>
                <c:pt idx="35">
                  <c:v>2.203554906257609</c:v>
                </c:pt>
                <c:pt idx="36">
                  <c:v>1.7760955015286068</c:v>
                </c:pt>
                <c:pt idx="37">
                  <c:v>2.008181480104128</c:v>
                </c:pt>
                <c:pt idx="38">
                  <c:v>2.524775837659273</c:v>
                </c:pt>
                <c:pt idx="39">
                  <c:v>2.4836601307189543</c:v>
                </c:pt>
                <c:pt idx="40">
                  <c:v>2.4061032863849765</c:v>
                </c:pt>
                <c:pt idx="41">
                  <c:v>2.161100196463654</c:v>
                </c:pt>
                <c:pt idx="42">
                  <c:v>1.6738197424892705</c:v>
                </c:pt>
                <c:pt idx="43">
                  <c:v>2.7871215761653052</c:v>
                </c:pt>
                <c:pt idx="44">
                  <c:v>4.3560606060606064</c:v>
                </c:pt>
                <c:pt idx="45">
                  <c:v>4.9965461662445314</c:v>
                </c:pt>
                <c:pt idx="46">
                  <c:v>6.3276283618581912</c:v>
                </c:pt>
                <c:pt idx="47">
                  <c:v>6.555179677028149</c:v>
                </c:pt>
                <c:pt idx="48">
                  <c:v>6.4826655299801086</c:v>
                </c:pt>
                <c:pt idx="49">
                  <c:v>4.9782906084577405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5B-44CB-8224-D22FD749D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635056"/>
        <c:axId val="641627840"/>
      </c:lineChart>
      <c:catAx>
        <c:axId val="34815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8159184"/>
        <c:crosses val="autoZero"/>
        <c:auto val="1"/>
        <c:lblAlgn val="ctr"/>
        <c:lblOffset val="100"/>
        <c:noMultiLvlLbl val="0"/>
      </c:catAx>
      <c:valAx>
        <c:axId val="34815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54920"/>
        <c:crosses val="autoZero"/>
        <c:crossBetween val="between"/>
      </c:valAx>
      <c:valAx>
        <c:axId val="6416278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35056"/>
        <c:crosses val="max"/>
        <c:crossBetween val="between"/>
      </c:valAx>
      <c:catAx>
        <c:axId val="64163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1627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4867451308955"/>
          <c:y val="6.3328635052844834E-2"/>
          <c:w val="0.58301243172449035"/>
          <c:h val="2.3640283119930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58889947637824E-2"/>
          <c:y val="5.6368328958880151E-2"/>
          <c:w val="0.90860347763053151"/>
          <c:h val="0.83154753572470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72-4EB1-9633-DC277A61CE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Saptamini!$A$2:$A$104</c:f>
              <c:strCache>
                <c:ptCount val="102"/>
                <c:pt idx="0">
                  <c:v>08.03 - 15.03</c:v>
                </c:pt>
                <c:pt idx="1">
                  <c:v>16.03 - 22.03</c:v>
                </c:pt>
                <c:pt idx="2">
                  <c:v>23.03 - 29.03</c:v>
                </c:pt>
                <c:pt idx="3">
                  <c:v>30.03 - 05.04</c:v>
                </c:pt>
                <c:pt idx="4">
                  <c:v>06.04 - 12.04</c:v>
                </c:pt>
                <c:pt idx="5">
                  <c:v>13.04 - 19.04</c:v>
                </c:pt>
                <c:pt idx="6">
                  <c:v>20.04 - 26.04</c:v>
                </c:pt>
                <c:pt idx="7">
                  <c:v>27.04 - 03.05</c:v>
                </c:pt>
                <c:pt idx="8">
                  <c:v>04.05 - 10.05</c:v>
                </c:pt>
                <c:pt idx="9">
                  <c:v>11.05 - 17.05</c:v>
                </c:pt>
                <c:pt idx="10">
                  <c:v>18.05 - 24.05</c:v>
                </c:pt>
                <c:pt idx="11">
                  <c:v>25.05 - 31.05</c:v>
                </c:pt>
                <c:pt idx="12">
                  <c:v>01.06 - 07.06</c:v>
                </c:pt>
                <c:pt idx="13">
                  <c:v>08.06 - 14.06</c:v>
                </c:pt>
                <c:pt idx="14">
                  <c:v>15.06 - 21.06</c:v>
                </c:pt>
                <c:pt idx="15">
                  <c:v>22.06 - 28.06</c:v>
                </c:pt>
                <c:pt idx="16">
                  <c:v>29.06 - 05.07</c:v>
                </c:pt>
                <c:pt idx="17">
                  <c:v>06.07 - 12.07</c:v>
                </c:pt>
                <c:pt idx="18">
                  <c:v>13.07 - 19.07</c:v>
                </c:pt>
                <c:pt idx="19">
                  <c:v>20.07 - 26.07</c:v>
                </c:pt>
                <c:pt idx="20">
                  <c:v>27.07 - 02.08</c:v>
                </c:pt>
                <c:pt idx="21">
                  <c:v>03.08 - 09.08</c:v>
                </c:pt>
                <c:pt idx="22">
                  <c:v>10.08 - 16.08</c:v>
                </c:pt>
                <c:pt idx="23">
                  <c:v>17.08 - 23.08</c:v>
                </c:pt>
                <c:pt idx="24">
                  <c:v>24.08 - 30.08</c:v>
                </c:pt>
                <c:pt idx="25">
                  <c:v>31.08 - 06.09</c:v>
                </c:pt>
                <c:pt idx="26">
                  <c:v>07.09 - 13.09</c:v>
                </c:pt>
                <c:pt idx="27">
                  <c:v>14.09 - 20.09</c:v>
                </c:pt>
                <c:pt idx="28">
                  <c:v>21.09 - 27.09</c:v>
                </c:pt>
                <c:pt idx="29">
                  <c:v>28.09 - 04.10</c:v>
                </c:pt>
                <c:pt idx="30">
                  <c:v>05.10 - 11.10</c:v>
                </c:pt>
                <c:pt idx="31">
                  <c:v>12.10 - 18.10</c:v>
                </c:pt>
                <c:pt idx="32">
                  <c:v>19.10 - 25.10</c:v>
                </c:pt>
                <c:pt idx="33">
                  <c:v>26.10 - 01.11</c:v>
                </c:pt>
                <c:pt idx="34">
                  <c:v>02.11 - 08.11</c:v>
                </c:pt>
                <c:pt idx="35">
                  <c:v>09.11 - 15.11</c:v>
                </c:pt>
                <c:pt idx="36">
                  <c:v>16.11 - 22.11</c:v>
                </c:pt>
                <c:pt idx="37">
                  <c:v>23.11 - 29.11</c:v>
                </c:pt>
                <c:pt idx="38">
                  <c:v>30.11 - 06.12</c:v>
                </c:pt>
                <c:pt idx="39">
                  <c:v>07.12 - 13.12</c:v>
                </c:pt>
                <c:pt idx="40">
                  <c:v>14.12 - 20.12</c:v>
                </c:pt>
                <c:pt idx="41">
                  <c:v>21.12 - 27.12</c:v>
                </c:pt>
                <c:pt idx="42">
                  <c:v>28.12 - 03.01</c:v>
                </c:pt>
                <c:pt idx="43">
                  <c:v>04.01 - 10.01</c:v>
                </c:pt>
                <c:pt idx="44">
                  <c:v>11.01 - 17.01</c:v>
                </c:pt>
                <c:pt idx="45">
                  <c:v>18.01 - 24.01</c:v>
                </c:pt>
                <c:pt idx="46">
                  <c:v>25.01 - 31.01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  <c:pt idx="99">
                  <c:v>17.01 - 23.01</c:v>
                </c:pt>
                <c:pt idx="100">
                  <c:v>24.01 - 30.01</c:v>
                </c:pt>
                <c:pt idx="101">
                  <c:v>31.01 - 06.02</c:v>
                </c:pt>
              </c:strCache>
            </c:strRef>
          </c:cat>
          <c:val>
            <c:numRef>
              <c:f>Saptamini!$B$2:$B$104</c:f>
              <c:numCache>
                <c:formatCode>General</c:formatCode>
                <c:ptCount val="103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6888</c:v>
                </c:pt>
                <c:pt idx="82">
                  <c:v>7325</c:v>
                </c:pt>
                <c:pt idx="83">
                  <c:v>8207</c:v>
                </c:pt>
                <c:pt idx="84">
                  <c:v>9443</c:v>
                </c:pt>
                <c:pt idx="85">
                  <c:v>9882</c:v>
                </c:pt>
                <c:pt idx="86">
                  <c:v>11471</c:v>
                </c:pt>
                <c:pt idx="87">
                  <c:v>9765</c:v>
                </c:pt>
                <c:pt idx="88">
                  <c:v>8208</c:v>
                </c:pt>
                <c:pt idx="89">
                  <c:v>6861</c:v>
                </c:pt>
                <c:pt idx="90">
                  <c:v>5380</c:v>
                </c:pt>
                <c:pt idx="91">
                  <c:v>4231</c:v>
                </c:pt>
                <c:pt idx="92">
                  <c:v>3823</c:v>
                </c:pt>
                <c:pt idx="93">
                  <c:v>3403</c:v>
                </c:pt>
                <c:pt idx="94">
                  <c:v>2541</c:v>
                </c:pt>
                <c:pt idx="95">
                  <c:v>2326</c:v>
                </c:pt>
                <c:pt idx="96">
                  <c:v>2076</c:v>
                </c:pt>
                <c:pt idx="97">
                  <c:v>3688</c:v>
                </c:pt>
                <c:pt idx="98">
                  <c:v>8669</c:v>
                </c:pt>
                <c:pt idx="99">
                  <c:v>20438</c:v>
                </c:pt>
                <c:pt idx="100">
                  <c:v>31301</c:v>
                </c:pt>
                <c:pt idx="101">
                  <c:v>28084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2-4EB1-9633-DC277A61C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Saptamini!$A$2:$A$104</c:f>
              <c:strCache>
                <c:ptCount val="102"/>
                <c:pt idx="0">
                  <c:v>08.03 - 15.03</c:v>
                </c:pt>
                <c:pt idx="1">
                  <c:v>16.03 - 22.03</c:v>
                </c:pt>
                <c:pt idx="2">
                  <c:v>23.03 - 29.03</c:v>
                </c:pt>
                <c:pt idx="3">
                  <c:v>30.03 - 05.04</c:v>
                </c:pt>
                <c:pt idx="4">
                  <c:v>06.04 - 12.04</c:v>
                </c:pt>
                <c:pt idx="5">
                  <c:v>13.04 - 19.04</c:v>
                </c:pt>
                <c:pt idx="6">
                  <c:v>20.04 - 26.04</c:v>
                </c:pt>
                <c:pt idx="7">
                  <c:v>27.04 - 03.05</c:v>
                </c:pt>
                <c:pt idx="8">
                  <c:v>04.05 - 10.05</c:v>
                </c:pt>
                <c:pt idx="9">
                  <c:v>11.05 - 17.05</c:v>
                </c:pt>
                <c:pt idx="10">
                  <c:v>18.05 - 24.05</c:v>
                </c:pt>
                <c:pt idx="11">
                  <c:v>25.05 - 31.05</c:v>
                </c:pt>
                <c:pt idx="12">
                  <c:v>01.06 - 07.06</c:v>
                </c:pt>
                <c:pt idx="13">
                  <c:v>08.06 - 14.06</c:v>
                </c:pt>
                <c:pt idx="14">
                  <c:v>15.06 - 21.06</c:v>
                </c:pt>
                <c:pt idx="15">
                  <c:v>22.06 - 28.06</c:v>
                </c:pt>
                <c:pt idx="16">
                  <c:v>29.06 - 05.07</c:v>
                </c:pt>
                <c:pt idx="17">
                  <c:v>06.07 - 12.07</c:v>
                </c:pt>
                <c:pt idx="18">
                  <c:v>13.07 - 19.07</c:v>
                </c:pt>
                <c:pt idx="19">
                  <c:v>20.07 - 26.07</c:v>
                </c:pt>
                <c:pt idx="20">
                  <c:v>27.07 - 02.08</c:v>
                </c:pt>
                <c:pt idx="21">
                  <c:v>03.08 - 09.08</c:v>
                </c:pt>
                <c:pt idx="22">
                  <c:v>10.08 - 16.08</c:v>
                </c:pt>
                <c:pt idx="23">
                  <c:v>17.08 - 23.08</c:v>
                </c:pt>
                <c:pt idx="24">
                  <c:v>24.08 - 30.08</c:v>
                </c:pt>
                <c:pt idx="25">
                  <c:v>31.08 - 06.09</c:v>
                </c:pt>
                <c:pt idx="26">
                  <c:v>07.09 - 13.09</c:v>
                </c:pt>
                <c:pt idx="27">
                  <c:v>14.09 - 20.09</c:v>
                </c:pt>
                <c:pt idx="28">
                  <c:v>21.09 - 27.09</c:v>
                </c:pt>
                <c:pt idx="29">
                  <c:v>28.09 - 04.10</c:v>
                </c:pt>
                <c:pt idx="30">
                  <c:v>05.10 - 11.10</c:v>
                </c:pt>
                <c:pt idx="31">
                  <c:v>12.10 - 18.10</c:v>
                </c:pt>
                <c:pt idx="32">
                  <c:v>19.10 - 25.10</c:v>
                </c:pt>
                <c:pt idx="33">
                  <c:v>26.10 - 01.11</c:v>
                </c:pt>
                <c:pt idx="34">
                  <c:v>02.11 - 08.11</c:v>
                </c:pt>
                <c:pt idx="35">
                  <c:v>09.11 - 15.11</c:v>
                </c:pt>
                <c:pt idx="36">
                  <c:v>16.11 - 22.11</c:v>
                </c:pt>
                <c:pt idx="37">
                  <c:v>23.11 - 29.11</c:v>
                </c:pt>
                <c:pt idx="38">
                  <c:v>30.11 - 06.12</c:v>
                </c:pt>
                <c:pt idx="39">
                  <c:v>07.12 - 13.12</c:v>
                </c:pt>
                <c:pt idx="40">
                  <c:v>14.12 - 20.12</c:v>
                </c:pt>
                <c:pt idx="41">
                  <c:v>21.12 - 27.12</c:v>
                </c:pt>
                <c:pt idx="42">
                  <c:v>28.12 - 03.01</c:v>
                </c:pt>
                <c:pt idx="43">
                  <c:v>04.01 - 10.01</c:v>
                </c:pt>
                <c:pt idx="44">
                  <c:v>11.01 - 17.01</c:v>
                </c:pt>
                <c:pt idx="45">
                  <c:v>18.01 - 24.01</c:v>
                </c:pt>
                <c:pt idx="46">
                  <c:v>25.01 - 31.01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  <c:pt idx="99">
                  <c:v>17.01 - 23.01</c:v>
                </c:pt>
                <c:pt idx="100">
                  <c:v>24.01 - 30.01</c:v>
                </c:pt>
                <c:pt idx="101">
                  <c:v>31.01 - 06.02</c:v>
                </c:pt>
              </c:strCache>
            </c:strRef>
          </c:cat>
          <c:val>
            <c:numRef>
              <c:f>Saptamini!$D$2:$D$104</c:f>
              <c:numCache>
                <c:formatCode>General</c:formatCode>
                <c:ptCount val="103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  <c:pt idx="70">
                  <c:v>466</c:v>
                </c:pt>
                <c:pt idx="71">
                  <c:v>576</c:v>
                </c:pt>
                <c:pt idx="72">
                  <c:v>615</c:v>
                </c:pt>
                <c:pt idx="73">
                  <c:v>804</c:v>
                </c:pt>
                <c:pt idx="74">
                  <c:v>1118</c:v>
                </c:pt>
                <c:pt idx="75">
                  <c:v>1253</c:v>
                </c:pt>
                <c:pt idx="76">
                  <c:v>1835</c:v>
                </c:pt>
                <c:pt idx="77">
                  <c:v>2047</c:v>
                </c:pt>
                <c:pt idx="78">
                  <c:v>3598</c:v>
                </c:pt>
                <c:pt idx="79">
                  <c:v>4613</c:v>
                </c:pt>
                <c:pt idx="80">
                  <c:v>5887</c:v>
                </c:pt>
                <c:pt idx="81">
                  <c:v>4613</c:v>
                </c:pt>
                <c:pt idx="82">
                  <c:v>5887</c:v>
                </c:pt>
                <c:pt idx="83">
                  <c:v>7495</c:v>
                </c:pt>
                <c:pt idx="84">
                  <c:v>8161</c:v>
                </c:pt>
                <c:pt idx="85">
                  <c:v>7662</c:v>
                </c:pt>
                <c:pt idx="86">
                  <c:v>9692</c:v>
                </c:pt>
                <c:pt idx="87">
                  <c:v>9660</c:v>
                </c:pt>
                <c:pt idx="88">
                  <c:v>8964</c:v>
                </c:pt>
                <c:pt idx="89">
                  <c:v>7816</c:v>
                </c:pt>
                <c:pt idx="90">
                  <c:v>7584</c:v>
                </c:pt>
                <c:pt idx="91">
                  <c:v>6336</c:v>
                </c:pt>
                <c:pt idx="92">
                  <c:v>3868</c:v>
                </c:pt>
                <c:pt idx="93">
                  <c:v>3761</c:v>
                </c:pt>
                <c:pt idx="94">
                  <c:v>3399</c:v>
                </c:pt>
                <c:pt idx="95">
                  <c:v>2756</c:v>
                </c:pt>
                <c:pt idx="96">
                  <c:v>2378</c:v>
                </c:pt>
                <c:pt idx="97">
                  <c:v>1514</c:v>
                </c:pt>
                <c:pt idx="98">
                  <c:v>2581</c:v>
                </c:pt>
                <c:pt idx="99">
                  <c:v>4089</c:v>
                </c:pt>
                <c:pt idx="100">
                  <c:v>11705</c:v>
                </c:pt>
                <c:pt idx="101">
                  <c:v>27535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72-4EB1-9633-DC277A61C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Saptamini!$A$2:$A$104</c:f>
              <c:strCache>
                <c:ptCount val="102"/>
                <c:pt idx="0">
                  <c:v>08.03 - 15.03</c:v>
                </c:pt>
                <c:pt idx="1">
                  <c:v>16.03 - 22.03</c:v>
                </c:pt>
                <c:pt idx="2">
                  <c:v>23.03 - 29.03</c:v>
                </c:pt>
                <c:pt idx="3">
                  <c:v>30.03 - 05.04</c:v>
                </c:pt>
                <c:pt idx="4">
                  <c:v>06.04 - 12.04</c:v>
                </c:pt>
                <c:pt idx="5">
                  <c:v>13.04 - 19.04</c:v>
                </c:pt>
                <c:pt idx="6">
                  <c:v>20.04 - 26.04</c:v>
                </c:pt>
                <c:pt idx="7">
                  <c:v>27.04 - 03.05</c:v>
                </c:pt>
                <c:pt idx="8">
                  <c:v>04.05 - 10.05</c:v>
                </c:pt>
                <c:pt idx="9">
                  <c:v>11.05 - 17.05</c:v>
                </c:pt>
                <c:pt idx="10">
                  <c:v>18.05 - 24.05</c:v>
                </c:pt>
                <c:pt idx="11">
                  <c:v>25.05 - 31.05</c:v>
                </c:pt>
                <c:pt idx="12">
                  <c:v>01.06 - 07.06</c:v>
                </c:pt>
                <c:pt idx="13">
                  <c:v>08.06 - 14.06</c:v>
                </c:pt>
                <c:pt idx="14">
                  <c:v>15.06 - 21.06</c:v>
                </c:pt>
                <c:pt idx="15">
                  <c:v>22.06 - 28.06</c:v>
                </c:pt>
                <c:pt idx="16">
                  <c:v>29.06 - 05.07</c:v>
                </c:pt>
                <c:pt idx="17">
                  <c:v>06.07 - 12.07</c:v>
                </c:pt>
                <c:pt idx="18">
                  <c:v>13.07 - 19.07</c:v>
                </c:pt>
                <c:pt idx="19">
                  <c:v>20.07 - 26.07</c:v>
                </c:pt>
                <c:pt idx="20">
                  <c:v>27.07 - 02.08</c:v>
                </c:pt>
                <c:pt idx="21">
                  <c:v>03.08 - 09.08</c:v>
                </c:pt>
                <c:pt idx="22">
                  <c:v>10.08 - 16.08</c:v>
                </c:pt>
                <c:pt idx="23">
                  <c:v>17.08 - 23.08</c:v>
                </c:pt>
                <c:pt idx="24">
                  <c:v>24.08 - 30.08</c:v>
                </c:pt>
                <c:pt idx="25">
                  <c:v>31.08 - 06.09</c:v>
                </c:pt>
                <c:pt idx="26">
                  <c:v>07.09 - 13.09</c:v>
                </c:pt>
                <c:pt idx="27">
                  <c:v>14.09 - 20.09</c:v>
                </c:pt>
                <c:pt idx="28">
                  <c:v>21.09 - 27.09</c:v>
                </c:pt>
                <c:pt idx="29">
                  <c:v>28.09 - 04.10</c:v>
                </c:pt>
                <c:pt idx="30">
                  <c:v>05.10 - 11.10</c:v>
                </c:pt>
                <c:pt idx="31">
                  <c:v>12.10 - 18.10</c:v>
                </c:pt>
                <c:pt idx="32">
                  <c:v>19.10 - 25.10</c:v>
                </c:pt>
                <c:pt idx="33">
                  <c:v>26.10 - 01.11</c:v>
                </c:pt>
                <c:pt idx="34">
                  <c:v>02.11 - 08.11</c:v>
                </c:pt>
                <c:pt idx="35">
                  <c:v>09.11 - 15.11</c:v>
                </c:pt>
                <c:pt idx="36">
                  <c:v>16.11 - 22.11</c:v>
                </c:pt>
                <c:pt idx="37">
                  <c:v>23.11 - 29.11</c:v>
                </c:pt>
                <c:pt idx="38">
                  <c:v>30.11 - 06.12</c:v>
                </c:pt>
                <c:pt idx="39">
                  <c:v>07.12 - 13.12</c:v>
                </c:pt>
                <c:pt idx="40">
                  <c:v>14.12 - 20.12</c:v>
                </c:pt>
                <c:pt idx="41">
                  <c:v>21.12 - 27.12</c:v>
                </c:pt>
                <c:pt idx="42">
                  <c:v>28.12 - 03.01</c:v>
                </c:pt>
                <c:pt idx="43">
                  <c:v>04.01 - 10.01</c:v>
                </c:pt>
                <c:pt idx="44">
                  <c:v>11.01 - 17.01</c:v>
                </c:pt>
                <c:pt idx="45">
                  <c:v>18.01 - 24.01</c:v>
                </c:pt>
                <c:pt idx="46">
                  <c:v>25.01 - 31.01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  <c:pt idx="99">
                  <c:v>17.01 - 23.01</c:v>
                </c:pt>
                <c:pt idx="100">
                  <c:v>24.01 - 30.01</c:v>
                </c:pt>
                <c:pt idx="101">
                  <c:v>31.01 - 06.02</c:v>
                </c:pt>
              </c:strCache>
            </c:strRef>
          </c:cat>
          <c:val>
            <c:numRef>
              <c:f>Saptamini!$C$2:$C$104</c:f>
              <c:numCache>
                <c:formatCode>General</c:formatCode>
                <c:ptCount val="103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  <c:pt idx="70">
                  <c:v>17</c:v>
                </c:pt>
                <c:pt idx="71">
                  <c:v>18</c:v>
                </c:pt>
                <c:pt idx="72">
                  <c:v>11</c:v>
                </c:pt>
                <c:pt idx="73">
                  <c:v>27</c:v>
                </c:pt>
                <c:pt idx="74">
                  <c:v>26</c:v>
                </c:pt>
                <c:pt idx="75">
                  <c:v>55</c:v>
                </c:pt>
                <c:pt idx="76">
                  <c:v>31</c:v>
                </c:pt>
                <c:pt idx="77">
                  <c:v>42</c:v>
                </c:pt>
                <c:pt idx="78">
                  <c:v>85</c:v>
                </c:pt>
                <c:pt idx="79">
                  <c:v>74</c:v>
                </c:pt>
                <c:pt idx="80">
                  <c:v>100</c:v>
                </c:pt>
                <c:pt idx="81">
                  <c:v>74</c:v>
                </c:pt>
                <c:pt idx="82">
                  <c:v>100</c:v>
                </c:pt>
                <c:pt idx="83">
                  <c:v>159</c:v>
                </c:pt>
                <c:pt idx="84">
                  <c:v>170</c:v>
                </c:pt>
                <c:pt idx="85">
                  <c:v>217</c:v>
                </c:pt>
                <c:pt idx="86">
                  <c:v>256</c:v>
                </c:pt>
                <c:pt idx="87">
                  <c:v>293</c:v>
                </c:pt>
                <c:pt idx="88">
                  <c:v>309</c:v>
                </c:pt>
                <c:pt idx="89">
                  <c:v>396</c:v>
                </c:pt>
                <c:pt idx="90">
                  <c:v>339</c:v>
                </c:pt>
                <c:pt idx="91">
                  <c:v>235</c:v>
                </c:pt>
                <c:pt idx="92">
                  <c:v>148</c:v>
                </c:pt>
                <c:pt idx="93">
                  <c:v>151</c:v>
                </c:pt>
                <c:pt idx="94">
                  <c:v>125</c:v>
                </c:pt>
                <c:pt idx="95">
                  <c:v>120</c:v>
                </c:pt>
                <c:pt idx="96">
                  <c:v>98</c:v>
                </c:pt>
                <c:pt idx="97">
                  <c:v>73</c:v>
                </c:pt>
                <c:pt idx="98">
                  <c:v>81</c:v>
                </c:pt>
                <c:pt idx="99">
                  <c:v>78</c:v>
                </c:pt>
                <c:pt idx="100">
                  <c:v>120</c:v>
                </c:pt>
                <c:pt idx="101">
                  <c:v>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72-4EB1-9633-DC277A61C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023072"/>
        <c:axId val="550017824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550017824"/>
        <c:scaling>
          <c:orientation val="minMax"/>
          <c:max val="1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0023072"/>
        <c:crosses val="max"/>
        <c:crossBetween val="between"/>
      </c:valAx>
      <c:catAx>
        <c:axId val="550023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0017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79961377979341E-2"/>
          <c:y val="1.400795881507571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1.5299999999999999E-2</c:v>
                </c:pt>
                <c:pt idx="1">
                  <c:v>2.92E-2</c:v>
                </c:pt>
                <c:pt idx="2">
                  <c:v>5.6500000000000002E-2</c:v>
                </c:pt>
                <c:pt idx="3">
                  <c:v>9.2899999999999996E-2</c:v>
                </c:pt>
                <c:pt idx="4">
                  <c:v>9.1200000000000003E-2</c:v>
                </c:pt>
                <c:pt idx="5">
                  <c:v>0.1109</c:v>
                </c:pt>
                <c:pt idx="6">
                  <c:v>0.1229</c:v>
                </c:pt>
                <c:pt idx="7">
                  <c:v>6.9015916993399914E-2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1.7100000000000001E-2</c:v>
                </c:pt>
                <c:pt idx="1">
                  <c:v>2.8299999999999999E-2</c:v>
                </c:pt>
                <c:pt idx="2">
                  <c:v>4.2799999999999998E-2</c:v>
                </c:pt>
                <c:pt idx="3">
                  <c:v>7.0499999999999993E-2</c:v>
                </c:pt>
                <c:pt idx="4">
                  <c:v>6.1899999999999997E-2</c:v>
                </c:pt>
                <c:pt idx="5">
                  <c:v>6.8099999999999994E-2</c:v>
                </c:pt>
                <c:pt idx="6">
                  <c:v>7.8799999999999995E-2</c:v>
                </c:pt>
                <c:pt idx="7">
                  <c:v>4.4688759807330489E-2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2385</c:v>
                </c:pt>
                <c:pt idx="1">
                  <c:v>6712</c:v>
                </c:pt>
                <c:pt idx="2">
                  <c:v>7432</c:v>
                </c:pt>
                <c:pt idx="3">
                  <c:v>19164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580</c:v>
                </c:pt>
                <c:pt idx="1">
                  <c:v>645</c:v>
                </c:pt>
                <c:pt idx="2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64033793102092E-2"/>
          <c:y val="0.1056659829857088"/>
          <c:w val="0.96811265289416948"/>
          <c:h val="0.78759189449401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0.0%</c:formatCode>
                <c:ptCount val="8"/>
                <c:pt idx="0">
                  <c:v>5.0000000000000001E-4</c:v>
                </c:pt>
                <c:pt idx="1">
                  <c:v>5.0000000000000001E-4</c:v>
                </c:pt>
                <c:pt idx="2">
                  <c:v>1.1000000000000001E-3</c:v>
                </c:pt>
                <c:pt idx="3">
                  <c:v>6.3E-3</c:v>
                </c:pt>
                <c:pt idx="4">
                  <c:v>1.78E-2</c:v>
                </c:pt>
                <c:pt idx="5">
                  <c:v>5.9499999999999997E-2</c:v>
                </c:pt>
                <c:pt idx="6">
                  <c:v>0.17519999999999999</c:v>
                </c:pt>
                <c:pt idx="7">
                  <c:v>0.26569999999999999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F-4870-9CD7-4FFC4362098E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36367452988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DF-4870-9CD7-4FFC4362098E}"/>
                </c:ext>
              </c:extLst>
            </c:dLbl>
            <c:dLbl>
              <c:idx val="1"/>
              <c:layout>
                <c:manualLayout>
                  <c:x val="-2.3228265213931149E-3"/>
                  <c:y val="-2.045457034557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DF-4870-9CD7-4FFC4362098E}"/>
                </c:ext>
              </c:extLst>
            </c:dLbl>
            <c:dLbl>
              <c:idx val="2"/>
              <c:layout>
                <c:manualLayout>
                  <c:x val="5.8070663034826811E-4"/>
                  <c:y val="-1.909093232253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DF-4870-9CD7-4FFC4362098E}"/>
                </c:ext>
              </c:extLst>
            </c:dLbl>
            <c:dLbl>
              <c:idx val="3"/>
              <c:layout>
                <c:manualLayout>
                  <c:x val="-2.3228265213930724E-3"/>
                  <c:y val="-2.62978098583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DF-4870-9CD7-4FFC43620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0.0%</c:formatCode>
                <c:ptCount val="8"/>
                <c:pt idx="0">
                  <c:v>2.9999999999999997E-4</c:v>
                </c:pt>
                <c:pt idx="1">
                  <c:v>2.0000000000000001E-4</c:v>
                </c:pt>
                <c:pt idx="2">
                  <c:v>1.6000000000000001E-3</c:v>
                </c:pt>
                <c:pt idx="3">
                  <c:v>7.0000000000000001E-3</c:v>
                </c:pt>
                <c:pt idx="4">
                  <c:v>2.01E-2</c:v>
                </c:pt>
                <c:pt idx="5">
                  <c:v>6.08E-2</c:v>
                </c:pt>
                <c:pt idx="6">
                  <c:v>0.16370000000000001</c:v>
                </c:pt>
                <c:pt idx="7">
                  <c:v>0.2195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DF-4870-9CD7-4FFC43620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  <c:max val="0.5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Sheet4!$M$4:$M$40</c:f>
              <c:strCache>
                <c:ptCount val="37"/>
                <c:pt idx="0">
                  <c:v>Balti</c:v>
                </c:pt>
                <c:pt idx="1">
                  <c:v>Donduseni</c:v>
                </c:pt>
                <c:pt idx="2">
                  <c:v>Chisinau</c:v>
                </c:pt>
                <c:pt idx="3">
                  <c:v>Edinet</c:v>
                </c:pt>
                <c:pt idx="4">
                  <c:v>Ocnita</c:v>
                </c:pt>
                <c:pt idx="5">
                  <c:v>Glodeni</c:v>
                </c:pt>
                <c:pt idx="6">
                  <c:v>Cimislia</c:v>
                </c:pt>
                <c:pt idx="7">
                  <c:v>Comrat</c:v>
                </c:pt>
                <c:pt idx="8">
                  <c:v>Taraclia</c:v>
                </c:pt>
                <c:pt idx="9">
                  <c:v>Anenii Noi</c:v>
                </c:pt>
                <c:pt idx="10">
                  <c:v>Riscani</c:v>
                </c:pt>
                <c:pt idx="11">
                  <c:v>Soldanesti</c:v>
                </c:pt>
                <c:pt idx="12">
                  <c:v>Ialoveni</c:v>
                </c:pt>
                <c:pt idx="13">
                  <c:v>Drochia</c:v>
                </c:pt>
                <c:pt idx="14">
                  <c:v>Basarabeasca</c:v>
                </c:pt>
                <c:pt idx="15">
                  <c:v>Soroca</c:v>
                </c:pt>
                <c:pt idx="16">
                  <c:v>Briceni</c:v>
                </c:pt>
                <c:pt idx="17">
                  <c:v>Cahul</c:v>
                </c:pt>
                <c:pt idx="18">
                  <c:v>Orhei</c:v>
                </c:pt>
                <c:pt idx="19">
                  <c:v>Hincesti</c:v>
                </c:pt>
                <c:pt idx="20">
                  <c:v>Rezina</c:v>
                </c:pt>
                <c:pt idx="21">
                  <c:v>Ceadir-Lunga</c:v>
                </c:pt>
                <c:pt idx="22">
                  <c:v>Causeni</c:v>
                </c:pt>
                <c:pt idx="23">
                  <c:v>Singerei</c:v>
                </c:pt>
                <c:pt idx="24">
                  <c:v>Straseni</c:v>
                </c:pt>
                <c:pt idx="25">
                  <c:v>Ungheni</c:v>
                </c:pt>
                <c:pt idx="26">
                  <c:v>Dubasari</c:v>
                </c:pt>
                <c:pt idx="27">
                  <c:v>Floresti</c:v>
                </c:pt>
                <c:pt idx="28">
                  <c:v>Falesti</c:v>
                </c:pt>
                <c:pt idx="29">
                  <c:v>Calarasi</c:v>
                </c:pt>
                <c:pt idx="30">
                  <c:v>Criuleni</c:v>
                </c:pt>
                <c:pt idx="31">
                  <c:v>Telenesti</c:v>
                </c:pt>
                <c:pt idx="32">
                  <c:v>Leova</c:v>
                </c:pt>
                <c:pt idx="33">
                  <c:v>Stefan Voda</c:v>
                </c:pt>
                <c:pt idx="34">
                  <c:v>Cantemir</c:v>
                </c:pt>
                <c:pt idx="35">
                  <c:v>Nisporeni</c:v>
                </c:pt>
                <c:pt idx="36">
                  <c:v>Vulcanesti</c:v>
                </c:pt>
              </c:strCache>
            </c:strRef>
          </c:cat>
          <c:val>
            <c:numRef>
              <c:f>Sheet4!$P$4:$P$40</c:f>
              <c:numCache>
                <c:formatCode>0</c:formatCode>
                <c:ptCount val="37"/>
                <c:pt idx="0">
                  <c:v>528</c:v>
                </c:pt>
                <c:pt idx="1">
                  <c:v>426</c:v>
                </c:pt>
                <c:pt idx="2">
                  <c:v>417</c:v>
                </c:pt>
                <c:pt idx="3">
                  <c:v>416</c:v>
                </c:pt>
                <c:pt idx="4">
                  <c:v>389</c:v>
                </c:pt>
                <c:pt idx="5">
                  <c:v>374</c:v>
                </c:pt>
                <c:pt idx="6">
                  <c:v>360</c:v>
                </c:pt>
                <c:pt idx="7">
                  <c:v>340</c:v>
                </c:pt>
                <c:pt idx="8">
                  <c:v>338</c:v>
                </c:pt>
                <c:pt idx="9">
                  <c:v>338</c:v>
                </c:pt>
                <c:pt idx="10">
                  <c:v>287</c:v>
                </c:pt>
                <c:pt idx="11">
                  <c:v>283</c:v>
                </c:pt>
                <c:pt idx="12">
                  <c:v>279</c:v>
                </c:pt>
                <c:pt idx="13">
                  <c:v>274</c:v>
                </c:pt>
                <c:pt idx="14">
                  <c:v>269</c:v>
                </c:pt>
                <c:pt idx="15">
                  <c:v>259</c:v>
                </c:pt>
                <c:pt idx="16">
                  <c:v>250</c:v>
                </c:pt>
                <c:pt idx="17">
                  <c:v>250</c:v>
                </c:pt>
                <c:pt idx="18">
                  <c:v>248</c:v>
                </c:pt>
                <c:pt idx="19">
                  <c:v>242</c:v>
                </c:pt>
                <c:pt idx="20">
                  <c:v>239</c:v>
                </c:pt>
                <c:pt idx="21">
                  <c:v>237</c:v>
                </c:pt>
                <c:pt idx="22">
                  <c:v>236</c:v>
                </c:pt>
                <c:pt idx="23">
                  <c:v>227</c:v>
                </c:pt>
                <c:pt idx="24">
                  <c:v>221</c:v>
                </c:pt>
                <c:pt idx="25">
                  <c:v>217</c:v>
                </c:pt>
                <c:pt idx="26">
                  <c:v>214</c:v>
                </c:pt>
                <c:pt idx="27">
                  <c:v>204</c:v>
                </c:pt>
                <c:pt idx="28">
                  <c:v>197</c:v>
                </c:pt>
                <c:pt idx="29">
                  <c:v>195</c:v>
                </c:pt>
                <c:pt idx="30">
                  <c:v>190</c:v>
                </c:pt>
                <c:pt idx="31">
                  <c:v>178</c:v>
                </c:pt>
                <c:pt idx="32">
                  <c:v>178</c:v>
                </c:pt>
                <c:pt idx="33">
                  <c:v>175</c:v>
                </c:pt>
                <c:pt idx="34">
                  <c:v>175</c:v>
                </c:pt>
                <c:pt idx="35">
                  <c:v>171</c:v>
                </c:pt>
                <c:pt idx="36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C-4F9B-9211-95FF46039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236104"/>
        <c:axId val="356239056"/>
      </c:barChart>
      <c:catAx>
        <c:axId val="35623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6239056"/>
        <c:crosses val="autoZero"/>
        <c:auto val="1"/>
        <c:lblAlgn val="ctr"/>
        <c:lblOffset val="100"/>
        <c:noMultiLvlLbl val="0"/>
      </c:catAx>
      <c:valAx>
        <c:axId val="356239056"/>
        <c:scaling>
          <c:orientation val="minMax"/>
          <c:max val="5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6236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77910137009271E-2"/>
          <c:y val="2.3496520747037238E-2"/>
          <c:w val="0.96503205732823771"/>
          <c:h val="0.807253163524555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'186_mort'!$G$1:$G$34</c:f>
              <c:strCache>
                <c:ptCount val="34"/>
                <c:pt idx="0">
                  <c:v>Ocnita</c:v>
                </c:pt>
                <c:pt idx="1">
                  <c:v>Basarabeasca</c:v>
                </c:pt>
                <c:pt idx="2">
                  <c:v>Riscani</c:v>
                </c:pt>
                <c:pt idx="3">
                  <c:v>Donduseni</c:v>
                </c:pt>
                <c:pt idx="4">
                  <c:v>Balti</c:v>
                </c:pt>
                <c:pt idx="5">
                  <c:v>Glodeni</c:v>
                </c:pt>
                <c:pt idx="6">
                  <c:v>Taraclia</c:v>
                </c:pt>
                <c:pt idx="7">
                  <c:v>Falesti</c:v>
                </c:pt>
                <c:pt idx="8">
                  <c:v>Edinet</c:v>
                </c:pt>
                <c:pt idx="9">
                  <c:v>Nisporeni</c:v>
                </c:pt>
                <c:pt idx="10">
                  <c:v>Cimislia</c:v>
                </c:pt>
                <c:pt idx="11">
                  <c:v>Chisinau</c:v>
                </c:pt>
                <c:pt idx="12">
                  <c:v>Comrat</c:v>
                </c:pt>
                <c:pt idx="13">
                  <c:v>Criuleni</c:v>
                </c:pt>
                <c:pt idx="14">
                  <c:v>Cantemir</c:v>
                </c:pt>
                <c:pt idx="15">
                  <c:v>Orhei</c:v>
                </c:pt>
                <c:pt idx="16">
                  <c:v>Drochia</c:v>
                </c:pt>
                <c:pt idx="17">
                  <c:v>Causeni</c:v>
                </c:pt>
                <c:pt idx="18">
                  <c:v>Soroca</c:v>
                </c:pt>
                <c:pt idx="19">
                  <c:v>Rezina</c:v>
                </c:pt>
                <c:pt idx="20">
                  <c:v>Leova</c:v>
                </c:pt>
                <c:pt idx="21">
                  <c:v>Briceni</c:v>
                </c:pt>
                <c:pt idx="22">
                  <c:v>Ialoveni</c:v>
                </c:pt>
                <c:pt idx="23">
                  <c:v>Hincesti</c:v>
                </c:pt>
                <c:pt idx="24">
                  <c:v>Singerei</c:v>
                </c:pt>
                <c:pt idx="25">
                  <c:v>Anenii Noi</c:v>
                </c:pt>
                <c:pt idx="26">
                  <c:v>Cahul</c:v>
                </c:pt>
                <c:pt idx="27">
                  <c:v>Dubasari</c:v>
                </c:pt>
                <c:pt idx="28">
                  <c:v>Stefan Voda</c:v>
                </c:pt>
                <c:pt idx="29">
                  <c:v>Calarasi</c:v>
                </c:pt>
                <c:pt idx="30">
                  <c:v>Soldanesti</c:v>
                </c:pt>
                <c:pt idx="31">
                  <c:v>Floresti</c:v>
                </c:pt>
                <c:pt idx="32">
                  <c:v>Ungheni</c:v>
                </c:pt>
                <c:pt idx="33">
                  <c:v>Straseni</c:v>
                </c:pt>
              </c:strCache>
            </c:strRef>
          </c:cat>
          <c:val>
            <c:numRef>
              <c:f>'186_mort'!$J$1:$J$34</c:f>
              <c:numCache>
                <c:formatCode>0.0</c:formatCode>
                <c:ptCount val="34"/>
                <c:pt idx="0">
                  <c:v>15.708451146716934</c:v>
                </c:pt>
                <c:pt idx="1">
                  <c:v>13.036676516600034</c:v>
                </c:pt>
                <c:pt idx="2">
                  <c:v>11.679709008392706</c:v>
                </c:pt>
                <c:pt idx="3">
                  <c:v>10.777313754546679</c:v>
                </c:pt>
                <c:pt idx="4">
                  <c:v>8.4065795495941487</c:v>
                </c:pt>
                <c:pt idx="5">
                  <c:v>7.7474336625992635</c:v>
                </c:pt>
                <c:pt idx="6">
                  <c:v>7.689744444159639</c:v>
                </c:pt>
                <c:pt idx="7">
                  <c:v>6.9413915176195653</c:v>
                </c:pt>
                <c:pt idx="8">
                  <c:v>6.795417170660107</c:v>
                </c:pt>
                <c:pt idx="9">
                  <c:v>6.7060085836909868</c:v>
                </c:pt>
                <c:pt idx="10">
                  <c:v>6.0733662644748563</c:v>
                </c:pt>
                <c:pt idx="11">
                  <c:v>5.9050215790027707</c:v>
                </c:pt>
                <c:pt idx="12">
                  <c:v>5.7667632599512704</c:v>
                </c:pt>
                <c:pt idx="13">
                  <c:v>5.5787227514260609</c:v>
                </c:pt>
                <c:pt idx="14">
                  <c:v>5.4049184758129902</c:v>
                </c:pt>
                <c:pt idx="15">
                  <c:v>5.1769212849118631</c:v>
                </c:pt>
                <c:pt idx="16">
                  <c:v>5.004942380600844</c:v>
                </c:pt>
                <c:pt idx="17">
                  <c:v>4.893984070081852</c:v>
                </c:pt>
                <c:pt idx="18">
                  <c:v>4.4599054500044595</c:v>
                </c:pt>
                <c:pt idx="19">
                  <c:v>4.4195964908403864</c:v>
                </c:pt>
                <c:pt idx="20">
                  <c:v>4.400052800633607</c:v>
                </c:pt>
                <c:pt idx="21">
                  <c:v>4.2403426196836707</c:v>
                </c:pt>
                <c:pt idx="22">
                  <c:v>4.0509610905187259</c:v>
                </c:pt>
                <c:pt idx="23">
                  <c:v>3.8235800179708264</c:v>
                </c:pt>
                <c:pt idx="24">
                  <c:v>3.6865453383634197</c:v>
                </c:pt>
                <c:pt idx="25">
                  <c:v>3.6191234483008219</c:v>
                </c:pt>
                <c:pt idx="26">
                  <c:v>3.3548322164537749</c:v>
                </c:pt>
                <c:pt idx="27">
                  <c:v>3.1913196106590078</c:v>
                </c:pt>
                <c:pt idx="28">
                  <c:v>3.0781543386585404</c:v>
                </c:pt>
                <c:pt idx="29">
                  <c:v>2.8749676566138631</c:v>
                </c:pt>
                <c:pt idx="30">
                  <c:v>2.8339851499178144</c:v>
                </c:pt>
                <c:pt idx="31">
                  <c:v>2.5148691639317464</c:v>
                </c:pt>
                <c:pt idx="32">
                  <c:v>1.8946211704969593</c:v>
                </c:pt>
                <c:pt idx="33">
                  <c:v>1.1463157412077583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E-485E-9355-6B1973C8ED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169223"/>
        <c:axId val="69170535"/>
      </c:barChart>
      <c:catAx>
        <c:axId val="69169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9170535"/>
        <c:crosses val="autoZero"/>
        <c:auto val="1"/>
        <c:lblAlgn val="ctr"/>
        <c:lblOffset val="100"/>
        <c:noMultiLvlLbl val="0"/>
      </c:catAx>
      <c:valAx>
        <c:axId val="69170535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9169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198056"/>
        <c:axId val="542201992"/>
      </c:barChart>
      <c:catAx>
        <c:axId val="54219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201992"/>
        <c:crosses val="autoZero"/>
        <c:auto val="1"/>
        <c:lblAlgn val="ctr"/>
        <c:lblOffset val="100"/>
        <c:noMultiLvlLbl val="0"/>
      </c:catAx>
      <c:valAx>
        <c:axId val="54220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198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0.96385</cdr:x>
      <cdr:y>0.01457</cdr:y>
    </cdr:from>
    <cdr:to>
      <cdr:x>0.98824</cdr:x>
      <cdr:y>0.36959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B93464B-0C1C-4A40-AF34-C7B251540FE6}"/>
            </a:ext>
          </a:extLst>
        </cdr:cNvPr>
        <cdr:cNvSpPr/>
      </cdr:nvSpPr>
      <cdr:spPr>
        <a:xfrm xmlns:a="http://schemas.openxmlformats.org/drawingml/2006/main">
          <a:off x="23311483" y="199906"/>
          <a:ext cx="589948" cy="48694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0.02082</cdr:x>
      <cdr:y>0.02815</cdr:y>
    </cdr:from>
    <cdr:to>
      <cdr:x>0.04669</cdr:x>
      <cdr:y>0.19298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492BEB79-A841-4D1F-9893-30F71523C2D4}"/>
            </a:ext>
          </a:extLst>
        </cdr:cNvPr>
        <cdr:cNvSpPr/>
      </cdr:nvSpPr>
      <cdr:spPr>
        <a:xfrm xmlns:a="http://schemas.openxmlformats.org/drawingml/2006/main">
          <a:off x="503620" y="386158"/>
          <a:ext cx="625642" cy="22607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0.1106</cdr:x>
      <cdr:y>0.77631</cdr:y>
    </cdr:from>
    <cdr:to>
      <cdr:x>0.14188</cdr:x>
      <cdr:y>0.83024</cdr:y>
    </cdr:to>
    <cdr:sp macro="" textlink="">
      <cdr:nvSpPr>
        <cdr:cNvPr id="2" name="CasetăText 1">
          <a:extLst xmlns:a="http://schemas.openxmlformats.org/drawingml/2006/main">
            <a:ext uri="{FF2B5EF4-FFF2-40B4-BE49-F238E27FC236}">
              <a16:creationId xmlns:a16="http://schemas.microsoft.com/office/drawing/2014/main" id="{932DDA03-C1D6-4D8A-80DD-5A1D22E5F745}"/>
            </a:ext>
          </a:extLst>
        </cdr:cNvPr>
        <cdr:cNvSpPr txBox="1"/>
      </cdr:nvSpPr>
      <cdr:spPr>
        <a:xfrm xmlns:a="http://schemas.openxmlformats.org/drawingml/2006/main">
          <a:off x="2393576" y="7256326"/>
          <a:ext cx="676821" cy="50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 xmlns:a="http://schemas.openxmlformats.org/drawingml/2006/main"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0.10094</cdr:x>
      <cdr:y>0.78357</cdr:y>
    </cdr:from>
    <cdr:to>
      <cdr:x>0.15728</cdr:x>
      <cdr:y>0.91401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1638300" y="5493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86716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  <a:p>
            <a:endParaRPr lang="ro-MD" dirty="0"/>
          </a:p>
          <a:p>
            <a:r>
              <a:rPr lang="en-US" dirty="0"/>
              <a:t>Din </a:t>
            </a:r>
            <a:r>
              <a:rPr lang="en-US" dirty="0" err="1"/>
              <a:t>martie</a:t>
            </a:r>
            <a:r>
              <a:rPr lang="en-US" dirty="0"/>
              <a:t> 2021 =</a:t>
            </a:r>
            <a:endParaRPr lang="ro-MD" dirty="0"/>
          </a:p>
          <a:p>
            <a:r>
              <a:rPr lang="en-US" dirty="0"/>
              <a:t>268</a:t>
            </a:r>
            <a:endParaRPr lang="ro-MD" dirty="0"/>
          </a:p>
          <a:p>
            <a:r>
              <a:rPr lang="en-US" dirty="0"/>
              <a:t>+46=314</a:t>
            </a:r>
            <a:endParaRPr lang="ro-MD" dirty="0"/>
          </a:p>
          <a:p>
            <a:r>
              <a:rPr lang="en-US" dirty="0"/>
              <a:t>+5520=5834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6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6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7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C247-EF8C-4BAE-83F5-CCBD09C7333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C247-EF8C-4BAE-83F5-CCBD09C7333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4752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8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84339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96" r:id="rId14"/>
    <p:sldLayoutId id="2147483697" r:id="rId1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jEd38U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covidinfo.gov.md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vaccinare.gov.md/" TargetMode="External"/><Relationship Id="rId5" Type="http://schemas.openxmlformats.org/officeDocument/2006/relationships/hyperlink" Target="http://www.ansp.md/" TargetMode="External"/><Relationship Id="rId4" Type="http://schemas.openxmlformats.org/officeDocument/2006/relationships/hyperlink" Target="http://www.ms.gov.m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643568" y="4302812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sz="8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săptămânal</a:t>
            </a:r>
            <a:br>
              <a:rPr lang="en-US" sz="96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/>
            </a:br>
            <a:endParaRPr dirty="0"/>
          </a:p>
        </p:txBody>
      </p:sp>
      <p:sp>
        <p:nvSpPr>
          <p:cNvPr id="6" name="privind controlul infecției prin Coronavirusul de tip nou">
            <a:extLst>
              <a:ext uri="{FF2B5EF4-FFF2-40B4-BE49-F238E27FC236}">
                <a16:creationId xmlns:a16="http://schemas.microsoft.com/office/drawing/2014/main" id="{79E47754-E517-4DC4-8A85-377B590E40E8}"/>
              </a:ext>
            </a:extLst>
          </p:cNvPr>
          <p:cNvSpPr txBox="1"/>
          <p:nvPr/>
        </p:nvSpPr>
        <p:spPr>
          <a:xfrm>
            <a:off x="1447210" y="6858000"/>
            <a:ext cx="2148958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Situația epidemiologică privind infecția COVID-19 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Procesul de vaccinare împotriva COVID-19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2037A3F0-CB72-4939-9FF4-2002337C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24" y="631138"/>
            <a:ext cx="8155360" cy="27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cazurilor confirmate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1" y="2524635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Rata de contagiozitate (Rt) </a:t>
                </a:r>
              </a:p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Numărul de reproducție efectiv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0,</a:t>
                </a:r>
                <a:r>
                  <a:rPr lang="ro-MD" sz="3500" b="1" dirty="0">
                    <a:solidFill>
                      <a:schemeClr val="bg1"/>
                    </a:solidFill>
                  </a:rPr>
                  <a:t>89 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Vârsta medie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 47,3 ani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Perioada medie de incubație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Mediul Urban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67,0%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 Feminin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58,8%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4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import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>
                    <a:solidFill>
                      <a:schemeClr val="bg1"/>
                    </a:solidFill>
                  </a:rPr>
                  <a:t>0,9% (</a:t>
                </a:r>
                <a:r>
                  <a:rPr lang="ro-MD" sz="2800" b="1" dirty="0">
                    <a:solidFill>
                      <a:schemeClr val="bg1"/>
                    </a:solidFill>
                  </a:rPr>
                  <a:t>4328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o-RO" sz="2800" b="1" dirty="0">
                    <a:solidFill>
                      <a:schemeClr val="bg1"/>
                    </a:solidFill>
                  </a:rPr>
                  <a:t>cazuri)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072073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604925" y="5832078"/>
            <a:ext cx="82717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cazuri  485.563 (13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.02.2022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29" y="1299023"/>
            <a:ext cx="21031200" cy="14441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Testarea angajaților din instituțiile medicale la </a:t>
            </a:r>
            <a:r>
              <a:rPr lang="ro-RO" sz="67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306000"/>
            <a:ext cx="17708410" cy="197634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total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08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579813" y="447180"/>
                <a:ext cx="5417185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71381</a:t>
                </a:r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5362" y="8311597"/>
            <a:ext cx="17708410" cy="2179121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742598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1419</a:t>
                </a:r>
                <a:endParaRPr sz="66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6780EE86-4681-4522-BD0F-8B33C6DC5E30}"/>
              </a:ext>
            </a:extLst>
          </p:cNvPr>
          <p:cNvGrpSpPr/>
          <p:nvPr/>
        </p:nvGrpSpPr>
        <p:grpSpPr>
          <a:xfrm>
            <a:off x="4050552" y="10982611"/>
            <a:ext cx="17708410" cy="2196676"/>
            <a:chOff x="0" y="-2"/>
            <a:chExt cx="17708409" cy="2285416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117AE596-2AB1-4C9C-9F70-66EBDCCDCED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B6A059F7-1207-452E-B715-265AD9714F1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D7137698-F937-4BEC-B5BD-3259D7F990EF}"/>
                  </a:ext>
                </a:extLst>
              </p:cNvPr>
              <p:cNvSpPr/>
              <p:nvPr/>
            </p:nvSpPr>
            <p:spPr>
              <a:xfrm>
                <a:off x="6731593" y="742597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pozitiv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0CF8EC63-FFFC-472C-B2BD-5590E6A912F7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958E9109-361D-4263-9185-76310C97151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A46A42A0-D3BB-4EA0-962C-9DAA8486E78F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elvetica Neue"/>
                    <a:sym typeface="Helvetica Neue"/>
                  </a:rPr>
                  <a:t>837</a:t>
                </a: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"/>
                    <a:sym typeface="Helvetica Neue"/>
                  </a:rPr>
                  <a:t> </a:t>
                </a:r>
                <a:endParaRPr sz="6600" b="1" dirty="0">
                  <a:solidFill>
                    <a:srgbClr val="00B17E"/>
                  </a:solidFill>
                </a:endParaRPr>
              </a:p>
            </p:txBody>
          </p:sp>
        </p:grp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id="{46CCCD9D-BC51-4673-8079-1E074A8E9199}"/>
              </a:ext>
            </a:extLst>
          </p:cNvPr>
          <p:cNvGrpSpPr/>
          <p:nvPr/>
        </p:nvGrpSpPr>
        <p:grpSpPr>
          <a:xfrm>
            <a:off x="4075362" y="5906333"/>
            <a:ext cx="17708410" cy="1976348"/>
            <a:chOff x="0" y="-2"/>
            <a:chExt cx="17708409" cy="2285416"/>
          </a:xfrm>
        </p:grpSpPr>
        <p:grpSp>
          <p:nvGrpSpPr>
            <p:cNvPr id="39" name="Rectangle 4">
              <a:extLst>
                <a:ext uri="{FF2B5EF4-FFF2-40B4-BE49-F238E27FC236}">
                  <a16:creationId xmlns:a16="http://schemas.microsoft.com/office/drawing/2014/main" id="{09CE44F2-A020-4ABF-8C92-0048357608EB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43B0157C-AC27-4216-A215-9B97636BA2E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44" name="cazuri noi înregistrate astăzi">
                <a:extLst>
                  <a:ext uri="{FF2B5EF4-FFF2-40B4-BE49-F238E27FC236}">
                    <a16:creationId xmlns:a16="http://schemas.microsoft.com/office/drawing/2014/main" id="{32E82C2F-2284-4659-96FF-DBF27A360676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testați pozitiv</a:t>
                </a:r>
              </a:p>
            </p:txBody>
          </p:sp>
        </p:grpSp>
        <p:grpSp>
          <p:nvGrpSpPr>
            <p:cNvPr id="40" name="Rectangle 5">
              <a:extLst>
                <a:ext uri="{FF2B5EF4-FFF2-40B4-BE49-F238E27FC236}">
                  <a16:creationId xmlns:a16="http://schemas.microsoft.com/office/drawing/2014/main" id="{E1499D20-FF3A-4524-A1CF-0BB83AF5FB20}"/>
                </a:ext>
              </a:extLst>
            </p:cNvPr>
            <p:cNvGrpSpPr/>
            <p:nvPr/>
          </p:nvGrpSpPr>
          <p:grpSpPr>
            <a:xfrm>
              <a:off x="0" y="3009"/>
              <a:ext cx="6088441" cy="2282404"/>
              <a:chOff x="-1" y="-1"/>
              <a:chExt cx="6088440" cy="2282402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A15FDE22-3922-4EC8-A157-15A649BF0203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A8ECA64F-AB2C-4646-A314-F37DD7C9FA19}"/>
                  </a:ext>
                </a:extLst>
              </p:cNvPr>
              <p:cNvSpPr/>
              <p:nvPr/>
            </p:nvSpPr>
            <p:spPr>
              <a:xfrm>
                <a:off x="484560" y="447180"/>
                <a:ext cx="5512438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rgbClr val="F8F8F8"/>
                    </a:solidFill>
                  </a:rPr>
                  <a:t>29.934</a:t>
                </a:r>
                <a:endParaRPr lang="ro-MD"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DF3885C-A668-4BFA-AD66-33FB63DA5BF6}"/>
              </a:ext>
            </a:extLst>
          </p:cNvPr>
          <p:cNvGrpSpPr/>
          <p:nvPr/>
        </p:nvGrpSpPr>
        <p:grpSpPr>
          <a:xfrm>
            <a:off x="12680764" y="6796497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0441D6-DAFC-4F68-94C1-6D53824D32C7}"/>
                </a:ext>
              </a:extLst>
            </p:cNvPr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Infirmieri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21162C-2BD5-471E-9D83-0E5FB30D7364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34F5F7-35B5-438E-827F-C995DB17016F}"/>
              </a:ext>
            </a:extLst>
          </p:cNvPr>
          <p:cNvGrpSpPr/>
          <p:nvPr/>
        </p:nvGrpSpPr>
        <p:grpSpPr>
          <a:xfrm>
            <a:off x="7019703" y="6796498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448B9A-076B-464C-9DE7-5311EEBD1F84}"/>
                </a:ext>
              </a:extLst>
            </p:cNvPr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A1B79C5-2F7F-4F23-8AA2-48A224A665CD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5FE9A0-9663-495E-90FA-80E8227C1FE4}"/>
              </a:ext>
            </a:extLst>
          </p:cNvPr>
          <p:cNvGrpSpPr/>
          <p:nvPr/>
        </p:nvGrpSpPr>
        <p:grpSpPr>
          <a:xfrm>
            <a:off x="18267074" y="6796497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F224EC-3F49-45F7-BF5E-99CBBD2EACA7}"/>
                </a:ext>
              </a:extLst>
            </p:cNvPr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A6C3CC1-7FB5-4E24-ABDE-F49841116E52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22400" y="6796502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 instituțiilor medicale infectat cu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1678232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94204"/>
                <a:ext cx="11486720" cy="97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infectare în rândul lucrătorilor din sistemul medical</a:t>
                </a:r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410154"/>
                <a:ext cx="5996999" cy="1462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MD" sz="6600" b="1" dirty="0">
                    <a:solidFill>
                      <a:schemeClr val="bg1"/>
                    </a:solidFill>
                  </a:rPr>
                  <a:t>29.934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444386" y="848935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8.567</a:t>
            </a: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7025464" y="848935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12.553</a:t>
            </a: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702750" y="849333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3.730</a:t>
            </a: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8308903" y="848935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5.084</a:t>
            </a: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2652336" y="2492076"/>
            <a:ext cx="61071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OPI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</a:t>
            </a:r>
            <a:endParaRPr lang="ro-MD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49" y="974623"/>
            <a:ext cx="22897882" cy="2011324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 și femeile gravide confirmați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  <a:endParaRPr lang="ro-MD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4291433" y="2550101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73607" y="3443767"/>
            <a:ext cx="1244063" cy="17772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5566928" y="3706314"/>
            <a:ext cx="610711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MD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ro-MD" sz="4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023</a:t>
            </a:r>
            <a:endParaRPr kumimoji="0" lang="en-MD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490740"/>
              </p:ext>
            </p:extLst>
          </p:nvPr>
        </p:nvGraphicFramePr>
        <p:xfrm>
          <a:off x="2997927" y="5865934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247140"/>
              </p:ext>
            </p:extLst>
          </p:nvPr>
        </p:nvGraphicFramePr>
        <p:xfrm>
          <a:off x="13400127" y="5958347"/>
          <a:ext cx="7936071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C0926B0-E942-4E26-B821-8FF2B3A3C8C5}"/>
              </a:ext>
            </a:extLst>
          </p:cNvPr>
          <p:cNvSpPr txBox="1"/>
          <p:nvPr/>
        </p:nvSpPr>
        <p:spPr>
          <a:xfrm>
            <a:off x="5600167" y="3764261"/>
            <a:ext cx="610711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37.245</a:t>
            </a:r>
          </a:p>
        </p:txBody>
      </p:sp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Diagramă 26">
            <a:extLst>
              <a:ext uri="{FF2B5EF4-FFF2-40B4-BE49-F238E27FC236}">
                <a16:creationId xmlns:a16="http://schemas.microsoft.com/office/drawing/2014/main" id="{D617D234-E37D-49BA-BE89-97B7310D4F84}"/>
              </a:ext>
            </a:extLst>
          </p:cNvPr>
          <p:cNvGraphicFramePr/>
          <p:nvPr/>
        </p:nvGraphicFramePr>
        <p:xfrm>
          <a:off x="1518964" y="5429794"/>
          <a:ext cx="21869907" cy="816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6000" b="1" dirty="0">
              <a:solidFill>
                <a:srgbClr val="1D46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1904526"/>
            <a:ext cx="10594247" cy="850245"/>
            <a:chOff x="0" y="-2"/>
            <a:chExt cx="17708409" cy="2285417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2" y="398140"/>
                <a:ext cx="11109480" cy="1489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Vârsta medie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184791"/>
                <a:ext cx="6088438" cy="19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68,5 ani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2453917" y="1879303"/>
            <a:ext cx="10548033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421306"/>
                <a:ext cx="11109481" cy="144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Sex feminin</a:t>
                </a:r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1" cy="2282404"/>
              <a:chOff x="11543544" y="0"/>
              <a:chExt cx="6164860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802848" y="0"/>
                <a:ext cx="5905556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52,7%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8" name="TextBox 49">
            <a:extLst>
              <a:ext uri="{FF2B5EF4-FFF2-40B4-BE49-F238E27FC236}">
                <a16:creationId xmlns:a16="http://schemas.microsoft.com/office/drawing/2014/main" id="{69631805-3806-4010-B49E-ADA19901D86E}"/>
              </a:ext>
            </a:extLst>
          </p:cNvPr>
          <p:cNvSpPr txBox="1"/>
          <p:nvPr/>
        </p:nvSpPr>
        <p:spPr>
          <a:xfrm>
            <a:off x="7492878" y="5574678"/>
            <a:ext cx="992207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decese  10.962 (13.02.2022)</a:t>
            </a: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B2738FAE-E9C0-4AB1-9A20-38D3A551CC8D}"/>
              </a:ext>
            </a:extLst>
          </p:cNvPr>
          <p:cNvGrpSpPr/>
          <p:nvPr/>
        </p:nvGrpSpPr>
        <p:grpSpPr>
          <a:xfrm>
            <a:off x="1518964" y="2977755"/>
            <a:ext cx="10569274" cy="923327"/>
            <a:chOff x="0" y="-98227"/>
            <a:chExt cx="17708409" cy="2481860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1A95AD65-D785-4DD3-B685-C7D188F2DF75}"/>
                </a:ext>
              </a:extLst>
            </p:cNvPr>
            <p:cNvGrpSpPr/>
            <p:nvPr/>
          </p:nvGrpSpPr>
          <p:grpSpPr>
            <a:xfrm>
              <a:off x="0" y="-98227"/>
              <a:ext cx="17708409" cy="2481860"/>
              <a:chOff x="0" y="-98227"/>
              <a:chExt cx="17708408" cy="2481858"/>
            </a:xfrm>
          </p:grpSpPr>
          <p:sp>
            <p:nvSpPr>
              <p:cNvPr id="32" name="Rectangle">
                <a:extLst>
                  <a:ext uri="{FF2B5EF4-FFF2-40B4-BE49-F238E27FC236}">
                    <a16:creationId xmlns:a16="http://schemas.microsoft.com/office/drawing/2014/main" id="{F7122C58-653B-44FA-873E-5EB8EACF6CD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A46C5D9-581F-4A87-9D9C-4040918EDA5F}"/>
                  </a:ext>
                </a:extLst>
              </p:cNvPr>
              <p:cNvSpPr/>
              <p:nvPr/>
            </p:nvSpPr>
            <p:spPr>
              <a:xfrm>
                <a:off x="257781" y="-98227"/>
                <a:ext cx="11109480" cy="2481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de la începutul campaniei de imunizare</a:t>
                </a: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A931BCAA-85BD-4F4D-8CD4-E98A2F66F69F}"/>
                </a:ext>
              </a:extLst>
            </p:cNvPr>
            <p:cNvGrpSpPr/>
            <p:nvPr/>
          </p:nvGrpSpPr>
          <p:grpSpPr>
            <a:xfrm>
              <a:off x="11619968" y="3013"/>
              <a:ext cx="6088440" cy="2282404"/>
              <a:chOff x="11619964" y="2"/>
              <a:chExt cx="6088438" cy="2282402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73C8EC44-5F15-4690-B4C0-79B4D4C85A6D}"/>
                  </a:ext>
                </a:extLst>
              </p:cNvPr>
              <p:cNvSpPr/>
              <p:nvPr/>
            </p:nvSpPr>
            <p:spPr>
              <a:xfrm>
                <a:off x="11802849" y="2"/>
                <a:ext cx="5905551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0" name="+156">
                <a:extLst>
                  <a:ext uri="{FF2B5EF4-FFF2-40B4-BE49-F238E27FC236}">
                    <a16:creationId xmlns:a16="http://schemas.microsoft.com/office/drawing/2014/main" id="{634A0577-176B-491F-993C-6CDFF5C83F33}"/>
                  </a:ext>
                </a:extLst>
              </p:cNvPr>
              <p:cNvSpPr/>
              <p:nvPr/>
            </p:nvSpPr>
            <p:spPr>
              <a:xfrm>
                <a:off x="11619964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6.583  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EF571633-384A-40EA-BF10-765A808CE6BA}"/>
              </a:ext>
            </a:extLst>
          </p:cNvPr>
          <p:cNvGrpSpPr/>
          <p:nvPr/>
        </p:nvGrpSpPr>
        <p:grpSpPr>
          <a:xfrm>
            <a:off x="1565174" y="4039333"/>
            <a:ext cx="10548035" cy="923327"/>
            <a:chOff x="0" y="-98230"/>
            <a:chExt cx="17708409" cy="2481861"/>
          </a:xfrm>
        </p:grpSpPr>
        <p:grpSp>
          <p:nvGrpSpPr>
            <p:cNvPr id="35" name="Rectangle 4">
              <a:extLst>
                <a:ext uri="{FF2B5EF4-FFF2-40B4-BE49-F238E27FC236}">
                  <a16:creationId xmlns:a16="http://schemas.microsoft.com/office/drawing/2014/main" id="{5240C9BA-8DF5-4DBF-91F6-6164769E2E6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39" name="Rectangle">
                <a:extLst>
                  <a:ext uri="{FF2B5EF4-FFF2-40B4-BE49-F238E27FC236}">
                    <a16:creationId xmlns:a16="http://schemas.microsoft.com/office/drawing/2014/main" id="{711C2F7B-1FDE-41AE-B107-18D4BA180565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0" name="cazuri noi înregistrate astăzi">
                <a:extLst>
                  <a:ext uri="{FF2B5EF4-FFF2-40B4-BE49-F238E27FC236}">
                    <a16:creationId xmlns:a16="http://schemas.microsoft.com/office/drawing/2014/main" id="{9D06D77A-7F23-4035-91D7-EFBA58807209}"/>
                  </a:ext>
                </a:extLst>
              </p:cNvPr>
              <p:cNvSpPr/>
              <p:nvPr/>
            </p:nvSpPr>
            <p:spPr>
              <a:xfrm>
                <a:off x="257781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36" name="Rectangle 5">
              <a:extLst>
                <a:ext uri="{FF2B5EF4-FFF2-40B4-BE49-F238E27FC236}">
                  <a16:creationId xmlns:a16="http://schemas.microsoft.com/office/drawing/2014/main" id="{8332AE16-7C48-422B-920E-1F2CBB66CCD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6BE68C0A-176B-4982-9C29-872DB52721E1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8" name="+156">
                <a:extLst>
                  <a:ext uri="{FF2B5EF4-FFF2-40B4-BE49-F238E27FC236}">
                    <a16:creationId xmlns:a16="http://schemas.microsoft.com/office/drawing/2014/main" id="{20B505D1-F65C-4F80-8A11-B5C6A2485AD6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459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BF66AF2E-2DCE-4646-AC14-2C7172A651A3}"/>
              </a:ext>
            </a:extLst>
          </p:cNvPr>
          <p:cNvGrpSpPr/>
          <p:nvPr/>
        </p:nvGrpSpPr>
        <p:grpSpPr>
          <a:xfrm>
            <a:off x="12453917" y="3009276"/>
            <a:ext cx="10548521" cy="850245"/>
            <a:chOff x="0" y="-3"/>
            <a:chExt cx="17708409" cy="2285418"/>
          </a:xfrm>
        </p:grpSpPr>
        <p:grpSp>
          <p:nvGrpSpPr>
            <p:cNvPr id="42" name="Rectangle 4">
              <a:extLst>
                <a:ext uri="{FF2B5EF4-FFF2-40B4-BE49-F238E27FC236}">
                  <a16:creationId xmlns:a16="http://schemas.microsoft.com/office/drawing/2014/main" id="{74CEA861-3031-40E6-85DE-F704CBD0B529}"/>
                </a:ext>
              </a:extLst>
            </p:cNvPr>
            <p:cNvGrpSpPr/>
            <p:nvPr/>
          </p:nvGrpSpPr>
          <p:grpSpPr>
            <a:xfrm>
              <a:off x="0" y="-3"/>
              <a:ext cx="17708409" cy="2285416"/>
              <a:chOff x="0" y="-1"/>
              <a:chExt cx="17708408" cy="2285414"/>
            </a:xfrm>
          </p:grpSpPr>
          <p:sp>
            <p:nvSpPr>
              <p:cNvPr id="46" name="Rectangle">
                <a:extLst>
                  <a:ext uri="{FF2B5EF4-FFF2-40B4-BE49-F238E27FC236}">
                    <a16:creationId xmlns:a16="http://schemas.microsoft.com/office/drawing/2014/main" id="{95070E7A-4800-4BED-BD42-8BCA04AB6F2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7" name="cazuri noi înregistrate astăzi">
                <a:extLst>
                  <a:ext uri="{FF2B5EF4-FFF2-40B4-BE49-F238E27FC236}">
                    <a16:creationId xmlns:a16="http://schemas.microsoft.com/office/drawing/2014/main" id="{952A6699-D37E-4C57-B1A4-FAA5116A5E82}"/>
                  </a:ext>
                </a:extLst>
              </p:cNvPr>
              <p:cNvSpPr/>
              <p:nvPr/>
            </p:nvSpPr>
            <p:spPr>
              <a:xfrm>
                <a:off x="257781" y="398141"/>
                <a:ext cx="11109480" cy="1489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în săpt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</a:t>
                </a: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06</a:t>
                </a:r>
              </a:p>
            </p:txBody>
          </p:sp>
        </p:grpSp>
        <p:grpSp>
          <p:nvGrpSpPr>
            <p:cNvPr id="43" name="Rectangle 5">
              <a:extLst>
                <a:ext uri="{FF2B5EF4-FFF2-40B4-BE49-F238E27FC236}">
                  <a16:creationId xmlns:a16="http://schemas.microsoft.com/office/drawing/2014/main" id="{E7B90D5F-E8A0-403D-854B-298EB06EE694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44" name="Rectangle">
                <a:extLst>
                  <a:ext uri="{FF2B5EF4-FFF2-40B4-BE49-F238E27FC236}">
                    <a16:creationId xmlns:a16="http://schemas.microsoft.com/office/drawing/2014/main" id="{B5DEEE8E-BE70-423B-A22F-10AAEFA38976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5" name="+156">
                <a:extLst>
                  <a:ext uri="{FF2B5EF4-FFF2-40B4-BE49-F238E27FC236}">
                    <a16:creationId xmlns:a16="http://schemas.microsoft.com/office/drawing/2014/main" id="{EF5FC986-7E08-4A62-BEAD-B4FA5AD8A830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186 </a:t>
                </a: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5A2AAAF5-0B4E-4B16-87AB-9DC8703DA4A8}"/>
              </a:ext>
            </a:extLst>
          </p:cNvPr>
          <p:cNvGrpSpPr/>
          <p:nvPr/>
        </p:nvGrpSpPr>
        <p:grpSpPr>
          <a:xfrm>
            <a:off x="12453916" y="4002790"/>
            <a:ext cx="10548035" cy="923328"/>
            <a:chOff x="0" y="-98230"/>
            <a:chExt cx="17708409" cy="248186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F7E43620-E73F-4411-BC81-6D279833363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62ED1907-B344-4723-94FC-481F80EDB5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2CDE1637-68FE-4E08-B186-C97B16AACC7B}"/>
                  </a:ext>
                </a:extLst>
              </p:cNvPr>
              <p:cNvSpPr/>
              <p:nvPr/>
            </p:nvSpPr>
            <p:spPr>
              <a:xfrm>
                <a:off x="257783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72F2BC35-ED5B-4ACB-AE04-7276D7F7BC49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C7A87ABC-6034-47C8-ADBC-A3AE3AEA28C2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32</a:t>
                </a:r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AD700B6E-5340-4DDF-B15F-16A56C6F517C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F3437E7-2D7D-4506-A860-A06C97BB43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86627"/>
              </p:ext>
            </p:extLst>
          </p:nvPr>
        </p:nvGraphicFramePr>
        <p:xfrm>
          <a:off x="1587876" y="2777185"/>
          <a:ext cx="21708541" cy="1083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1527883" y="1892412"/>
            <a:ext cx="630348" cy="511969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55379" y="448561"/>
            <a:ext cx="21282390" cy="193899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totală la 100 mii populație distribuită după teritorii administrative (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02.2022)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2547446" y="5092390"/>
            <a:ext cx="8993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294 </a:t>
            </a:r>
          </a:p>
        </p:txBody>
      </p: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395312" y="6611256"/>
            <a:ext cx="206596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F064AA-D892-4605-824A-293A71169907}"/>
              </a:ext>
            </a:extLst>
          </p:cNvPr>
          <p:cNvSpPr txBox="1"/>
          <p:nvPr/>
        </p:nvSpPr>
        <p:spPr>
          <a:xfrm>
            <a:off x="10862964" y="60392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5319D-820C-4BEB-A100-99E3FB82BBCD}"/>
              </a:ext>
            </a:extLst>
          </p:cNvPr>
          <p:cNvSpPr txBox="1"/>
          <p:nvPr/>
        </p:nvSpPr>
        <p:spPr>
          <a:xfrm>
            <a:off x="1851524" y="2326264"/>
            <a:ext cx="13875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MD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63ED43B-5957-4C0B-9E60-B991A51C7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262796"/>
              </p:ext>
            </p:extLst>
          </p:nvPr>
        </p:nvGraphicFramePr>
        <p:xfrm>
          <a:off x="2038350" y="5119687"/>
          <a:ext cx="21469350" cy="749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339163" y="9663484"/>
            <a:ext cx="209927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829232" y="943366"/>
            <a:ext cx="2072553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săptămânală la 100 mii populație distribuită după teritorii administrative (13.02.2022)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1010493" y="4683835"/>
            <a:ext cx="1027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săptămânală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5,0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A20E-46EA-42C2-8487-446A024904A1}"/>
              </a:ext>
            </a:extLst>
          </p:cNvPr>
          <p:cNvSpPr txBox="1"/>
          <p:nvPr/>
        </p:nvSpPr>
        <p:spPr>
          <a:xfrm>
            <a:off x="11736170" y="5502015"/>
            <a:ext cx="8825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4,0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</a:t>
            </a:r>
            <a:b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13.02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603097" y="892076"/>
            <a:ext cx="1098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 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de import –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4328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 în săptămâna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202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D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cazuri de import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2946699" y="3565951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13.02</a:t>
            </a:r>
            <a:r>
              <a:rPr lang="en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903E5-B9F2-4B32-847F-39E896D8F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918" y="3396279"/>
            <a:ext cx="15092386" cy="89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o-MD" sz="6000" dirty="0">
                <a:solidFill>
                  <a:srgbClr val="242423"/>
                </a:solidFill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</a:rPr>
              <a:t>Procesul de vaccinare împotriva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endParaRPr lang="en-US" sz="3199" dirty="0">
              <a:latin typeface="DejaVu Serif"/>
            </a:endParaRPr>
          </a:p>
          <a:p>
            <a:pPr>
              <a:lnSpc>
                <a:spcPts val="4479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13.02.2022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hangingPunct="1">
              <a:lnSpc>
                <a:spcPts val="4480"/>
              </a:lnSpc>
              <a:defRPr/>
            </a:pPr>
            <a:r>
              <a:rPr lang="ro-MD" sz="4000" kern="1200" spc="-31" dirty="0">
                <a:solidFill>
                  <a:prstClr val="black"/>
                </a:solidFill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</a:rPr>
              <a:t>Vaccinarea salvează vieți</a:t>
            </a: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C112FB47-3D2E-4206-9A20-B1CFB5D1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71" y="9410740"/>
            <a:ext cx="1641999" cy="1780187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149422" y="1655098"/>
            <a:ext cx="2271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Loturi de vaccin anti-COVID-19 recepționate </a:t>
            </a:r>
          </a:p>
          <a:p>
            <a:pPr algn="ctr"/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Republica Moldova</a:t>
            </a: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CAD15107-B86B-4D24-AD05-667BE4652D2E}"/>
              </a:ext>
            </a:extLst>
          </p:cNvPr>
          <p:cNvGraphicFramePr>
            <a:graphicFrameLocks/>
          </p:cNvGraphicFramePr>
          <p:nvPr/>
        </p:nvGraphicFramePr>
        <p:xfrm>
          <a:off x="1543664" y="4041058"/>
          <a:ext cx="21296671" cy="801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2C7B6974-7BA2-4100-B4A2-E2A56EAF5A99}"/>
              </a:ext>
            </a:extLst>
          </p:cNvPr>
          <p:cNvGraphicFramePr>
            <a:graphicFrameLocks/>
          </p:cNvGraphicFramePr>
          <p:nvPr/>
        </p:nvGraphicFramePr>
        <p:xfrm>
          <a:off x="1149422" y="4041057"/>
          <a:ext cx="22477494" cy="849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1719354"/>
            <a:ext cx="11899174" cy="1840875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(13.02.2022)</a:t>
            </a:r>
            <a:r>
              <a:rPr lang="en-US" sz="6600" b="1" dirty="0">
                <a:solidFill>
                  <a:srgbClr val="1D46F3"/>
                </a:solidFill>
                <a:latin typeface="Open Sans"/>
              </a:rPr>
              <a:t> </a:t>
            </a:r>
            <a:r>
              <a:rPr lang="ro-RO" sz="6600" b="1" dirty="0">
                <a:solidFill>
                  <a:srgbClr val="1D46F3"/>
                </a:solidFill>
                <a:latin typeface="Open Sans"/>
              </a:rPr>
              <a:t>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133161" y="3872963"/>
            <a:ext cx="17759513" cy="1200329"/>
            <a:chOff x="-155975" y="-62156"/>
            <a:chExt cx="17864384" cy="241274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65174"/>
              <a:ext cx="17708409" cy="2285416"/>
              <a:chOff x="0" y="65175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65175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573001" y="338456"/>
                <a:ext cx="1091071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Numărul total de cazuri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-155975" y="-62156"/>
              <a:ext cx="6152974" cy="2412745"/>
              <a:chOff x="-155976" y="-65166"/>
              <a:chExt cx="6152973" cy="241274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55976" y="63816"/>
                <a:ext cx="6142066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65166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485.563</a:t>
                </a: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182FB8CB-7888-46CC-AD36-BBF03E2C5114}"/>
              </a:ext>
            </a:extLst>
          </p:cNvPr>
          <p:cNvGrpSpPr/>
          <p:nvPr/>
        </p:nvGrpSpPr>
        <p:grpSpPr>
          <a:xfrm>
            <a:off x="4133162" y="5322677"/>
            <a:ext cx="17759512" cy="1200329"/>
            <a:chOff x="0" y="-62159"/>
            <a:chExt cx="17708409" cy="2412744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0B88F2AC-851B-435F-9310-AFF9CA7E02BF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CFE505BA-F8B1-40E1-93A7-5E8282D3E83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69C4FDB1-7BB5-4125-BA31-F04F17B8F54D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Persoane vindecate</a:t>
                </a:r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EB4757ED-FCD5-4A16-A8D9-CD93EC15ADC9}"/>
                </a:ext>
              </a:extLst>
            </p:cNvPr>
            <p:cNvGrpSpPr/>
            <p:nvPr/>
          </p:nvGrpSpPr>
          <p:grpSpPr>
            <a:xfrm>
              <a:off x="0" y="-62159"/>
              <a:ext cx="6088441" cy="2412744"/>
              <a:chOff x="-1" y="-65167"/>
              <a:chExt cx="6088440" cy="2412741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77E6050-E935-40B8-940B-18A000C30DD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4DC4A1FF-5B92-4BC4-97AA-AA2FCF591E30}"/>
                  </a:ext>
                </a:extLst>
              </p:cNvPr>
              <p:cNvSpPr/>
              <p:nvPr/>
            </p:nvSpPr>
            <p:spPr>
              <a:xfrm>
                <a:off x="484559" y="-65167"/>
                <a:ext cx="5512438" cy="24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440.963</a:t>
                </a:r>
              </a:p>
            </p:txBody>
          </p:sp>
        </p:grp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EC5439C-0F3F-4545-9A06-80BBCF88EE3C}"/>
              </a:ext>
            </a:extLst>
          </p:cNvPr>
          <p:cNvGrpSpPr/>
          <p:nvPr/>
        </p:nvGrpSpPr>
        <p:grpSpPr>
          <a:xfrm>
            <a:off x="4133162" y="6739967"/>
            <a:ext cx="17759512" cy="1200329"/>
            <a:chOff x="0" y="-62160"/>
            <a:chExt cx="17708409" cy="2412745"/>
          </a:xfrm>
        </p:grpSpPr>
        <p:grpSp>
          <p:nvGrpSpPr>
            <p:cNvPr id="53" name="Rectangle 4">
              <a:extLst>
                <a:ext uri="{FF2B5EF4-FFF2-40B4-BE49-F238E27FC236}">
                  <a16:creationId xmlns:a16="http://schemas.microsoft.com/office/drawing/2014/main" id="{1AD2E764-28E2-464D-A797-2CF0D2C9F52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259D65F-5FF4-4861-BC5C-A470683DBF5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8" name="cazuri noi înregistrate astăzi">
                <a:extLst>
                  <a:ext uri="{FF2B5EF4-FFF2-40B4-BE49-F238E27FC236}">
                    <a16:creationId xmlns:a16="http://schemas.microsoft.com/office/drawing/2014/main" id="{E2E4A000-B9FF-4488-B8FF-05C4D23C21BA}"/>
                  </a:ext>
                </a:extLst>
              </p:cNvPr>
              <p:cNvSpPr/>
              <p:nvPr/>
            </p:nvSpPr>
            <p:spPr>
              <a:xfrm>
                <a:off x="6731592" y="338457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decese</a:t>
                </a:r>
                <a:endParaRPr lang="ro-R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Rectangle 5">
              <a:extLst>
                <a:ext uri="{FF2B5EF4-FFF2-40B4-BE49-F238E27FC236}">
                  <a16:creationId xmlns:a16="http://schemas.microsoft.com/office/drawing/2014/main" id="{7719E4E3-8C70-422A-8EE2-0E3FA95951C8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DED7626F-8198-4AC3-983F-5534FA5E4BB5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6" name="+156">
                <a:extLst>
                  <a:ext uri="{FF2B5EF4-FFF2-40B4-BE49-F238E27FC236}">
                    <a16:creationId xmlns:a16="http://schemas.microsoft.com/office/drawing/2014/main" id="{4CEB1DE0-29DB-4B25-B174-E2C44451B94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10.962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35157A51-F592-449C-B715-F1006E43F5F4}"/>
              </a:ext>
            </a:extLst>
          </p:cNvPr>
          <p:cNvGrpSpPr/>
          <p:nvPr/>
        </p:nvGrpSpPr>
        <p:grpSpPr>
          <a:xfrm>
            <a:off x="4133162" y="8155761"/>
            <a:ext cx="17759512" cy="1200329"/>
            <a:chOff x="0" y="-62160"/>
            <a:chExt cx="17708409" cy="2412745"/>
          </a:xfrm>
        </p:grpSpPr>
        <p:grpSp>
          <p:nvGrpSpPr>
            <p:cNvPr id="60" name="Rectangle 4">
              <a:extLst>
                <a:ext uri="{FF2B5EF4-FFF2-40B4-BE49-F238E27FC236}">
                  <a16:creationId xmlns:a16="http://schemas.microsoft.com/office/drawing/2014/main" id="{F8FEFA46-AD02-4594-838A-3B4832FA98B3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AFDA612F-C776-43D8-8ECE-04D1A0F005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5" name="cazuri noi înregistrate astăzi">
                <a:extLst>
                  <a:ext uri="{FF2B5EF4-FFF2-40B4-BE49-F238E27FC236}">
                    <a16:creationId xmlns:a16="http://schemas.microsoft.com/office/drawing/2014/main" id="{E0AADA8B-B481-40AE-A402-B8E48DB4624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active</a:t>
                </a:r>
              </a:p>
            </p:txBody>
          </p:sp>
        </p:grpSp>
        <p:grpSp>
          <p:nvGrpSpPr>
            <p:cNvPr id="61" name="Rectangle 5">
              <a:extLst>
                <a:ext uri="{FF2B5EF4-FFF2-40B4-BE49-F238E27FC236}">
                  <a16:creationId xmlns:a16="http://schemas.microsoft.com/office/drawing/2014/main" id="{4B07300D-8EE1-4DE9-ABC4-4FA9F32A123D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7CC28874-626A-4603-AE2D-2FD8D4CC5B77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3" name="+156">
                <a:extLst>
                  <a:ext uri="{FF2B5EF4-FFF2-40B4-BE49-F238E27FC236}">
                    <a16:creationId xmlns:a16="http://schemas.microsoft.com/office/drawing/2014/main" id="{CA173BB5-F28D-4D8C-941A-57A597238811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33.625</a:t>
                </a:r>
              </a:p>
            </p:txBody>
          </p:sp>
        </p:grp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5691C666-8DDA-4451-BB36-0ECA49DB078B}"/>
              </a:ext>
            </a:extLst>
          </p:cNvPr>
          <p:cNvGrpSpPr/>
          <p:nvPr/>
        </p:nvGrpSpPr>
        <p:grpSpPr>
          <a:xfrm>
            <a:off x="4133162" y="9602476"/>
            <a:ext cx="17759512" cy="1200329"/>
            <a:chOff x="0" y="-62160"/>
            <a:chExt cx="17708409" cy="2412745"/>
          </a:xfrm>
        </p:grpSpPr>
        <p:grpSp>
          <p:nvGrpSpPr>
            <p:cNvPr id="74" name="Rectangle 4">
              <a:extLst>
                <a:ext uri="{FF2B5EF4-FFF2-40B4-BE49-F238E27FC236}">
                  <a16:creationId xmlns:a16="http://schemas.microsoft.com/office/drawing/2014/main" id="{F5AD7BE7-B63F-4700-B513-A1220EE9400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8" name="Rectangle">
                <a:extLst>
                  <a:ext uri="{FF2B5EF4-FFF2-40B4-BE49-F238E27FC236}">
                    <a16:creationId xmlns:a16="http://schemas.microsoft.com/office/drawing/2014/main" id="{DE25B3F2-252F-436D-9A61-872CA96173E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9" name="cazuri noi înregistrate astăzi">
                <a:extLst>
                  <a:ext uri="{FF2B5EF4-FFF2-40B4-BE49-F238E27FC236}">
                    <a16:creationId xmlns:a16="http://schemas.microsoft.com/office/drawing/2014/main" id="{576EF561-A8E0-4E3C-881E-84ECDA323313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pt-B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Pacienți în stare extrem de gravă</a:t>
                </a:r>
              </a:p>
            </p:txBody>
          </p:sp>
        </p:grpSp>
        <p:grpSp>
          <p:nvGrpSpPr>
            <p:cNvPr id="75" name="Rectangle 5">
              <a:extLst>
                <a:ext uri="{FF2B5EF4-FFF2-40B4-BE49-F238E27FC236}">
                  <a16:creationId xmlns:a16="http://schemas.microsoft.com/office/drawing/2014/main" id="{C7E53341-7224-4B82-8FF6-E388EF14AC75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DCCE2E-776E-4C1F-9C86-D7DD5A455CE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7" name="+156">
                <a:extLst>
                  <a:ext uri="{FF2B5EF4-FFF2-40B4-BE49-F238E27FC236}">
                    <a16:creationId xmlns:a16="http://schemas.microsoft.com/office/drawing/2014/main" id="{3A4CFCE8-BE0F-49EE-9430-A88FC6F6BDEC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135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D4C06-E706-4865-B28F-C1592AB2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500"/>
            <a:ext cx="208703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" y="0"/>
            <a:ext cx="10195005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10195004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1" y="3115340"/>
            <a:ext cx="9347199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170" hangingPunct="1">
              <a:lnSpc>
                <a:spcPts val="8000"/>
              </a:lnSpc>
              <a:defRPr/>
            </a:pPr>
            <a:r>
              <a:rPr lang="ro-MD" sz="6000" kern="12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Proporția dozelor utilizate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/>
        </p:nvGraphicFramePr>
        <p:xfrm>
          <a:off x="10195007" y="3376673"/>
          <a:ext cx="13884192" cy="6962654"/>
        </p:xfrm>
        <a:graphic>
          <a:graphicData uri="http://schemas.openxmlformats.org/drawingml/2006/table">
            <a:tbl>
              <a:tblPr/>
              <a:tblGrid>
                <a:gridCol w="3468742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087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Doză suplimentară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817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296964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285171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586991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2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112932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110091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34894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257917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547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301464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302056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92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14503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68894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89760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280800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2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237789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219471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97123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554383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1027260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547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44066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91145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598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58674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118112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1068533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721196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210635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2000364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2823060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8067" y="1597385"/>
            <a:ext cx="11327467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Datele campaniei de vaccinare 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398532"/>
            <a:ext cx="10464333" cy="22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3"/>
              </a:lnSpc>
            </a:pPr>
            <a:r>
              <a:rPr lang="ro-MD" sz="4000" b="0" spc="-43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campanie de vaccinare anti COVID-19:</a:t>
            </a:r>
          </a:p>
          <a:p>
            <a:pPr algn="l">
              <a:lnSpc>
                <a:spcPts val="5973"/>
              </a:lnSpc>
            </a:pPr>
            <a:r>
              <a:rPr lang="ro-MD" sz="4000" b="0" spc="-43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martie 2021</a:t>
            </a:r>
          </a:p>
          <a:p>
            <a:pPr algn="l">
              <a:lnSpc>
                <a:spcPts val="5973"/>
              </a:lnSpc>
            </a:pPr>
            <a:r>
              <a:rPr lang="ro-MD" sz="4000" b="0" spc="-43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doze administrate: </a:t>
            </a:r>
            <a:r>
              <a:rPr kumimoji="0" lang="ro-MD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2000364</a:t>
            </a:r>
            <a:endParaRPr lang="ro-MD" sz="40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2852400" cy="6900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13"/>
              </a:lnSpc>
            </a:pPr>
            <a:endParaRPr lang="en-US" sz="3867" spc="-39" dirty="0">
              <a:solidFill>
                <a:srgbClr val="242423"/>
              </a:solidFill>
              <a:latin typeface="Heebo Regular Bold"/>
            </a:endParaRPr>
          </a:p>
          <a:p>
            <a:pPr algn="l">
              <a:lnSpc>
                <a:spcPts val="5413"/>
              </a:lnSpc>
            </a:pPr>
            <a:r>
              <a:rPr lang="ro-MD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Acoperirea vaccinală:</a:t>
            </a:r>
          </a:p>
          <a:p>
            <a:pPr algn="l">
              <a:lnSpc>
                <a:spcPts val="5413"/>
              </a:lnSpc>
            </a:pPr>
            <a:r>
              <a:rPr lang="ro-MD" sz="4000" b="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Acoperirea națională cu o doză: </a:t>
            </a:r>
            <a:r>
              <a:rPr lang="ro-MD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31,23 %</a:t>
            </a:r>
          </a:p>
          <a:p>
            <a:pPr algn="l">
              <a:lnSpc>
                <a:spcPts val="5413"/>
              </a:lnSpc>
            </a:pPr>
            <a:r>
              <a:rPr lang="ro-MD" sz="4000" b="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Acoperirea națională cu schemă completă: </a:t>
            </a:r>
            <a:r>
              <a:rPr lang="ro-MD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29,88 %</a:t>
            </a:r>
          </a:p>
          <a:p>
            <a:pPr algn="l">
              <a:lnSpc>
                <a:spcPts val="5413"/>
              </a:lnSpc>
            </a:pPr>
            <a:r>
              <a:rPr lang="ro-MD" sz="4000" b="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Lucrători medicali vaccinați cu o doză: </a:t>
            </a:r>
            <a:r>
              <a:rPr lang="ro-MD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92,71%</a:t>
            </a:r>
          </a:p>
          <a:p>
            <a:pPr algn="l">
              <a:lnSpc>
                <a:spcPts val="5413"/>
              </a:lnSpc>
            </a:pPr>
            <a:r>
              <a:rPr lang="ro-MD" sz="4000" b="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Lucrători medicali vaccinați cu schemă completă: </a:t>
            </a:r>
            <a:r>
              <a:rPr lang="ro-MD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91,63 %</a:t>
            </a:r>
          </a:p>
          <a:p>
            <a:pPr algn="l">
              <a:lnSpc>
                <a:spcPts val="5413"/>
              </a:lnSpc>
            </a:pP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5413"/>
              </a:lnSpc>
            </a:pPr>
            <a:endParaRPr lang="en-US" sz="3867" spc="-39" dirty="0">
              <a:solidFill>
                <a:srgbClr val="242423"/>
              </a:solidFill>
            </a:endParaRPr>
          </a:p>
          <a:p>
            <a:pPr>
              <a:lnSpc>
                <a:spcPts val="5413"/>
              </a:lnSpc>
            </a:pPr>
            <a:endParaRPr lang="en-US" sz="3867" spc="-3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5413"/>
              </a:lnSpc>
              <a:spcBef>
                <a:spcPct val="0"/>
              </a:spcBef>
            </a:pPr>
            <a:endParaRPr lang="en-US" sz="3867" spc="-39" dirty="0">
              <a:solidFill>
                <a:srgbClr val="242423"/>
              </a:solidFill>
              <a:latin typeface="Heebo Regular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05905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18523" y="884367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1219170" hangingPunct="1">
              <a:lnSpc>
                <a:spcPts val="8000"/>
              </a:lnSpc>
              <a:defRPr/>
            </a:pPr>
            <a:r>
              <a:rPr lang="ro-MD" sz="6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Datele campaniei de vaccinare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219170" hangingPunct="1">
              <a:lnSpc>
                <a:spcPts val="5413"/>
              </a:lnSpc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  <a:p>
            <a:pPr algn="l" defTabSz="1219170" hangingPunct="1">
              <a:lnSpc>
                <a:spcPts val="5413"/>
              </a:lnSpc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  <a:p>
            <a:pPr algn="l" defTabSz="1219170" hangingPunct="1">
              <a:lnSpc>
                <a:spcPts val="5413"/>
              </a:lnSpc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  <a:p>
            <a:pPr algn="l" defTabSz="1219170" hangingPunct="1">
              <a:lnSpc>
                <a:spcPts val="5413"/>
              </a:lnSpc>
              <a:spcBef>
                <a:spcPct val="0"/>
              </a:spcBef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8" name="Diagramă 7">
            <a:extLst>
              <a:ext uri="{FF2B5EF4-FFF2-40B4-BE49-F238E27FC236}">
                <a16:creationId xmlns:a16="http://schemas.microsoft.com/office/drawing/2014/main" id="{19DE80B2-D5FF-473A-9C6B-F32B325618A9}"/>
              </a:ext>
            </a:extLst>
          </p:cNvPr>
          <p:cNvGraphicFramePr>
            <a:graphicFrameLocks/>
          </p:cNvGraphicFramePr>
          <p:nvPr/>
        </p:nvGraphicFramePr>
        <p:xfrm>
          <a:off x="1371601" y="3233056"/>
          <a:ext cx="12768754" cy="875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863600"/>
            <a:ext cx="205232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170" hangingPunct="1">
              <a:lnSpc>
                <a:spcPts val="8000"/>
              </a:lnSpc>
              <a:defRPr/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Acoperirea vaccinală pe categorii de vârstă (%)</a:t>
            </a:r>
            <a:endParaRPr lang="ro-MD" sz="6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219170" hangingPunct="1">
              <a:lnSpc>
                <a:spcPts val="5413"/>
              </a:lnSpc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  <a:p>
            <a:pPr algn="l" defTabSz="1219170" hangingPunct="1">
              <a:lnSpc>
                <a:spcPts val="5413"/>
              </a:lnSpc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  <a:p>
            <a:pPr algn="l" defTabSz="1219170" hangingPunct="1">
              <a:lnSpc>
                <a:spcPts val="5413"/>
              </a:lnSpc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  <a:p>
            <a:pPr algn="l" defTabSz="1219170" hangingPunct="1">
              <a:lnSpc>
                <a:spcPts val="5413"/>
              </a:lnSpc>
              <a:spcBef>
                <a:spcPct val="0"/>
              </a:spcBef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/>
        </p:nvGraphicFramePr>
        <p:xfrm>
          <a:off x="1371600" y="2692400"/>
          <a:ext cx="21640800" cy="93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4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170" hangingPunct="1">
              <a:lnSpc>
                <a:spcPts val="8000"/>
              </a:lnSpc>
              <a:defRPr/>
            </a:pPr>
            <a:r>
              <a:rPr lang="ro-MD" sz="6000" kern="12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 săptămânale </a:t>
            </a:r>
            <a:r>
              <a:rPr lang="ro-MD" sz="6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MD" sz="6000" kern="12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campaniei de vaccinare COVID-19</a:t>
            </a:r>
          </a:p>
          <a:p>
            <a:pPr defTabSz="1219170" hangingPunct="1">
              <a:lnSpc>
                <a:spcPts val="8000"/>
              </a:lnSpc>
              <a:defRPr/>
            </a:pPr>
            <a:endParaRPr lang="en-US" sz="6667" b="0" kern="1200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219170" hangingPunct="1">
              <a:lnSpc>
                <a:spcPts val="5413"/>
              </a:lnSpc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  <a:p>
            <a:pPr algn="l" defTabSz="1219170" hangingPunct="1">
              <a:lnSpc>
                <a:spcPts val="5413"/>
              </a:lnSpc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  <a:p>
            <a:pPr algn="l" defTabSz="1219170" hangingPunct="1">
              <a:lnSpc>
                <a:spcPts val="5413"/>
              </a:lnSpc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  <a:p>
            <a:pPr algn="l" defTabSz="1219170" hangingPunct="1">
              <a:lnSpc>
                <a:spcPts val="5413"/>
              </a:lnSpc>
              <a:spcBef>
                <a:spcPct val="0"/>
              </a:spcBef>
              <a:defRPr/>
            </a:pPr>
            <a:endParaRPr lang="en-US" sz="3867" b="0" kern="1200" spc="-39" dirty="0">
              <a:solidFill>
                <a:srgbClr val="242423"/>
              </a:solidFill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/>
        </p:nvGraphicFramePr>
        <p:xfrm>
          <a:off x="812800" y="2819864"/>
          <a:ext cx="22479000" cy="968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3048000" y="1676401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6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Acoperirea vaccinală în teritorii </a:t>
            </a:r>
            <a:endParaRPr lang="ro-M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/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747500" y="12613390"/>
            <a:ext cx="2777373" cy="739327"/>
            <a:chOff x="0" y="0"/>
            <a:chExt cx="4349750" cy="11578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455901" y="12539902"/>
            <a:ext cx="2222500" cy="591621"/>
            <a:chOff x="0" y="0"/>
            <a:chExt cx="4349750" cy="1157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897" r="9897"/>
          <a:stretch>
            <a:fillRect/>
          </a:stretch>
        </p:blipFill>
        <p:spPr>
          <a:xfrm>
            <a:off x="20820832" y="1311223"/>
            <a:ext cx="3156769" cy="39359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87945" y="2507421"/>
            <a:ext cx="69088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24"/>
              </a:lnSpc>
            </a:pPr>
            <a:r>
              <a:rPr lang="ro-MD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Startul campaniei de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ro-MD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ts val="4524"/>
              </a:lnSpc>
            </a:pPr>
            <a:r>
              <a:rPr lang="ro-MD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martie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69097" y="5387783"/>
            <a:ext cx="6708503" cy="360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o-MD" sz="3200" b="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Proporția medie săptămânală a lucrătorilor din domeniul medical infectați cu COVID-19 din totalul de cazuri a constituit:</a:t>
            </a:r>
          </a:p>
          <a:p>
            <a:pPr marL="283188" lvl="1" indent="0" algn="just">
              <a:lnSpc>
                <a:spcPct val="150000"/>
              </a:lnSpc>
            </a:pPr>
            <a:r>
              <a:rPr lang="ro-MD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06 – 5,0 %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2" y="441134"/>
            <a:ext cx="228599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72"/>
              </a:lnSpc>
              <a:spcBef>
                <a:spcPct val="0"/>
              </a:spcBef>
            </a:pPr>
            <a:r>
              <a:rPr lang="ro-MD" sz="6000" spc="-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Impactul vaccinării COVID-19 asupra infectării lucrătorilor medicali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41A62A-85C6-4F3C-BCAB-4273FA557F5B}"/>
              </a:ext>
            </a:extLst>
          </p:cNvPr>
          <p:cNvSpPr/>
          <p:nvPr/>
        </p:nvSpPr>
        <p:spPr>
          <a:xfrm>
            <a:off x="14085207" y="5989977"/>
            <a:ext cx="3183889" cy="71415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4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D8545-9E7E-4EDB-A596-ED0EF6B72247}"/>
              </a:ext>
            </a:extLst>
          </p:cNvPr>
          <p:cNvCxnSpPr>
            <a:cxnSpLocks/>
          </p:cNvCxnSpPr>
          <p:nvPr/>
        </p:nvCxnSpPr>
        <p:spPr>
          <a:xfrm>
            <a:off x="1797100" y="4478321"/>
            <a:ext cx="0" cy="1818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ă 12">
            <a:extLst>
              <a:ext uri="{FF2B5EF4-FFF2-40B4-BE49-F238E27FC236}">
                <a16:creationId xmlns:a16="http://schemas.microsoft.com/office/drawing/2014/main" id="{ECB04C50-F56C-44D1-819A-50C10B8F4C68}"/>
              </a:ext>
            </a:extLst>
          </p:cNvPr>
          <p:cNvGraphicFramePr>
            <a:graphicFrameLocks/>
          </p:cNvGraphicFramePr>
          <p:nvPr/>
        </p:nvGraphicFramePr>
        <p:xfrm>
          <a:off x="726492" y="4749025"/>
          <a:ext cx="16403215" cy="841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9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0713497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555" y="4148841"/>
            <a:ext cx="7346388" cy="7346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9674" y="1371600"/>
            <a:ext cx="9986727" cy="967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o-MD" sz="6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infecție  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12327" y="3423444"/>
            <a:ext cx="12192000" cy="4385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53"/>
              </a:lnSpc>
            </a:pPr>
            <a:r>
              <a:rPr lang="ro-MD" sz="4000" spc="-3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Testați pozitiv la SARS-CoV-2 în săptămâna 06:</a:t>
            </a:r>
          </a:p>
          <a:p>
            <a:pPr algn="l">
              <a:lnSpc>
                <a:spcPts val="4853"/>
              </a:lnSpc>
            </a:pPr>
            <a:endParaRPr lang="ro-MD" sz="4000" spc="-35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 algn="l">
              <a:lnSpc>
                <a:spcPts val="4853"/>
              </a:lnSpc>
              <a:buFont typeface="Arial" panose="020B0604020202020204" pitchFamily="34" charset="0"/>
              <a:buChar char="•"/>
            </a:pPr>
            <a:r>
              <a:rPr lang="ro-MD" sz="4000" spc="-3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lang="ro-MD" sz="4000" b="0" spc="-3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cazurile COVID-19 </a:t>
            </a:r>
            <a:r>
              <a:rPr lang="ro-MD" sz="4000" b="0" spc="-35" dirty="0" err="1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ro-MD" sz="4000" b="0" spc="-3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fost înregistrate la persoanele nevaccinate</a:t>
            </a:r>
            <a:r>
              <a:rPr lang="ro-MD" sz="4000" spc="-35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4853"/>
              </a:lnSpc>
            </a:pPr>
            <a:endParaRPr lang="ro-MD" sz="3733" spc="-35" dirty="0">
              <a:solidFill>
                <a:srgbClr val="24242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4853"/>
              </a:lnSpc>
            </a:pPr>
            <a:endParaRPr lang="en-US" sz="3733" spc="-35" dirty="0">
              <a:solidFill>
                <a:srgbClr val="242423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4853"/>
              </a:lnSpc>
            </a:pPr>
            <a:r>
              <a:rPr lang="en-US" sz="3733" spc="-33" dirty="0">
                <a:solidFill>
                  <a:srgbClr val="242423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465" spc="-33" dirty="0">
              <a:solidFill>
                <a:srgbClr val="242423"/>
              </a:solidFill>
              <a:latin typeface="Heebo Regular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19AC6EC-CFE0-4D8D-9CF9-0876A13A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88371" y="6265996"/>
            <a:ext cx="3112075" cy="3112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en-GB" sz="3733" dirty="0">
              <a:solidFill>
                <a:srgbClr val="242423"/>
              </a:solidFill>
              <a:latin typeface="YACkoCJbd3A 0"/>
            </a:endParaRPr>
          </a:p>
          <a:p>
            <a:pPr algn="l"/>
            <a:r>
              <a:rPr lang="ro-MD" sz="4000" b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total au fost administrate:</a:t>
            </a:r>
            <a:r>
              <a:rPr lang="ro-MD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2000364</a:t>
            </a:r>
            <a:r>
              <a:rPr lang="ro-MD" sz="2400" dirty="0"/>
              <a:t> </a:t>
            </a:r>
            <a:r>
              <a:rPr lang="ro-MD" sz="4000" b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doze</a:t>
            </a:r>
          </a:p>
          <a:p>
            <a:pPr algn="l"/>
            <a:r>
              <a:rPr lang="ro-MD" sz="4000" b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total au fost raportate: </a:t>
            </a:r>
            <a:r>
              <a:rPr lang="ro-MD" sz="4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1639 EAPI </a:t>
            </a:r>
          </a:p>
          <a:p>
            <a:pPr algn="l"/>
            <a:endParaRPr lang="ro-MD" sz="4000" b="0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o-MD" sz="4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Proporția EAPI: 0.08%</a:t>
            </a:r>
          </a:p>
          <a:p>
            <a:pPr algn="l"/>
            <a:endParaRPr lang="ro-MD" sz="4000" b="0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o-MD" sz="4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ușoare </a:t>
            </a:r>
            <a:r>
              <a:rPr lang="ro-MD" sz="4000" b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MD" sz="4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92 % </a:t>
            </a:r>
            <a:r>
              <a:rPr lang="ro-MD" sz="4000" b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MD" sz="4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1504</a:t>
            </a:r>
            <a:r>
              <a:rPr lang="ro-MD" sz="2400" dirty="0"/>
              <a:t> </a:t>
            </a:r>
            <a:r>
              <a:rPr lang="ro-MD" sz="4000" b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EAPI):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o-MD" sz="4000" b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durere locală, febră până la 38.5, oboseală, dureri musculare și articulare, etc.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o-MD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o-MD" sz="4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moderate </a:t>
            </a:r>
            <a:r>
              <a:rPr lang="ro-MD" sz="4000" b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MD" sz="4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 </a:t>
            </a:r>
            <a:r>
              <a:rPr lang="ro-MD" sz="4000" b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(135 EAPI):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o-MD" sz="4000" b="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febră de la 38.5, reacție alergică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ro-MD" sz="60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8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8466" y="7479724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5176251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8"/>
              </a:lnSpc>
            </a:pPr>
            <a:r>
              <a:rPr lang="ro-MD" sz="7200" dirty="0">
                <a:solidFill>
                  <a:srgbClr val="242423"/>
                </a:solidFill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endParaRPr sz="4000"/>
          </a:p>
        </p:txBody>
      </p:sp>
      <p:sp>
        <p:nvSpPr>
          <p:cNvPr id="6" name="TextBox 6"/>
          <p:cNvSpPr txBox="1"/>
          <p:nvPr/>
        </p:nvSpPr>
        <p:spPr>
          <a:xfrm>
            <a:off x="609600" y="7466875"/>
            <a:ext cx="13381091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Pagini oficiale:</a:t>
            </a: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www.ms.gov.md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www.ansp.md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www.vaccinare.gov.md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www.covidinfo.gov.md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 Ministerul Sănătății:</a:t>
            </a:r>
            <a:b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https://bit.ly/3jEd38U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 COVID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13.02.2022</a:t>
            </a:r>
            <a:endParaRPr lang="en-M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451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totală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13.019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– </a:t>
            </a: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294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totală – 2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grave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medii –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ușoare și asimptomatici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95,1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cazurilor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2.393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ultimele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(numărul de reproducție efectiv/rata de contagiozitate) 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.75</a:t>
            </a:r>
            <a:endParaRPr lang="en-M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393534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13.02.2022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ro-MD" sz="6000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 în siguranță! </a:t>
            </a:r>
          </a:p>
          <a:p>
            <a:pPr>
              <a:lnSpc>
                <a:spcPts val="8000"/>
              </a:lnSpc>
              <a:spcBef>
                <a:spcPct val="0"/>
              </a:spcBef>
            </a:pPr>
            <a:r>
              <a:rPr lang="ro-MD" sz="6000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4B72E23-AED1-4DE0-B572-18547764A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615769"/>
              </p:ext>
            </p:extLst>
          </p:nvPr>
        </p:nvGraphicFramePr>
        <p:xfrm>
          <a:off x="1021254" y="3860799"/>
          <a:ext cx="22719895" cy="945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1" y="275436"/>
            <a:ext cx="24383999" cy="144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it-IT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populație ultimele </a:t>
            </a: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zile, </a:t>
            </a:r>
            <a:b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alte state</a:t>
            </a:r>
            <a:br>
              <a:rPr lang="it-IT" sz="5500" b="1" dirty="0">
                <a:solidFill>
                  <a:srgbClr val="000000"/>
                </a:solidFill>
                <a:latin typeface="Open Sans"/>
              </a:rPr>
            </a:br>
            <a:endParaRPr lang="it-IT" sz="5500" b="1" dirty="0">
              <a:solidFill>
                <a:srgbClr val="1D46F3"/>
              </a:solidFill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20641936" y="7248521"/>
            <a:ext cx="0" cy="2886104"/>
          </a:xfrm>
          <a:prstGeom prst="straightConnector1">
            <a:avLst/>
          </a:prstGeom>
          <a:noFill/>
          <a:ln w="1206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2192000" y="3130409"/>
            <a:ext cx="110490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=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485.563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endParaRPr kumimoji="0" lang="ro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7 zile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451 c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la 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mii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09F16-F0E6-472A-8072-4D5C6FAD93FD}"/>
              </a:ext>
            </a:extLst>
          </p:cNvPr>
          <p:cNvSpPr/>
          <p:nvPr/>
        </p:nvSpPr>
        <p:spPr>
          <a:xfrm>
            <a:off x="214693" y="58994"/>
            <a:ext cx="719847" cy="61555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MD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581" y="386159"/>
            <a:ext cx="15068197" cy="4683199"/>
          </a:xfr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marR="0" lvl="0" indent="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06 din 2022  (07.02 - </a:t>
            </a:r>
            <a:r>
              <a:rPr lang="ro-MD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.02.2022) </a:t>
            </a:r>
            <a:b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săptămâna 05 din 2021: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cazuri a scăzut cu 40,2% 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decese a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ut cu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38,8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>
              <a:buClr>
                <a:srgbClr val="10B6F4"/>
              </a:buClr>
              <a:defRPr/>
            </a:pP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vindecați a crescut cu 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o-MD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D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765790"/>
              </p:ext>
            </p:extLst>
          </p:nvPr>
        </p:nvGraphicFramePr>
        <p:xfrm>
          <a:off x="198222" y="0"/>
          <a:ext cx="24185778" cy="137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Distribuția săptămânală a cazurilor, deceselor și vindecaților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379131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.02.202</a:t>
            </a:r>
            <a:r>
              <a:rPr lang="ro-MD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MD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3852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Distribuția în timp (săptămânal) a cazurilor și investigațiilor de COVID-19,</a:t>
            </a:r>
            <a:r>
              <a:rPr lang="en-US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</a:t>
            </a:r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.02.2022</a:t>
            </a:r>
            <a:endParaRPr lang="en-US" altLang="zh-CN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39427"/>
              </p:ext>
            </p:extLst>
          </p:nvPr>
        </p:nvGraphicFramePr>
        <p:xfrm>
          <a:off x="5829214" y="1705528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 februarie 2020 – 13 </a:t>
                      </a:r>
                      <a:r>
                        <a:rPr lang="ro-RO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februarie </a:t>
                      </a: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2.916.565 teste efectuate 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MD" sz="2800" i="1" dirty="0"/>
              <a:t>* din săptămâna 22/03-28/03 este calculat numărul total de teste efectuate inclusiv cele antigen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666C5B-A450-462C-8486-50731116E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73" y="3748427"/>
            <a:ext cx="23938528" cy="87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5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07C0F-03B2-4166-8D04-665C4A71E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61" y="2930170"/>
            <a:ext cx="22172320" cy="104333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8"/>
            <a:ext cx="22090524" cy="209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pentru ultimele 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la 100 mii populație </a:t>
            </a:r>
            <a:b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distribuită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teritorii 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(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COVID-19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960607" y="3723901"/>
            <a:ext cx="1265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din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451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1D15-8669-4473-BE3E-DAC2B6B18CAA}"/>
              </a:ext>
            </a:extLst>
          </p:cNvPr>
          <p:cNvSpPr txBox="1"/>
          <p:nvPr/>
        </p:nvSpPr>
        <p:spPr>
          <a:xfrm>
            <a:off x="11422019" y="444362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915 </a:t>
            </a:r>
            <a:r>
              <a:rPr lang="en-M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mii </a:t>
            </a:r>
            <a:endParaRPr lang="ro-M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779C7-E62A-4417-AF4C-7A9EA239A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717" y="2015447"/>
            <a:ext cx="11325786" cy="11638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CB4DF-4D4B-4A3C-B53B-8D13A95BC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31" y="2019226"/>
            <a:ext cx="11325786" cy="11634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199" y="373673"/>
            <a:ext cx="1613332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COVID-19 la 100 mii populație, conform teritoriilor administrative în ultimele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zile, comparativ cu perioada precedentă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4360877" y="159236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745077" y="161503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CF6EAC-BFDE-47AD-B378-97DF5A006FEE}"/>
              </a:ext>
            </a:extLst>
          </p:cNvPr>
          <p:cNvSpPr txBox="1"/>
          <p:nvPr/>
        </p:nvSpPr>
        <p:spPr>
          <a:xfrm>
            <a:off x="1413999" y="8534761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754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</a:t>
            </a:r>
            <a:b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100 mii populație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6CA0F7DB-C21C-4216-B5E6-571F97AF1B08}"/>
              </a:ext>
            </a:extLst>
          </p:cNvPr>
          <p:cNvSpPr txBox="1"/>
          <p:nvPr/>
        </p:nvSpPr>
        <p:spPr>
          <a:xfrm>
            <a:off x="7390855" y="5570265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 </a:t>
            </a:r>
            <a:r>
              <a:rPr lang="ro-MD" sz="2000" dirty="0">
                <a:solidFill>
                  <a:schemeClr val="tx1"/>
                </a:solidFill>
              </a:rPr>
              <a:t>1242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D624565-6715-42EC-9FA2-2E2241C48E16}"/>
              </a:ext>
            </a:extLst>
          </p:cNvPr>
          <p:cNvSpPr txBox="1"/>
          <p:nvPr/>
        </p:nvSpPr>
        <p:spPr>
          <a:xfrm>
            <a:off x="12741218" y="853476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  <a:endParaRPr lang="ro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</a:t>
            </a:r>
            <a:b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100 mii populație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727EC1E9-76CB-4511-AF49-79C8995EEF16}"/>
              </a:ext>
            </a:extLst>
          </p:cNvPr>
          <p:cNvSpPr txBox="1"/>
          <p:nvPr/>
        </p:nvSpPr>
        <p:spPr>
          <a:xfrm>
            <a:off x="18593708" y="5570264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</a:t>
            </a:r>
            <a:r>
              <a:rPr lang="ro-MD" sz="2000" dirty="0">
                <a:solidFill>
                  <a:schemeClr val="tx1"/>
                </a:solidFill>
              </a:rPr>
              <a:t> 915 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144EA83-2BC1-4E69-86AC-1C0DDF655DA2}"/>
              </a:ext>
            </a:extLst>
          </p:cNvPr>
          <p:cNvSpPr txBox="1"/>
          <p:nvPr/>
        </p:nvSpPr>
        <p:spPr>
          <a:xfrm>
            <a:off x="13994800" y="4830809"/>
            <a:ext cx="3881690" cy="21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Bălți – 538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7CB48-D639-497D-B5EA-E8890113E819}"/>
              </a:ext>
            </a:extLst>
          </p:cNvPr>
          <p:cNvSpPr txBox="1"/>
          <p:nvPr/>
        </p:nvSpPr>
        <p:spPr>
          <a:xfrm>
            <a:off x="3004744" y="4700815"/>
            <a:ext cx="3881690" cy="21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Bălți – 869</a:t>
            </a:r>
          </a:p>
        </p:txBody>
      </p:sp>
    </p:spTree>
    <p:extLst>
      <p:ext uri="{BB962C8B-B14F-4D97-AF65-F5344CB8AC3E}">
        <p14:creationId xmlns:p14="http://schemas.microsoft.com/office/powerpoint/2010/main" val="31136959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– GIS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de reproducție efectiv</a:t>
            </a:r>
            <a:b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 </a:t>
            </a:r>
            <a:r>
              <a:rPr lang="ro-MD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D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2948917" y="339120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45F7A56-A861-4E4E-82E4-A2A55A80470C}"/>
              </a:ext>
            </a:extLst>
          </p:cNvPr>
          <p:cNvSpPr txBox="1"/>
          <p:nvPr/>
        </p:nvSpPr>
        <p:spPr>
          <a:xfrm>
            <a:off x="17974859" y="4474633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Transnistria</a:t>
            </a:r>
            <a:r>
              <a:rPr lang="en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1,56</a:t>
            </a:r>
            <a:endParaRPr lang="en-M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026B1-CD7F-4BDD-8D5A-2E6314A8C96A}"/>
              </a:ext>
            </a:extLst>
          </p:cNvPr>
          <p:cNvSpPr txBox="1"/>
          <p:nvPr/>
        </p:nvSpPr>
        <p:spPr>
          <a:xfrm>
            <a:off x="13533340" y="3215633"/>
            <a:ext cx="3881690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Balti</a:t>
            </a:r>
            <a:r>
              <a:rPr lang="en-MD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–</a:t>
            </a:r>
            <a:r>
              <a:rPr lang="ro-MD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1,05</a:t>
            </a:r>
            <a:endParaRPr lang="en-MD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3ED34-15D6-413D-894E-A33AC7CD8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330" y="1081819"/>
            <a:ext cx="11862520" cy="116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2634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38344</TotalTime>
  <Words>1108</Words>
  <Application>Microsoft Office PowerPoint</Application>
  <PresentationFormat>Custom</PresentationFormat>
  <Paragraphs>284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DejaVu Serif</vt:lpstr>
      <vt:lpstr>Heebo Regular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Raport săptămânal    </vt:lpstr>
      <vt:lpstr>COVID-19 (13.02.2022)  </vt:lpstr>
      <vt:lpstr>Indicatori COVID 13.02.2022</vt:lpstr>
      <vt:lpstr>PowerPoint Presentation</vt:lpstr>
      <vt:lpstr>Distribuția săptămânală a cazurilor, deceselor și vindecaților COVID-19</vt:lpstr>
      <vt:lpstr>PowerPoint Presentation</vt:lpstr>
      <vt:lpstr>PowerPoint Presentation</vt:lpstr>
      <vt:lpstr>PowerPoint Presentation</vt:lpstr>
      <vt:lpstr>Rt – GIS Numărul de reproducție efectiv  0,75  </vt:lpstr>
      <vt:lpstr>Analiza descriptivă a cazurilor confirmate COVID-19 (cumulativ)</vt:lpstr>
      <vt:lpstr>Testarea angajaților din instituțiile medicale la COVID-19 </vt:lpstr>
      <vt:lpstr>Personalul instituțiilor medicale infectat cu COVID-19 (cumulativ)</vt:lpstr>
      <vt:lpstr>Copiii și femeile gravide confirmați COVID-19 (cumulativ)</vt:lpstr>
      <vt:lpstr>Analiza descriptivă a deceselor cauzate de COVID-19</vt:lpstr>
      <vt:lpstr>PowerPoint Presentation</vt:lpstr>
      <vt:lpstr>PowerPoint Presentation</vt:lpstr>
      <vt:lpstr>Cazuri de import 07.02 – 13.02.2022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Valentin Mita</cp:lastModifiedBy>
  <cp:revision>1027</cp:revision>
  <dcterms:modified xsi:type="dcterms:W3CDTF">2022-02-14T12:06:38Z</dcterms:modified>
</cp:coreProperties>
</file>