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34"/>
  </p:notesMasterIdLst>
  <p:sldIdLst>
    <p:sldId id="504" r:id="rId3"/>
    <p:sldId id="573" r:id="rId4"/>
    <p:sldId id="269" r:id="rId5"/>
    <p:sldId id="402" r:id="rId6"/>
    <p:sldId id="577" r:id="rId7"/>
    <p:sldId id="574" r:id="rId8"/>
    <p:sldId id="572" r:id="rId9"/>
    <p:sldId id="587" r:id="rId10"/>
    <p:sldId id="561" r:id="rId11"/>
    <p:sldId id="407" r:id="rId12"/>
    <p:sldId id="409" r:id="rId13"/>
    <p:sldId id="349" r:id="rId14"/>
    <p:sldId id="630" r:id="rId15"/>
    <p:sldId id="617" r:id="rId16"/>
    <p:sldId id="586" r:id="rId17"/>
    <p:sldId id="552" r:id="rId18"/>
    <p:sldId id="616" r:id="rId19"/>
    <p:sldId id="256" r:id="rId20"/>
    <p:sldId id="506" r:id="rId21"/>
    <p:sldId id="283" r:id="rId22"/>
    <p:sldId id="259" r:id="rId23"/>
    <p:sldId id="278" r:id="rId24"/>
    <p:sldId id="279" r:id="rId25"/>
    <p:sldId id="281" r:id="rId26"/>
    <p:sldId id="508" r:id="rId27"/>
    <p:sldId id="509" r:id="rId28"/>
    <p:sldId id="262" r:id="rId29"/>
    <p:sldId id="263" r:id="rId30"/>
    <p:sldId id="267" r:id="rId31"/>
    <p:sldId id="268" r:id="rId32"/>
    <p:sldId id="353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8334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  <p:cmAuthor id="2" name="Valentin Mita" initials="VM" lastIdx="2" clrIdx="1">
    <p:extLst>
      <p:ext uri="{19B8F6BF-5375-455C-9EA6-DF929625EA0E}">
        <p15:presenceInfo xmlns:p15="http://schemas.microsoft.com/office/powerpoint/2012/main" userId="54c71881a436c6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8C8C8"/>
    <a:srgbClr val="FE0061"/>
    <a:srgbClr val="00B17E"/>
    <a:srgbClr val="1D46F3"/>
    <a:srgbClr val="DA0010"/>
    <a:srgbClr val="ADA9BB"/>
    <a:srgbClr val="007949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3842" autoAdjust="0"/>
  </p:normalViewPr>
  <p:slideViewPr>
    <p:cSldViewPr snapToGrid="0">
      <p:cViewPr>
        <p:scale>
          <a:sx n="50" d="100"/>
          <a:sy n="50" d="100"/>
        </p:scale>
        <p:origin x="768" y="408"/>
      </p:cViewPr>
      <p:guideLst>
        <p:guide orient="horz" pos="8334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roman\OneDrive\&#1056;&#1072;&#1073;&#1086;&#1095;&#1080;&#1081;%20&#1089;&#1090;&#1086;&#1083;\Raport%20Briefing\AV%20pe%20gen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COVID_MDA_R0_AC_20.02.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user\Desktop\Raport%20saptaminal\Decese%2009.01.202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user\Desktop\Raport%20saptaminal\Decese%2009.01.202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3785924648523E-2"/>
          <c:y val="2.9059971501662403E-2"/>
          <c:w val="0.90127927257240426"/>
          <c:h val="0.71781296894946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08-47D1-B047-4A8A7296BDC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08-47D1-B047-4A8A7296BDCC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08-47D1-B047-4A8A7296BDCC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008-47D1-B047-4A8A7296BDCC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08-47D1-B047-4A8A7296BDCC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08-47D1-B047-4A8A7296BDCC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008-47D1-B047-4A8A7296BDCC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008-47D1-B047-4A8A7296BDCC}"/>
              </c:ext>
            </c:extLst>
          </c:dPt>
          <c:dPt>
            <c:idx val="3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008-47D1-B047-4A8A7296BD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Sheet2!$K$438:$K$477</c:f>
              <c:strCache>
                <c:ptCount val="40"/>
                <c:pt idx="0">
                  <c:v>Islanda</c:v>
                </c:pt>
                <c:pt idx="1">
                  <c:v>Danemarca</c:v>
                </c:pt>
                <c:pt idx="2">
                  <c:v>Letonia</c:v>
                </c:pt>
                <c:pt idx="3">
                  <c:v>Estonia</c:v>
                </c:pt>
                <c:pt idx="4">
                  <c:v>Austria</c:v>
                </c:pt>
                <c:pt idx="5">
                  <c:v>Slovacia</c:v>
                </c:pt>
                <c:pt idx="6">
                  <c:v>Olanda</c:v>
                </c:pt>
                <c:pt idx="7">
                  <c:v>Norvegia</c:v>
                </c:pt>
                <c:pt idx="8">
                  <c:v>Lituania</c:v>
                </c:pt>
                <c:pt idx="9">
                  <c:v>Slovenia</c:v>
                </c:pt>
                <c:pt idx="10">
                  <c:v>Germania</c:v>
                </c:pt>
                <c:pt idx="11">
                  <c:v>Grecia</c:v>
                </c:pt>
                <c:pt idx="12">
                  <c:v>Cehia</c:v>
                </c:pt>
                <c:pt idx="13">
                  <c:v>Portugalia</c:v>
                </c:pt>
                <c:pt idx="14">
                  <c:v>Elveţia</c:v>
                </c:pt>
                <c:pt idx="15">
                  <c:v>Franţa</c:v>
                </c:pt>
                <c:pt idx="16">
                  <c:v>Rusia</c:v>
                </c:pt>
                <c:pt idx="17">
                  <c:v>Europa</c:v>
                </c:pt>
                <c:pt idx="18">
                  <c:v>Finlanda</c:v>
                </c:pt>
                <c:pt idx="19">
                  <c:v>Luxemburg</c:v>
                </c:pt>
                <c:pt idx="20">
                  <c:v>Italia</c:v>
                </c:pt>
                <c:pt idx="21">
                  <c:v>Croaţia</c:v>
                </c:pt>
                <c:pt idx="22">
                  <c:v>Bielorusia</c:v>
                </c:pt>
                <c:pt idx="23">
                  <c:v>România</c:v>
                </c:pt>
                <c:pt idx="24">
                  <c:v>Belgia</c:v>
                </c:pt>
                <c:pt idx="25">
                  <c:v>Ungaria</c:v>
                </c:pt>
                <c:pt idx="26">
                  <c:v>Serbia</c:v>
                </c:pt>
                <c:pt idx="27">
                  <c:v>Ucraina</c:v>
                </c:pt>
                <c:pt idx="28">
                  <c:v>Bulgaria</c:v>
                </c:pt>
                <c:pt idx="29">
                  <c:v>Regatul Unit</c:v>
                </c:pt>
                <c:pt idx="30">
                  <c:v>Polonia</c:v>
                </c:pt>
                <c:pt idx="31">
                  <c:v>Muntenegru</c:v>
                </c:pt>
                <c:pt idx="32">
                  <c:v>Spania</c:v>
                </c:pt>
                <c:pt idx="33">
                  <c:v>Macedonia de Nord</c:v>
                </c:pt>
                <c:pt idx="34">
                  <c:v>Moldova</c:v>
                </c:pt>
                <c:pt idx="35">
                  <c:v>Irlanda</c:v>
                </c:pt>
                <c:pt idx="36">
                  <c:v>Suedia</c:v>
                </c:pt>
                <c:pt idx="37">
                  <c:v>Malta</c:v>
                </c:pt>
                <c:pt idx="38">
                  <c:v>Bosnia si Hertegovina</c:v>
                </c:pt>
                <c:pt idx="39">
                  <c:v>Albania</c:v>
                </c:pt>
              </c:strCache>
            </c:strRef>
          </c:cat>
          <c:val>
            <c:numRef>
              <c:f>Sheet2!$N$438:$N$477</c:f>
              <c:numCache>
                <c:formatCode>0</c:formatCode>
                <c:ptCount val="40"/>
                <c:pt idx="0">
                  <c:v>4890.0152523008937</c:v>
                </c:pt>
                <c:pt idx="1">
                  <c:v>4072.5414963258572</c:v>
                </c:pt>
                <c:pt idx="2">
                  <c:v>3634.9499885263826</c:v>
                </c:pt>
                <c:pt idx="3">
                  <c:v>2947.7520623195119</c:v>
                </c:pt>
                <c:pt idx="4">
                  <c:v>2182.889473090182</c:v>
                </c:pt>
                <c:pt idx="5">
                  <c:v>2072.2482137069223</c:v>
                </c:pt>
                <c:pt idx="6">
                  <c:v>2024.1023574762603</c:v>
                </c:pt>
                <c:pt idx="7">
                  <c:v>1833.2452735962304</c:v>
                </c:pt>
                <c:pt idx="8">
                  <c:v>1732.3550374868053</c:v>
                </c:pt>
                <c:pt idx="9">
                  <c:v>1456.8102621614057</c:v>
                </c:pt>
                <c:pt idx="10">
                  <c:v>1443.0301908811903</c:v>
                </c:pt>
                <c:pt idx="11">
                  <c:v>1207.3122893564871</c:v>
                </c:pt>
                <c:pt idx="12">
                  <c:v>1018.9462559613477</c:v>
                </c:pt>
                <c:pt idx="13">
                  <c:v>1006.3894977354782</c:v>
                </c:pt>
                <c:pt idx="14">
                  <c:v>959.09327156090183</c:v>
                </c:pt>
                <c:pt idx="15">
                  <c:v>882.31322554556004</c:v>
                </c:pt>
                <c:pt idx="16">
                  <c:v>846.98483028126589</c:v>
                </c:pt>
                <c:pt idx="17">
                  <c:v>839.76703677289436</c:v>
                </c:pt>
                <c:pt idx="18">
                  <c:v>631.39941571295765</c:v>
                </c:pt>
                <c:pt idx="19">
                  <c:v>615.12749929586334</c:v>
                </c:pt>
                <c:pt idx="20">
                  <c:v>603.74014361314028</c:v>
                </c:pt>
                <c:pt idx="21">
                  <c:v>573.27538159096287</c:v>
                </c:pt>
                <c:pt idx="22">
                  <c:v>542.66956663624592</c:v>
                </c:pt>
                <c:pt idx="23">
                  <c:v>532.40815558584472</c:v>
                </c:pt>
                <c:pt idx="24">
                  <c:v>528.44596140779208</c:v>
                </c:pt>
                <c:pt idx="25">
                  <c:v>524.24000635329037</c:v>
                </c:pt>
                <c:pt idx="26">
                  <c:v>485.06984219993569</c:v>
                </c:pt>
                <c:pt idx="27">
                  <c:v>450.47062011130055</c:v>
                </c:pt>
                <c:pt idx="28">
                  <c:v>449.1425870344903</c:v>
                </c:pt>
                <c:pt idx="29">
                  <c:v>437.71485217329223</c:v>
                </c:pt>
                <c:pt idx="30">
                  <c:v>401.19872571864676</c:v>
                </c:pt>
                <c:pt idx="31">
                  <c:v>366.76451298639279</c:v>
                </c:pt>
                <c:pt idx="32">
                  <c:v>340.32276263988877</c:v>
                </c:pt>
                <c:pt idx="33">
                  <c:v>302.99044658449316</c:v>
                </c:pt>
                <c:pt idx="34">
                  <c:v>265.46413173470904</c:v>
                </c:pt>
                <c:pt idx="35">
                  <c:v>259.48651225028124</c:v>
                </c:pt>
                <c:pt idx="36">
                  <c:v>153.76933854288063</c:v>
                </c:pt>
                <c:pt idx="37">
                  <c:v>146.12135739525152</c:v>
                </c:pt>
                <c:pt idx="38">
                  <c:v>112.33512326377875</c:v>
                </c:pt>
                <c:pt idx="39">
                  <c:v>64.957330413850599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008-47D1-B047-4A8A7296BD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8615632"/>
        <c:axId val="618615304"/>
      </c:barChart>
      <c:catAx>
        <c:axId val="61861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8615304"/>
        <c:crosses val="autoZero"/>
        <c:auto val="1"/>
        <c:lblAlgn val="ctr"/>
        <c:lblOffset val="100"/>
        <c:noMultiLvlLbl val="0"/>
      </c:catAx>
      <c:valAx>
        <c:axId val="618615304"/>
        <c:scaling>
          <c:orientation val="minMax"/>
          <c:max val="550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861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Foaie1!$A$1:$A$8</c:f>
              <c:strCache>
                <c:ptCount val="8"/>
                <c:pt idx="0">
                  <c:v>Total </c:v>
                </c:pt>
                <c:pt idx="1">
                  <c:v>Pfizer/BioNTech - Comirnaty</c:v>
                </c:pt>
                <c:pt idx="2">
                  <c:v>AstraZeneca</c:v>
                </c:pt>
                <c:pt idx="3">
                  <c:v>Janssen</c:v>
                </c:pt>
                <c:pt idx="4">
                  <c:v>Sputnik-V</c:v>
                </c:pt>
                <c:pt idx="5">
                  <c:v>Sinovac</c:v>
                </c:pt>
                <c:pt idx="6">
                  <c:v>Sinopharm</c:v>
                </c:pt>
                <c:pt idx="7">
                  <c:v>Spikevax (Moderna)</c:v>
                </c:pt>
              </c:strCache>
            </c:strRef>
          </c:cat>
          <c:val>
            <c:numRef>
              <c:f>Foaie1!$B$1:$B$8</c:f>
              <c:numCache>
                <c:formatCode>General</c:formatCode>
                <c:ptCount val="8"/>
                <c:pt idx="0">
                  <c:v>2923860</c:v>
                </c:pt>
                <c:pt idx="1">
                  <c:v>1027260</c:v>
                </c:pt>
                <c:pt idx="2">
                  <c:v>584500</c:v>
                </c:pt>
                <c:pt idx="3">
                  <c:v>302500</c:v>
                </c:pt>
                <c:pt idx="4">
                  <c:v>306000</c:v>
                </c:pt>
                <c:pt idx="5">
                  <c:v>170000</c:v>
                </c:pt>
                <c:pt idx="6">
                  <c:v>152000</c:v>
                </c:pt>
                <c:pt idx="7">
                  <c:v>381600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1A-4C70-94CC-A4F9B266CB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16247288"/>
        <c:axId val="716249912"/>
      </c:barChart>
      <c:catAx>
        <c:axId val="71624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16249912"/>
        <c:crosses val="autoZero"/>
        <c:auto val="1"/>
        <c:lblAlgn val="ctr"/>
        <c:lblOffset val="100"/>
        <c:noMultiLvlLbl val="0"/>
      </c:catAx>
      <c:valAx>
        <c:axId val="716249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1624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76-4A5C-9659-6573228138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76-4A5C-9659-6573228138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Foaie1!$B$12:$C$12</c:f>
              <c:strCache>
                <c:ptCount val="2"/>
                <c:pt idx="0">
                  <c:v>Femei</c:v>
                </c:pt>
                <c:pt idx="1">
                  <c:v>Bărbați</c:v>
                </c:pt>
              </c:strCache>
            </c:strRef>
          </c:cat>
          <c:val>
            <c:numRef>
              <c:f>Foaie1!$B$13:$C$13</c:f>
              <c:numCache>
                <c:formatCode>0</c:formatCode>
                <c:ptCount val="2"/>
                <c:pt idx="0">
                  <c:v>53.905113299482856</c:v>
                </c:pt>
                <c:pt idx="1">
                  <c:v>46.094886700517144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76-4A5C-9659-6573228138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35235296292186E-2"/>
          <c:y val="3.6820759157822666E-2"/>
          <c:w val="0.96808029278030383"/>
          <c:h val="0.81562521396781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Foaie1!$E$1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37089201877935E-3"/>
                  <c:y val="6.793531752824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3407699037620298E-2"/>
                      <c:h val="8.0462027844345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FB-433B-A48D-19C852503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12 - 17.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Foaie1!$E$2:$E$9</c:f>
              <c:numCache>
                <c:formatCode>0</c:formatCode>
                <c:ptCount val="8"/>
                <c:pt idx="0">
                  <c:v>2.8311756568476274</c:v>
                </c:pt>
                <c:pt idx="1">
                  <c:v>38.756577615867236</c:v>
                </c:pt>
                <c:pt idx="2">
                  <c:v>47.285311061448553</c:v>
                </c:pt>
                <c:pt idx="3">
                  <c:v>53.472512954312919</c:v>
                </c:pt>
                <c:pt idx="4">
                  <c:v>51.295671045846525</c:v>
                </c:pt>
                <c:pt idx="5">
                  <c:v>59.6952908134258</c:v>
                </c:pt>
                <c:pt idx="6">
                  <c:v>66.335992945627282</c:v>
                </c:pt>
                <c:pt idx="7">
                  <c:v>35.381071828608391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D44-90EE-8064521A7A39}"/>
            </c:ext>
          </c:extLst>
        </c:ser>
        <c:ser>
          <c:idx val="1"/>
          <c:order val="1"/>
          <c:tx>
            <c:strRef>
              <c:f>Foaie1!$G$1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40-4D44-90EE-8064521A7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12 - 17.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Foaie1!$G$2:$G$9</c:f>
              <c:numCache>
                <c:formatCode>0</c:formatCode>
                <c:ptCount val="8"/>
                <c:pt idx="0">
                  <c:v>2.2089120054739371</c:v>
                </c:pt>
                <c:pt idx="1">
                  <c:v>36.290477636106047</c:v>
                </c:pt>
                <c:pt idx="2">
                  <c:v>45.043662411871892</c:v>
                </c:pt>
                <c:pt idx="3">
                  <c:v>51.378687557635352</c:v>
                </c:pt>
                <c:pt idx="4">
                  <c:v>49.484898862987059</c:v>
                </c:pt>
                <c:pt idx="5">
                  <c:v>58.082423152764328</c:v>
                </c:pt>
                <c:pt idx="6">
                  <c:v>64.814182702564324</c:v>
                </c:pt>
                <c:pt idx="7">
                  <c:v>33.961222332654962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0-4D44-90EE-8064521A7A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359608"/>
        <c:axId val="610354032"/>
      </c:barChart>
      <c:catAx>
        <c:axId val="61035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4032"/>
        <c:crosses val="autoZero"/>
        <c:auto val="1"/>
        <c:lblAlgn val="ctr"/>
        <c:lblOffset val="100"/>
        <c:noMultiLvlLbl val="0"/>
      </c:catAx>
      <c:valAx>
        <c:axId val="6103540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77859105639961"/>
          <c:y val="4.5286146296930223E-2"/>
          <c:w val="0.40648318608061323"/>
          <c:h val="7.2170489558370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340006228035054E-2"/>
          <c:y val="2.5230499104113888E-2"/>
          <c:w val="0.97011014724854305"/>
          <c:h val="0.83168277117346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Foaie1!$C$1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rgbClr val="FF644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Foaie1!$B$2:$B$52</c:f>
              <c:strCache>
                <c:ptCount val="51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  <c:pt idx="37">
                  <c:v>15-21.11.2021</c:v>
                </c:pt>
                <c:pt idx="38">
                  <c:v>22-28.11.2021</c:v>
                </c:pt>
                <c:pt idx="39">
                  <c:v>29.11-05.12.2021</c:v>
                </c:pt>
                <c:pt idx="40">
                  <c:v>06.12-12.12.2021</c:v>
                </c:pt>
                <c:pt idx="41">
                  <c:v>13-19.12.2021</c:v>
                </c:pt>
                <c:pt idx="42">
                  <c:v>20-26.12.2021</c:v>
                </c:pt>
                <c:pt idx="43">
                  <c:v>27.12.2021-02.01.2022</c:v>
                </c:pt>
                <c:pt idx="44">
                  <c:v>03-09.01.2022</c:v>
                </c:pt>
                <c:pt idx="45">
                  <c:v>10-16.01.2022</c:v>
                </c:pt>
                <c:pt idx="46">
                  <c:v>17-23.01.2022</c:v>
                </c:pt>
                <c:pt idx="47">
                  <c:v>24-30.01.2022</c:v>
                </c:pt>
                <c:pt idx="48">
                  <c:v>31.01-06.02.2022</c:v>
                </c:pt>
                <c:pt idx="49">
                  <c:v>07-13.02.2022</c:v>
                </c:pt>
                <c:pt idx="50">
                  <c:v>14-20.02.2022</c:v>
                </c:pt>
              </c:strCache>
            </c:strRef>
          </c:cat>
          <c:val>
            <c:numRef>
              <c:f>Foaie1!$C$2:$C$52</c:f>
              <c:numCache>
                <c:formatCode>General</c:formatCode>
                <c:ptCount val="51"/>
                <c:pt idx="0">
                  <c:v>5390</c:v>
                </c:pt>
                <c:pt idx="1">
                  <c:v>7413</c:v>
                </c:pt>
                <c:pt idx="2">
                  <c:v>7621</c:v>
                </c:pt>
                <c:pt idx="3">
                  <c:v>15871</c:v>
                </c:pt>
                <c:pt idx="4">
                  <c:v>11049</c:v>
                </c:pt>
                <c:pt idx="5">
                  <c:v>17030</c:v>
                </c:pt>
                <c:pt idx="6">
                  <c:v>19977</c:v>
                </c:pt>
                <c:pt idx="7">
                  <c:v>25275</c:v>
                </c:pt>
                <c:pt idx="8">
                  <c:v>20791</c:v>
                </c:pt>
                <c:pt idx="9">
                  <c:v>33214</c:v>
                </c:pt>
                <c:pt idx="10">
                  <c:v>41949</c:v>
                </c:pt>
                <c:pt idx="11">
                  <c:v>56874</c:v>
                </c:pt>
                <c:pt idx="12">
                  <c:v>75713</c:v>
                </c:pt>
                <c:pt idx="13">
                  <c:v>26509</c:v>
                </c:pt>
                <c:pt idx="14">
                  <c:v>19905</c:v>
                </c:pt>
                <c:pt idx="15">
                  <c:v>15026</c:v>
                </c:pt>
                <c:pt idx="16">
                  <c:v>33145</c:v>
                </c:pt>
                <c:pt idx="17">
                  <c:v>29410</c:v>
                </c:pt>
                <c:pt idx="18">
                  <c:v>27014</c:v>
                </c:pt>
                <c:pt idx="19">
                  <c:v>16249</c:v>
                </c:pt>
                <c:pt idx="20">
                  <c:v>48940</c:v>
                </c:pt>
                <c:pt idx="21">
                  <c:v>57475</c:v>
                </c:pt>
                <c:pt idx="22">
                  <c:v>32093</c:v>
                </c:pt>
                <c:pt idx="23">
                  <c:v>28857</c:v>
                </c:pt>
                <c:pt idx="24">
                  <c:v>32017</c:v>
                </c:pt>
                <c:pt idx="25">
                  <c:v>27392</c:v>
                </c:pt>
                <c:pt idx="26">
                  <c:v>19072</c:v>
                </c:pt>
                <c:pt idx="27">
                  <c:v>18928</c:v>
                </c:pt>
                <c:pt idx="28">
                  <c:v>19151</c:v>
                </c:pt>
                <c:pt idx="29">
                  <c:v>17141</c:v>
                </c:pt>
                <c:pt idx="30">
                  <c:v>18491</c:v>
                </c:pt>
                <c:pt idx="31">
                  <c:v>19046</c:v>
                </c:pt>
                <c:pt idx="32">
                  <c:v>17866</c:v>
                </c:pt>
                <c:pt idx="33">
                  <c:v>22558</c:v>
                </c:pt>
                <c:pt idx="34">
                  <c:v>27978</c:v>
                </c:pt>
                <c:pt idx="35">
                  <c:v>20914</c:v>
                </c:pt>
                <c:pt idx="36">
                  <c:v>15399</c:v>
                </c:pt>
                <c:pt idx="37">
                  <c:v>14651</c:v>
                </c:pt>
                <c:pt idx="38">
                  <c:v>12999</c:v>
                </c:pt>
                <c:pt idx="39">
                  <c:v>13386</c:v>
                </c:pt>
                <c:pt idx="40">
                  <c:v>11883</c:v>
                </c:pt>
                <c:pt idx="41">
                  <c:v>8545</c:v>
                </c:pt>
                <c:pt idx="42">
                  <c:v>8700</c:v>
                </c:pt>
                <c:pt idx="43">
                  <c:v>5471</c:v>
                </c:pt>
                <c:pt idx="44">
                  <c:v>4727</c:v>
                </c:pt>
                <c:pt idx="45">
                  <c:v>7174</c:v>
                </c:pt>
                <c:pt idx="46">
                  <c:v>7746</c:v>
                </c:pt>
                <c:pt idx="47">
                  <c:v>9802</c:v>
                </c:pt>
                <c:pt idx="48">
                  <c:v>8345</c:v>
                </c:pt>
                <c:pt idx="49">
                  <c:v>6383</c:v>
                </c:pt>
                <c:pt idx="50">
                  <c:v>5369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08B-97CB-EDF4A4ABC594}"/>
            </c:ext>
          </c:extLst>
        </c:ser>
        <c:ser>
          <c:idx val="1"/>
          <c:order val="1"/>
          <c:tx>
            <c:strRef>
              <c:f>Foaie1!$D$1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rgbClr val="00A2FF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8.7508933401187535E-17"/>
                  <c:y val="-1.682033273607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A4-408B-97CB-EDF4A4ABC594}"/>
                </c:ext>
              </c:extLst>
            </c:dLbl>
            <c:dLbl>
              <c:idx val="49"/>
              <c:layout>
                <c:manualLayout>
                  <c:x val="-5.6497175141259506E-4"/>
                  <c:y val="-3.146218004418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28-4C7C-A279-BEB16DD1A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Foaie1!$B$2:$B$52</c:f>
              <c:strCache>
                <c:ptCount val="51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  <c:pt idx="37">
                  <c:v>15-21.11.2021</c:v>
                </c:pt>
                <c:pt idx="38">
                  <c:v>22-28.11.2021</c:v>
                </c:pt>
                <c:pt idx="39">
                  <c:v>29.11-05.12.2021</c:v>
                </c:pt>
                <c:pt idx="40">
                  <c:v>06.12-12.12.2021</c:v>
                </c:pt>
                <c:pt idx="41">
                  <c:v>13-19.12.2021</c:v>
                </c:pt>
                <c:pt idx="42">
                  <c:v>20-26.12.2021</c:v>
                </c:pt>
                <c:pt idx="43">
                  <c:v>27.12.2021-02.01.2022</c:v>
                </c:pt>
                <c:pt idx="44">
                  <c:v>03-09.01.2022</c:v>
                </c:pt>
                <c:pt idx="45">
                  <c:v>10-16.01.2022</c:v>
                </c:pt>
                <c:pt idx="46">
                  <c:v>17-23.01.2022</c:v>
                </c:pt>
                <c:pt idx="47">
                  <c:v>24-30.01.2022</c:v>
                </c:pt>
                <c:pt idx="48">
                  <c:v>31.01-06.02.2022</c:v>
                </c:pt>
                <c:pt idx="49">
                  <c:v>07-13.02.2022</c:v>
                </c:pt>
                <c:pt idx="50">
                  <c:v>14-20.02.2022</c:v>
                </c:pt>
              </c:strCache>
            </c:strRef>
          </c:cat>
          <c:val>
            <c:numRef>
              <c:f>Foaie1!$D$2:$D$52</c:f>
              <c:numCache>
                <c:formatCode>General</c:formatCode>
                <c:ptCount val="51"/>
                <c:pt idx="6">
                  <c:v>9898</c:v>
                </c:pt>
                <c:pt idx="7">
                  <c:v>1606</c:v>
                </c:pt>
                <c:pt idx="8">
                  <c:v>5602</c:v>
                </c:pt>
                <c:pt idx="9">
                  <c:v>6312</c:v>
                </c:pt>
                <c:pt idx="10">
                  <c:v>8520</c:v>
                </c:pt>
                <c:pt idx="11">
                  <c:v>7238</c:v>
                </c:pt>
                <c:pt idx="12">
                  <c:v>35223</c:v>
                </c:pt>
                <c:pt idx="13">
                  <c:v>34715</c:v>
                </c:pt>
                <c:pt idx="14">
                  <c:v>38932</c:v>
                </c:pt>
                <c:pt idx="15">
                  <c:v>76826</c:v>
                </c:pt>
                <c:pt idx="16">
                  <c:v>33660</c:v>
                </c:pt>
                <c:pt idx="17">
                  <c:v>21599</c:v>
                </c:pt>
                <c:pt idx="18">
                  <c:v>30375</c:v>
                </c:pt>
                <c:pt idx="19">
                  <c:v>51066</c:v>
                </c:pt>
                <c:pt idx="20">
                  <c:v>45037</c:v>
                </c:pt>
                <c:pt idx="21">
                  <c:v>27838</c:v>
                </c:pt>
                <c:pt idx="22">
                  <c:v>17210</c:v>
                </c:pt>
                <c:pt idx="23">
                  <c:v>21915</c:v>
                </c:pt>
                <c:pt idx="24">
                  <c:v>41307</c:v>
                </c:pt>
                <c:pt idx="25">
                  <c:v>20633</c:v>
                </c:pt>
                <c:pt idx="26">
                  <c:v>14378</c:v>
                </c:pt>
                <c:pt idx="27">
                  <c:v>11781</c:v>
                </c:pt>
                <c:pt idx="28">
                  <c:v>9358</c:v>
                </c:pt>
                <c:pt idx="29">
                  <c:v>6852</c:v>
                </c:pt>
                <c:pt idx="30">
                  <c:v>6376</c:v>
                </c:pt>
                <c:pt idx="31">
                  <c:v>6588</c:v>
                </c:pt>
                <c:pt idx="32">
                  <c:v>5377</c:v>
                </c:pt>
                <c:pt idx="33">
                  <c:v>6256</c:v>
                </c:pt>
                <c:pt idx="34">
                  <c:v>5864</c:v>
                </c:pt>
                <c:pt idx="35">
                  <c:v>4350</c:v>
                </c:pt>
                <c:pt idx="36">
                  <c:v>6393</c:v>
                </c:pt>
                <c:pt idx="37">
                  <c:v>9501</c:v>
                </c:pt>
                <c:pt idx="38">
                  <c:v>10106</c:v>
                </c:pt>
                <c:pt idx="39">
                  <c:v>19469</c:v>
                </c:pt>
                <c:pt idx="40">
                  <c:v>31102</c:v>
                </c:pt>
                <c:pt idx="41">
                  <c:v>8346</c:v>
                </c:pt>
                <c:pt idx="42">
                  <c:v>9930</c:v>
                </c:pt>
                <c:pt idx="43">
                  <c:v>7284</c:v>
                </c:pt>
                <c:pt idx="44">
                  <c:v>6007</c:v>
                </c:pt>
                <c:pt idx="45">
                  <c:v>9711</c:v>
                </c:pt>
                <c:pt idx="46">
                  <c:v>7170</c:v>
                </c:pt>
                <c:pt idx="47">
                  <c:v>5734</c:v>
                </c:pt>
                <c:pt idx="48">
                  <c:v>5600</c:v>
                </c:pt>
                <c:pt idx="49">
                  <c:v>6064</c:v>
                </c:pt>
                <c:pt idx="50">
                  <c:v>7284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08B-97CB-EDF4A4ABC594}"/>
            </c:ext>
          </c:extLst>
        </c:ser>
        <c:ser>
          <c:idx val="2"/>
          <c:order val="2"/>
          <c:tx>
            <c:strRef>
              <c:f>Foaie1!$E$1</c:f>
              <c:strCache>
                <c:ptCount val="1"/>
                <c:pt idx="0">
                  <c:v>Booster</c:v>
                </c:pt>
              </c:strCache>
            </c:strRef>
          </c:tx>
          <c:spPr>
            <a:solidFill>
              <a:srgbClr val="61D83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46"/>
              <c:layout>
                <c:manualLayout>
                  <c:x val="-4.5197740112994352E-3"/>
                  <c:y val="4.8058093531644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8A-48CB-94E8-8440FF4DFD16}"/>
                </c:ext>
              </c:extLst>
            </c:dLbl>
            <c:dLbl>
              <c:idx val="49"/>
              <c:layout>
                <c:manualLayout>
                  <c:x val="-1.1299435028248588E-3"/>
                  <c:y val="2.22857108646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28-4C7C-A279-BEB16DD1A3E9}"/>
                </c:ext>
              </c:extLst>
            </c:dLbl>
            <c:dLbl>
              <c:idx val="50"/>
              <c:layout>
                <c:manualLayout>
                  <c:x val="-1.6368858524597133E-16"/>
                  <c:y val="-2.35966350331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7-4EE5-B450-EF3C118B5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Foaie1!$B$2:$B$52</c:f>
              <c:strCache>
                <c:ptCount val="51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  <c:pt idx="37">
                  <c:v>15-21.11.2021</c:v>
                </c:pt>
                <c:pt idx="38">
                  <c:v>22-28.11.2021</c:v>
                </c:pt>
                <c:pt idx="39">
                  <c:v>29.11-05.12.2021</c:v>
                </c:pt>
                <c:pt idx="40">
                  <c:v>06.12-12.12.2021</c:v>
                </c:pt>
                <c:pt idx="41">
                  <c:v>13-19.12.2021</c:v>
                </c:pt>
                <c:pt idx="42">
                  <c:v>20-26.12.2021</c:v>
                </c:pt>
                <c:pt idx="43">
                  <c:v>27.12.2021-02.01.2022</c:v>
                </c:pt>
                <c:pt idx="44">
                  <c:v>03-09.01.2022</c:v>
                </c:pt>
                <c:pt idx="45">
                  <c:v>10-16.01.2022</c:v>
                </c:pt>
                <c:pt idx="46">
                  <c:v>17-23.01.2022</c:v>
                </c:pt>
                <c:pt idx="47">
                  <c:v>24-30.01.2022</c:v>
                </c:pt>
                <c:pt idx="48">
                  <c:v>31.01-06.02.2022</c:v>
                </c:pt>
                <c:pt idx="49">
                  <c:v>07-13.02.2022</c:v>
                </c:pt>
                <c:pt idx="50">
                  <c:v>14-20.02.2022</c:v>
                </c:pt>
              </c:strCache>
            </c:strRef>
          </c:cat>
          <c:val>
            <c:numRef>
              <c:f>Foaie1!$E$2:$E$52</c:f>
              <c:numCache>
                <c:formatCode>General</c:formatCode>
                <c:ptCount val="51"/>
                <c:pt idx="41">
                  <c:v>17213</c:v>
                </c:pt>
                <c:pt idx="42">
                  <c:v>35390</c:v>
                </c:pt>
                <c:pt idx="43">
                  <c:v>10812</c:v>
                </c:pt>
                <c:pt idx="44">
                  <c:v>21895</c:v>
                </c:pt>
                <c:pt idx="45">
                  <c:v>23852</c:v>
                </c:pt>
                <c:pt idx="46">
                  <c:v>30807</c:v>
                </c:pt>
                <c:pt idx="47">
                  <c:v>26365</c:v>
                </c:pt>
                <c:pt idx="48">
                  <c:v>23251</c:v>
                </c:pt>
                <c:pt idx="49">
                  <c:v>23484</c:v>
                </c:pt>
                <c:pt idx="50">
                  <c:v>20716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18-4A31-B82B-7BF662378E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64646568"/>
        <c:axId val="564646240"/>
      </c:barChart>
      <c:catAx>
        <c:axId val="5646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4646240"/>
        <c:crosses val="autoZero"/>
        <c:auto val="1"/>
        <c:lblAlgn val="ctr"/>
        <c:lblOffset val="100"/>
        <c:noMultiLvlLbl val="0"/>
      </c:catAx>
      <c:valAx>
        <c:axId val="5646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64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371171503634891"/>
          <c:y val="7.9541792110545059E-2"/>
          <c:w val="0.19957453623381824"/>
          <c:h val="3.8817979024723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AV!$E$1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Briceni</c:v>
                </c:pt>
                <c:pt idx="17">
                  <c:v>Criuleni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Rezina</c:v>
                </c:pt>
                <c:pt idx="27">
                  <c:v>Cantemir</c:v>
                </c:pt>
                <c:pt idx="28">
                  <c:v>Drochia</c:v>
                </c:pt>
                <c:pt idx="29">
                  <c:v>Nisporeni</c:v>
                </c:pt>
                <c:pt idx="30">
                  <c:v>AneniiNoi</c:v>
                </c:pt>
                <c:pt idx="31">
                  <c:v>Falesti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AV!$E$2:$E$37</c:f>
              <c:numCache>
                <c:formatCode>0</c:formatCode>
                <c:ptCount val="36"/>
                <c:pt idx="0">
                  <c:v>46.121665087593314</c:v>
                </c:pt>
                <c:pt idx="1">
                  <c:v>37.543053147309088</c:v>
                </c:pt>
                <c:pt idx="2">
                  <c:v>33.838982177809825</c:v>
                </c:pt>
                <c:pt idx="3">
                  <c:v>31.119538109391549</c:v>
                </c:pt>
                <c:pt idx="4">
                  <c:v>30.903696184740916</c:v>
                </c:pt>
                <c:pt idx="5">
                  <c:v>30.570953867175977</c:v>
                </c:pt>
                <c:pt idx="6">
                  <c:v>30.519595672991667</c:v>
                </c:pt>
                <c:pt idx="7">
                  <c:v>30.044130116395589</c:v>
                </c:pt>
                <c:pt idx="8">
                  <c:v>29.665916144343701</c:v>
                </c:pt>
                <c:pt idx="9">
                  <c:v>29.13262645576221</c:v>
                </c:pt>
                <c:pt idx="10">
                  <c:v>28.463890353189246</c:v>
                </c:pt>
                <c:pt idx="11">
                  <c:v>28.095942519019442</c:v>
                </c:pt>
                <c:pt idx="12">
                  <c:v>27.996214282731842</c:v>
                </c:pt>
                <c:pt idx="13">
                  <c:v>27.62092878459325</c:v>
                </c:pt>
                <c:pt idx="14">
                  <c:v>27.247995605372953</c:v>
                </c:pt>
                <c:pt idx="15">
                  <c:v>26.92712428182643</c:v>
                </c:pt>
                <c:pt idx="16">
                  <c:v>26.473318196747066</c:v>
                </c:pt>
                <c:pt idx="17">
                  <c:v>26.399898086286942</c:v>
                </c:pt>
                <c:pt idx="18">
                  <c:v>26.302637355215612</c:v>
                </c:pt>
                <c:pt idx="19">
                  <c:v>25.730127986024076</c:v>
                </c:pt>
                <c:pt idx="20">
                  <c:v>25.604877119451324</c:v>
                </c:pt>
                <c:pt idx="21">
                  <c:v>25.033642048602868</c:v>
                </c:pt>
                <c:pt idx="22">
                  <c:v>24.677793530094082</c:v>
                </c:pt>
                <c:pt idx="23">
                  <c:v>24.552683896620277</c:v>
                </c:pt>
                <c:pt idx="24">
                  <c:v>24.236004187965758</c:v>
                </c:pt>
                <c:pt idx="25">
                  <c:v>24.090671202407432</c:v>
                </c:pt>
                <c:pt idx="26">
                  <c:v>23.979663889281174</c:v>
                </c:pt>
                <c:pt idx="27">
                  <c:v>23.854936198791137</c:v>
                </c:pt>
                <c:pt idx="28">
                  <c:v>23.747027927407547</c:v>
                </c:pt>
                <c:pt idx="29">
                  <c:v>23.661436580501938</c:v>
                </c:pt>
                <c:pt idx="30">
                  <c:v>23.379664793154085</c:v>
                </c:pt>
                <c:pt idx="31">
                  <c:v>22.827059214393415</c:v>
                </c:pt>
                <c:pt idx="32">
                  <c:v>22.772171212891827</c:v>
                </c:pt>
                <c:pt idx="33">
                  <c:v>20.897336306913576</c:v>
                </c:pt>
                <c:pt idx="34">
                  <c:v>20.8760234441412</c:v>
                </c:pt>
                <c:pt idx="35">
                  <c:v>18.836733935407143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C-4479-A726-51A3DA91979F}"/>
            </c:ext>
          </c:extLst>
        </c:ser>
        <c:ser>
          <c:idx val="1"/>
          <c:order val="1"/>
          <c:tx>
            <c:strRef>
              <c:f>AV!$F$1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0A-47E2-9854-B17F5C451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252000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Briceni</c:v>
                </c:pt>
                <c:pt idx="17">
                  <c:v>Criuleni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Rezina</c:v>
                </c:pt>
                <c:pt idx="27">
                  <c:v>Cantemir</c:v>
                </c:pt>
                <c:pt idx="28">
                  <c:v>Drochia</c:v>
                </c:pt>
                <c:pt idx="29">
                  <c:v>Nisporeni</c:v>
                </c:pt>
                <c:pt idx="30">
                  <c:v>AneniiNoi</c:v>
                </c:pt>
                <c:pt idx="31">
                  <c:v>Falesti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AV!$F$2:$F$37</c:f>
              <c:numCache>
                <c:formatCode>0</c:formatCode>
                <c:ptCount val="36"/>
                <c:pt idx="0">
                  <c:v>44.285011677096598</c:v>
                </c:pt>
                <c:pt idx="1">
                  <c:v>35.998573163183828</c:v>
                </c:pt>
                <c:pt idx="2">
                  <c:v>32.731533944576078</c:v>
                </c:pt>
                <c:pt idx="3">
                  <c:v>29.981893341532572</c:v>
                </c:pt>
                <c:pt idx="4">
                  <c:v>29.613398791688223</c:v>
                </c:pt>
                <c:pt idx="5">
                  <c:v>29.223148708870983</c:v>
                </c:pt>
                <c:pt idx="6">
                  <c:v>29.318634115583929</c:v>
                </c:pt>
                <c:pt idx="7">
                  <c:v>28.261581746704696</c:v>
                </c:pt>
                <c:pt idx="8">
                  <c:v>28.434653846934015</c:v>
                </c:pt>
                <c:pt idx="9">
                  <c:v>27.872414392490874</c:v>
                </c:pt>
                <c:pt idx="10">
                  <c:v>27.348444913020558</c:v>
                </c:pt>
                <c:pt idx="11">
                  <c:v>26.806846999154693</c:v>
                </c:pt>
                <c:pt idx="12">
                  <c:v>27.063703043883702</c:v>
                </c:pt>
                <c:pt idx="13">
                  <c:v>26.603259119307815</c:v>
                </c:pt>
                <c:pt idx="14">
                  <c:v>26.280131315641469</c:v>
                </c:pt>
                <c:pt idx="15">
                  <c:v>26.030843664953128</c:v>
                </c:pt>
                <c:pt idx="16">
                  <c:v>25.168144625797883</c:v>
                </c:pt>
                <c:pt idx="17">
                  <c:v>25.229305854376626</c:v>
                </c:pt>
                <c:pt idx="18">
                  <c:v>25.225407760105362</c:v>
                </c:pt>
                <c:pt idx="19">
                  <c:v>24.615472257035435</c:v>
                </c:pt>
                <c:pt idx="20">
                  <c:v>24.483575102740655</c:v>
                </c:pt>
                <c:pt idx="21">
                  <c:v>24.120359376236841</c:v>
                </c:pt>
                <c:pt idx="22">
                  <c:v>23.645121794045622</c:v>
                </c:pt>
                <c:pt idx="23">
                  <c:v>23.305266440572254</c:v>
                </c:pt>
                <c:pt idx="24">
                  <c:v>23.277699082342799</c:v>
                </c:pt>
                <c:pt idx="25">
                  <c:v>22.950739238518906</c:v>
                </c:pt>
                <c:pt idx="26">
                  <c:v>22.887539424751683</c:v>
                </c:pt>
                <c:pt idx="27">
                  <c:v>22.75160702293006</c:v>
                </c:pt>
                <c:pt idx="28">
                  <c:v>22.658947113899224</c:v>
                </c:pt>
                <c:pt idx="29">
                  <c:v>21.864770290100463</c:v>
                </c:pt>
                <c:pt idx="30">
                  <c:v>22.647982176312727</c:v>
                </c:pt>
                <c:pt idx="31">
                  <c:v>21.950471517288968</c:v>
                </c:pt>
                <c:pt idx="32">
                  <c:v>22.159166956661402</c:v>
                </c:pt>
                <c:pt idx="33">
                  <c:v>20.056631668629564</c:v>
                </c:pt>
                <c:pt idx="34">
                  <c:v>19.871594112120263</c:v>
                </c:pt>
                <c:pt idx="35">
                  <c:v>18.302300516594194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C-4479-A726-51A3DA9197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gapDepth val="250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4724409448819"/>
          <c:y val="8.0111514733338746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647733081594E-2"/>
          <c:y val="6.6853222777219445E-2"/>
          <c:w val="0.95432277810770016"/>
          <c:h val="0.70127236149861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'Evolutia saptaminala'!$C$1</c:f>
              <c:strCache>
                <c:ptCount val="1"/>
                <c:pt idx="0">
                  <c:v>Cazuri populatia generala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saptaminala'!$B$2:$B$52</c:f>
              <c:strCache>
                <c:ptCount val="51"/>
                <c:pt idx="0">
                  <c:v>3/1/2021 - 3/7/2021</c:v>
                </c:pt>
                <c:pt idx="1">
                  <c:v>3/8/2021 - 3/14/2021</c:v>
                </c:pt>
                <c:pt idx="2">
                  <c:v>3/15/2021 - 3/21/2021</c:v>
                </c:pt>
                <c:pt idx="3">
                  <c:v>3/22/2021 - 3/28/2021</c:v>
                </c:pt>
                <c:pt idx="4">
                  <c:v>3/29/2021 - 4/4/2021</c:v>
                </c:pt>
                <c:pt idx="5">
                  <c:v>4/5/2021 - 4/11/2021</c:v>
                </c:pt>
                <c:pt idx="6">
                  <c:v>4/12/2021 -4/18/2021</c:v>
                </c:pt>
                <c:pt idx="7">
                  <c:v>4/19/2021 -4/25/2021</c:v>
                </c:pt>
                <c:pt idx="8">
                  <c:v>4/26/2021 -5/02/2022</c:v>
                </c:pt>
                <c:pt idx="9">
                  <c:v>5/3/2021 - 5/9/2021</c:v>
                </c:pt>
                <c:pt idx="10">
                  <c:v>5/10/2021 - 5/16/2021</c:v>
                </c:pt>
                <c:pt idx="11">
                  <c:v>5/17/2021 - 5/23/2021</c:v>
                </c:pt>
                <c:pt idx="12">
                  <c:v>5/24/2021 - 5/30/2021</c:v>
                </c:pt>
                <c:pt idx="13">
                  <c:v>5/31/2021 - 6/06/2021</c:v>
                </c:pt>
                <c:pt idx="14">
                  <c:v>6/07/2021 - 6/13/2021</c:v>
                </c:pt>
                <c:pt idx="15">
                  <c:v>6/14/2021 - 6/20/2021</c:v>
                </c:pt>
                <c:pt idx="16">
                  <c:v>6/21/2021 - 6/27/2021</c:v>
                </c:pt>
                <c:pt idx="17">
                  <c:v>6/28/2021 - 7/4/2021</c:v>
                </c:pt>
                <c:pt idx="18">
                  <c:v>7/5/2021 - 7/11/2021</c:v>
                </c:pt>
                <c:pt idx="19">
                  <c:v>7/12/2021 - 7/18/2021</c:v>
                </c:pt>
                <c:pt idx="20">
                  <c:v>7/19/2021-7/25/2021</c:v>
                </c:pt>
                <c:pt idx="21">
                  <c:v>7/26/2021-8/01/2021</c:v>
                </c:pt>
                <c:pt idx="22">
                  <c:v>8/02/2021-8/08/2021</c:v>
                </c:pt>
                <c:pt idx="23">
                  <c:v>8/09/2021-8/15/2021</c:v>
                </c:pt>
                <c:pt idx="24">
                  <c:v>8/16/2021-8/22/2021</c:v>
                </c:pt>
                <c:pt idx="25">
                  <c:v>8/23/2021-8/29/2021</c:v>
                </c:pt>
                <c:pt idx="26">
                  <c:v>8/30/2021-9/05/2021</c:v>
                </c:pt>
                <c:pt idx="27">
                  <c:v>9/06/2021-9/12/2021</c:v>
                </c:pt>
                <c:pt idx="28">
                  <c:v>9/13/2021-9/19/2021</c:v>
                </c:pt>
                <c:pt idx="29">
                  <c:v>9/20/2021-9/26/2021</c:v>
                </c:pt>
                <c:pt idx="30">
                  <c:v>9/27/2021-10/03/2021</c:v>
                </c:pt>
                <c:pt idx="31">
                  <c:v>10/04/2021-10/10/2021</c:v>
                </c:pt>
                <c:pt idx="32">
                  <c:v>10/11/2021-10/17/2021</c:v>
                </c:pt>
                <c:pt idx="33">
                  <c:v>10/18/2021-10/24/2021</c:v>
                </c:pt>
                <c:pt idx="34">
                  <c:v>10/25/2021-10/31/2021</c:v>
                </c:pt>
                <c:pt idx="35">
                  <c:v>11/01/2021-11/07/2021</c:v>
                </c:pt>
                <c:pt idx="36">
                  <c:v>11/08/2021-11/14/2021</c:v>
                </c:pt>
                <c:pt idx="37">
                  <c:v>11/15/2021-11/21/2021</c:v>
                </c:pt>
                <c:pt idx="38">
                  <c:v>11/22/2021-11/28/2021</c:v>
                </c:pt>
                <c:pt idx="39">
                  <c:v>29/11/2021-05/12/2021</c:v>
                </c:pt>
                <c:pt idx="40">
                  <c:v>06/12/2021-12/12/2021</c:v>
                </c:pt>
                <c:pt idx="41">
                  <c:v>13/12/2021-19/12/2021</c:v>
                </c:pt>
                <c:pt idx="42">
                  <c:v>20/12/2021-26/12/2021</c:v>
                </c:pt>
                <c:pt idx="43">
                  <c:v>27/12/2021-02/01/2022</c:v>
                </c:pt>
                <c:pt idx="44">
                  <c:v>02/01/2022-09/01/2022</c:v>
                </c:pt>
                <c:pt idx="45">
                  <c:v>10/02/2022-16/01/2022</c:v>
                </c:pt>
                <c:pt idx="46">
                  <c:v>17/01/2022-23/01/2022</c:v>
                </c:pt>
                <c:pt idx="47">
                  <c:v>24/01/2022-30/01/2022</c:v>
                </c:pt>
                <c:pt idx="48">
                  <c:v>31/01/2022-06/02/2022</c:v>
                </c:pt>
                <c:pt idx="49">
                  <c:v>07/02/2022-13/02/2022</c:v>
                </c:pt>
                <c:pt idx="50">
                  <c:v>14/02/2022-20/02/2022</c:v>
                </c:pt>
              </c:strCache>
            </c:strRef>
          </c:cat>
          <c:val>
            <c:numRef>
              <c:f>'Evolutia saptaminala'!$C$2:$C$52</c:f>
              <c:numCache>
                <c:formatCode>General</c:formatCode>
                <c:ptCount val="51"/>
                <c:pt idx="0">
                  <c:v>9808</c:v>
                </c:pt>
                <c:pt idx="1">
                  <c:v>9212</c:v>
                </c:pt>
                <c:pt idx="2">
                  <c:v>10564</c:v>
                </c:pt>
                <c:pt idx="3">
                  <c:v>11484</c:v>
                </c:pt>
                <c:pt idx="4">
                  <c:v>8562</c:v>
                </c:pt>
                <c:pt idx="5">
                  <c:v>6149</c:v>
                </c:pt>
                <c:pt idx="6">
                  <c:v>4706</c:v>
                </c:pt>
                <c:pt idx="7">
                  <c:v>3265</c:v>
                </c:pt>
                <c:pt idx="8">
                  <c:v>2211</c:v>
                </c:pt>
                <c:pt idx="9">
                  <c:v>1428</c:v>
                </c:pt>
                <c:pt idx="10">
                  <c:v>1110</c:v>
                </c:pt>
                <c:pt idx="11">
                  <c:v>848</c:v>
                </c:pt>
                <c:pt idx="12">
                  <c:v>471</c:v>
                </c:pt>
                <c:pt idx="13">
                  <c:v>323</c:v>
                </c:pt>
                <c:pt idx="14">
                  <c:v>345</c:v>
                </c:pt>
                <c:pt idx="15">
                  <c:v>348</c:v>
                </c:pt>
                <c:pt idx="16">
                  <c:v>419</c:v>
                </c:pt>
                <c:pt idx="17">
                  <c:v>411</c:v>
                </c:pt>
                <c:pt idx="18">
                  <c:v>497</c:v>
                </c:pt>
                <c:pt idx="19">
                  <c:v>489</c:v>
                </c:pt>
                <c:pt idx="20">
                  <c:v>679</c:v>
                </c:pt>
                <c:pt idx="21">
                  <c:v>857</c:v>
                </c:pt>
                <c:pt idx="22">
                  <c:v>1081</c:v>
                </c:pt>
                <c:pt idx="23">
                  <c:v>1417</c:v>
                </c:pt>
                <c:pt idx="24">
                  <c:v>2378</c:v>
                </c:pt>
                <c:pt idx="25">
                  <c:v>2558</c:v>
                </c:pt>
                <c:pt idx="26">
                  <c:v>3238</c:v>
                </c:pt>
                <c:pt idx="27">
                  <c:v>3965</c:v>
                </c:pt>
                <c:pt idx="28">
                  <c:v>6813</c:v>
                </c:pt>
                <c:pt idx="29">
                  <c:v>7293</c:v>
                </c:pt>
                <c:pt idx="30">
                  <c:v>8215</c:v>
                </c:pt>
                <c:pt idx="31">
                  <c:v>9443</c:v>
                </c:pt>
                <c:pt idx="32">
                  <c:v>9885</c:v>
                </c:pt>
                <c:pt idx="33">
                  <c:v>11477</c:v>
                </c:pt>
                <c:pt idx="34">
                  <c:v>9783</c:v>
                </c:pt>
                <c:pt idx="35">
                  <c:v>8214</c:v>
                </c:pt>
                <c:pt idx="36">
                  <c:v>6869</c:v>
                </c:pt>
                <c:pt idx="37">
                  <c:v>5378</c:v>
                </c:pt>
                <c:pt idx="38">
                  <c:v>4238</c:v>
                </c:pt>
                <c:pt idx="39">
                  <c:v>3825</c:v>
                </c:pt>
                <c:pt idx="40">
                  <c:v>3408</c:v>
                </c:pt>
                <c:pt idx="41">
                  <c:v>2545</c:v>
                </c:pt>
                <c:pt idx="42">
                  <c:v>2330</c:v>
                </c:pt>
                <c:pt idx="43">
                  <c:v>2081</c:v>
                </c:pt>
                <c:pt idx="44">
                  <c:v>3696</c:v>
                </c:pt>
                <c:pt idx="45">
                  <c:v>8686</c:v>
                </c:pt>
                <c:pt idx="46">
                  <c:v>20450</c:v>
                </c:pt>
                <c:pt idx="47">
                  <c:v>31334</c:v>
                </c:pt>
                <c:pt idx="48">
                  <c:v>28152</c:v>
                </c:pt>
                <c:pt idx="49">
                  <c:v>16813</c:v>
                </c:pt>
                <c:pt idx="50">
                  <c:v>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B-44CB-8224-D22FD749DA66}"/>
            </c:ext>
          </c:extLst>
        </c:ser>
        <c:ser>
          <c:idx val="1"/>
          <c:order val="1"/>
          <c:tx>
            <c:strRef>
              <c:f>'Evolutia saptaminala'!$D$1</c:f>
              <c:strCache>
                <c:ptCount val="1"/>
                <c:pt idx="0">
                  <c:v>Cazuri LM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saptaminala'!$B$2:$B$52</c:f>
              <c:strCache>
                <c:ptCount val="51"/>
                <c:pt idx="0">
                  <c:v>3/1/2021 - 3/7/2021</c:v>
                </c:pt>
                <c:pt idx="1">
                  <c:v>3/8/2021 - 3/14/2021</c:v>
                </c:pt>
                <c:pt idx="2">
                  <c:v>3/15/2021 - 3/21/2021</c:v>
                </c:pt>
                <c:pt idx="3">
                  <c:v>3/22/2021 - 3/28/2021</c:v>
                </c:pt>
                <c:pt idx="4">
                  <c:v>3/29/2021 - 4/4/2021</c:v>
                </c:pt>
                <c:pt idx="5">
                  <c:v>4/5/2021 - 4/11/2021</c:v>
                </c:pt>
                <c:pt idx="6">
                  <c:v>4/12/2021 -4/18/2021</c:v>
                </c:pt>
                <c:pt idx="7">
                  <c:v>4/19/2021 -4/25/2021</c:v>
                </c:pt>
                <c:pt idx="8">
                  <c:v>4/26/2021 -5/02/2022</c:v>
                </c:pt>
                <c:pt idx="9">
                  <c:v>5/3/2021 - 5/9/2021</c:v>
                </c:pt>
                <c:pt idx="10">
                  <c:v>5/10/2021 - 5/16/2021</c:v>
                </c:pt>
                <c:pt idx="11">
                  <c:v>5/17/2021 - 5/23/2021</c:v>
                </c:pt>
                <c:pt idx="12">
                  <c:v>5/24/2021 - 5/30/2021</c:v>
                </c:pt>
                <c:pt idx="13">
                  <c:v>5/31/2021 - 6/06/2021</c:v>
                </c:pt>
                <c:pt idx="14">
                  <c:v>6/07/2021 - 6/13/2021</c:v>
                </c:pt>
                <c:pt idx="15">
                  <c:v>6/14/2021 - 6/20/2021</c:v>
                </c:pt>
                <c:pt idx="16">
                  <c:v>6/21/2021 - 6/27/2021</c:v>
                </c:pt>
                <c:pt idx="17">
                  <c:v>6/28/2021 - 7/4/2021</c:v>
                </c:pt>
                <c:pt idx="18">
                  <c:v>7/5/2021 - 7/11/2021</c:v>
                </c:pt>
                <c:pt idx="19">
                  <c:v>7/12/2021 - 7/18/2021</c:v>
                </c:pt>
                <c:pt idx="20">
                  <c:v>7/19/2021-7/25/2021</c:v>
                </c:pt>
                <c:pt idx="21">
                  <c:v>7/26/2021-8/01/2021</c:v>
                </c:pt>
                <c:pt idx="22">
                  <c:v>8/02/2021-8/08/2021</c:v>
                </c:pt>
                <c:pt idx="23">
                  <c:v>8/09/2021-8/15/2021</c:v>
                </c:pt>
                <c:pt idx="24">
                  <c:v>8/16/2021-8/22/2021</c:v>
                </c:pt>
                <c:pt idx="25">
                  <c:v>8/23/2021-8/29/2021</c:v>
                </c:pt>
                <c:pt idx="26">
                  <c:v>8/30/2021-9/05/2021</c:v>
                </c:pt>
                <c:pt idx="27">
                  <c:v>9/06/2021-9/12/2021</c:v>
                </c:pt>
                <c:pt idx="28">
                  <c:v>9/13/2021-9/19/2021</c:v>
                </c:pt>
                <c:pt idx="29">
                  <c:v>9/20/2021-9/26/2021</c:v>
                </c:pt>
                <c:pt idx="30">
                  <c:v>9/27/2021-10/03/2021</c:v>
                </c:pt>
                <c:pt idx="31">
                  <c:v>10/04/2021-10/10/2021</c:v>
                </c:pt>
                <c:pt idx="32">
                  <c:v>10/11/2021-10/17/2021</c:v>
                </c:pt>
                <c:pt idx="33">
                  <c:v>10/18/2021-10/24/2021</c:v>
                </c:pt>
                <c:pt idx="34">
                  <c:v>10/25/2021-10/31/2021</c:v>
                </c:pt>
                <c:pt idx="35">
                  <c:v>11/01/2021-11/07/2021</c:v>
                </c:pt>
                <c:pt idx="36">
                  <c:v>11/08/2021-11/14/2021</c:v>
                </c:pt>
                <c:pt idx="37">
                  <c:v>11/15/2021-11/21/2021</c:v>
                </c:pt>
                <c:pt idx="38">
                  <c:v>11/22/2021-11/28/2021</c:v>
                </c:pt>
                <c:pt idx="39">
                  <c:v>29/11/2021-05/12/2021</c:v>
                </c:pt>
                <c:pt idx="40">
                  <c:v>06/12/2021-12/12/2021</c:v>
                </c:pt>
                <c:pt idx="41">
                  <c:v>13/12/2021-19/12/2021</c:v>
                </c:pt>
                <c:pt idx="42">
                  <c:v>20/12/2021-26/12/2021</c:v>
                </c:pt>
                <c:pt idx="43">
                  <c:v>27/12/2021-02/01/2022</c:v>
                </c:pt>
                <c:pt idx="44">
                  <c:v>02/01/2022-09/01/2022</c:v>
                </c:pt>
                <c:pt idx="45">
                  <c:v>10/02/2022-16/01/2022</c:v>
                </c:pt>
                <c:pt idx="46">
                  <c:v>17/01/2022-23/01/2022</c:v>
                </c:pt>
                <c:pt idx="47">
                  <c:v>24/01/2022-30/01/2022</c:v>
                </c:pt>
                <c:pt idx="48">
                  <c:v>31/01/2022-06/02/2022</c:v>
                </c:pt>
                <c:pt idx="49">
                  <c:v>07/02/2022-13/02/2022</c:v>
                </c:pt>
                <c:pt idx="50">
                  <c:v>14/02/2022-20/02/2022</c:v>
                </c:pt>
              </c:strCache>
            </c:strRef>
          </c:cat>
          <c:val>
            <c:numRef>
              <c:f>'Evolutia saptaminala'!$D$2:$D$52</c:f>
              <c:numCache>
                <c:formatCode>General</c:formatCode>
                <c:ptCount val="51"/>
                <c:pt idx="0">
                  <c:v>607</c:v>
                </c:pt>
                <c:pt idx="1">
                  <c:v>600</c:v>
                </c:pt>
                <c:pt idx="2">
                  <c:v>556</c:v>
                </c:pt>
                <c:pt idx="3">
                  <c:v>396</c:v>
                </c:pt>
                <c:pt idx="4">
                  <c:v>275</c:v>
                </c:pt>
                <c:pt idx="5">
                  <c:v>171</c:v>
                </c:pt>
                <c:pt idx="6">
                  <c:v>97</c:v>
                </c:pt>
                <c:pt idx="7">
                  <c:v>80</c:v>
                </c:pt>
                <c:pt idx="8">
                  <c:v>43</c:v>
                </c:pt>
                <c:pt idx="9">
                  <c:v>19</c:v>
                </c:pt>
                <c:pt idx="10">
                  <c:v>14</c:v>
                </c:pt>
                <c:pt idx="11">
                  <c:v>11</c:v>
                </c:pt>
                <c:pt idx="12">
                  <c:v>4</c:v>
                </c:pt>
                <c:pt idx="13">
                  <c:v>4</c:v>
                </c:pt>
                <c:pt idx="14">
                  <c:v>1</c:v>
                </c:pt>
                <c:pt idx="15">
                  <c:v>4</c:v>
                </c:pt>
                <c:pt idx="16">
                  <c:v>5</c:v>
                </c:pt>
                <c:pt idx="17">
                  <c:v>7</c:v>
                </c:pt>
                <c:pt idx="18">
                  <c:v>10</c:v>
                </c:pt>
                <c:pt idx="19">
                  <c:v>8</c:v>
                </c:pt>
                <c:pt idx="20">
                  <c:v>9</c:v>
                </c:pt>
                <c:pt idx="21">
                  <c:v>17</c:v>
                </c:pt>
                <c:pt idx="22">
                  <c:v>18</c:v>
                </c:pt>
                <c:pt idx="23">
                  <c:v>22</c:v>
                </c:pt>
                <c:pt idx="24">
                  <c:v>55</c:v>
                </c:pt>
                <c:pt idx="25">
                  <c:v>47</c:v>
                </c:pt>
                <c:pt idx="26">
                  <c:v>69</c:v>
                </c:pt>
                <c:pt idx="27">
                  <c:v>75</c:v>
                </c:pt>
                <c:pt idx="28">
                  <c:v>169</c:v>
                </c:pt>
                <c:pt idx="29">
                  <c:v>179</c:v>
                </c:pt>
                <c:pt idx="30">
                  <c:v>194</c:v>
                </c:pt>
                <c:pt idx="31">
                  <c:v>208</c:v>
                </c:pt>
                <c:pt idx="32">
                  <c:v>171</c:v>
                </c:pt>
                <c:pt idx="33">
                  <c:v>252</c:v>
                </c:pt>
                <c:pt idx="34">
                  <c:v>231</c:v>
                </c:pt>
                <c:pt idx="35">
                  <c:v>181</c:v>
                </c:pt>
                <c:pt idx="36">
                  <c:v>122</c:v>
                </c:pt>
                <c:pt idx="37">
                  <c:v>108</c:v>
                </c:pt>
                <c:pt idx="38">
                  <c:v>107</c:v>
                </c:pt>
                <c:pt idx="39">
                  <c:v>95</c:v>
                </c:pt>
                <c:pt idx="40">
                  <c:v>82</c:v>
                </c:pt>
                <c:pt idx="41">
                  <c:v>55</c:v>
                </c:pt>
                <c:pt idx="42">
                  <c:v>39</c:v>
                </c:pt>
                <c:pt idx="43">
                  <c:v>58</c:v>
                </c:pt>
                <c:pt idx="44">
                  <c:v>161</c:v>
                </c:pt>
                <c:pt idx="45">
                  <c:v>434</c:v>
                </c:pt>
                <c:pt idx="46">
                  <c:v>1294</c:v>
                </c:pt>
                <c:pt idx="47">
                  <c:v>2054</c:v>
                </c:pt>
                <c:pt idx="48">
                  <c:v>1825</c:v>
                </c:pt>
                <c:pt idx="49">
                  <c:v>837</c:v>
                </c:pt>
                <c:pt idx="50">
                  <c:v>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5B-44CB-8224-D22FD749D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54920"/>
        <c:axId val="348159184"/>
      </c:barChart>
      <c:lineChart>
        <c:grouping val="standard"/>
        <c:varyColors val="0"/>
        <c:ser>
          <c:idx val="2"/>
          <c:order val="2"/>
          <c:tx>
            <c:strRef>
              <c:f>'Evolutia saptaminala'!$E$1</c:f>
              <c:strCache>
                <c:ptCount val="1"/>
                <c:pt idx="0">
                  <c:v>% LM din 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7.3471345969606094E-3"/>
                  <c:y val="-8.055720665147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5B-44CB-8224-D22FD749DA66}"/>
                </c:ext>
              </c:extLst>
            </c:dLbl>
            <c:dLbl>
              <c:idx val="45"/>
              <c:layout>
                <c:manualLayout>
                  <c:x val="-5.3795382130486062E-3"/>
                  <c:y val="-5.0913340358385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BB-4C89-AA91-41099CF97929}"/>
                </c:ext>
              </c:extLst>
            </c:dLbl>
            <c:dLbl>
              <c:idx val="46"/>
              <c:layout>
                <c:manualLayout>
                  <c:x val="-6.6071511657065998E-3"/>
                  <c:y val="-3.3127020582529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5B-44CB-8224-D22FD749DA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saptaminala'!$B$2:$B$52</c:f>
              <c:strCache>
                <c:ptCount val="51"/>
                <c:pt idx="0">
                  <c:v>3/1/2021 - 3/7/2021</c:v>
                </c:pt>
                <c:pt idx="1">
                  <c:v>3/8/2021 - 3/14/2021</c:v>
                </c:pt>
                <c:pt idx="2">
                  <c:v>3/15/2021 - 3/21/2021</c:v>
                </c:pt>
                <c:pt idx="3">
                  <c:v>3/22/2021 - 3/28/2021</c:v>
                </c:pt>
                <c:pt idx="4">
                  <c:v>3/29/2021 - 4/4/2021</c:v>
                </c:pt>
                <c:pt idx="5">
                  <c:v>4/5/2021 - 4/11/2021</c:v>
                </c:pt>
                <c:pt idx="6">
                  <c:v>4/12/2021 -4/18/2021</c:v>
                </c:pt>
                <c:pt idx="7">
                  <c:v>4/19/2021 -4/25/2021</c:v>
                </c:pt>
                <c:pt idx="8">
                  <c:v>4/26/2021 -5/02/2022</c:v>
                </c:pt>
                <c:pt idx="9">
                  <c:v>5/3/2021 - 5/9/2021</c:v>
                </c:pt>
                <c:pt idx="10">
                  <c:v>5/10/2021 - 5/16/2021</c:v>
                </c:pt>
                <c:pt idx="11">
                  <c:v>5/17/2021 - 5/23/2021</c:v>
                </c:pt>
                <c:pt idx="12">
                  <c:v>5/24/2021 - 5/30/2021</c:v>
                </c:pt>
                <c:pt idx="13">
                  <c:v>5/31/2021 - 6/06/2021</c:v>
                </c:pt>
                <c:pt idx="14">
                  <c:v>6/07/2021 - 6/13/2021</c:v>
                </c:pt>
                <c:pt idx="15">
                  <c:v>6/14/2021 - 6/20/2021</c:v>
                </c:pt>
                <c:pt idx="16">
                  <c:v>6/21/2021 - 6/27/2021</c:v>
                </c:pt>
                <c:pt idx="17">
                  <c:v>6/28/2021 - 7/4/2021</c:v>
                </c:pt>
                <c:pt idx="18">
                  <c:v>7/5/2021 - 7/11/2021</c:v>
                </c:pt>
                <c:pt idx="19">
                  <c:v>7/12/2021 - 7/18/2021</c:v>
                </c:pt>
                <c:pt idx="20">
                  <c:v>7/19/2021-7/25/2021</c:v>
                </c:pt>
                <c:pt idx="21">
                  <c:v>7/26/2021-8/01/2021</c:v>
                </c:pt>
                <c:pt idx="22">
                  <c:v>8/02/2021-8/08/2021</c:v>
                </c:pt>
                <c:pt idx="23">
                  <c:v>8/09/2021-8/15/2021</c:v>
                </c:pt>
                <c:pt idx="24">
                  <c:v>8/16/2021-8/22/2021</c:v>
                </c:pt>
                <c:pt idx="25">
                  <c:v>8/23/2021-8/29/2021</c:v>
                </c:pt>
                <c:pt idx="26">
                  <c:v>8/30/2021-9/05/2021</c:v>
                </c:pt>
                <c:pt idx="27">
                  <c:v>9/06/2021-9/12/2021</c:v>
                </c:pt>
                <c:pt idx="28">
                  <c:v>9/13/2021-9/19/2021</c:v>
                </c:pt>
                <c:pt idx="29">
                  <c:v>9/20/2021-9/26/2021</c:v>
                </c:pt>
                <c:pt idx="30">
                  <c:v>9/27/2021-10/03/2021</c:v>
                </c:pt>
                <c:pt idx="31">
                  <c:v>10/04/2021-10/10/2021</c:v>
                </c:pt>
                <c:pt idx="32">
                  <c:v>10/11/2021-10/17/2021</c:v>
                </c:pt>
                <c:pt idx="33">
                  <c:v>10/18/2021-10/24/2021</c:v>
                </c:pt>
                <c:pt idx="34">
                  <c:v>10/25/2021-10/31/2021</c:v>
                </c:pt>
                <c:pt idx="35">
                  <c:v>11/01/2021-11/07/2021</c:v>
                </c:pt>
                <c:pt idx="36">
                  <c:v>11/08/2021-11/14/2021</c:v>
                </c:pt>
                <c:pt idx="37">
                  <c:v>11/15/2021-11/21/2021</c:v>
                </c:pt>
                <c:pt idx="38">
                  <c:v>11/22/2021-11/28/2021</c:v>
                </c:pt>
                <c:pt idx="39">
                  <c:v>29/11/2021-05/12/2021</c:v>
                </c:pt>
                <c:pt idx="40">
                  <c:v>06/12/2021-12/12/2021</c:v>
                </c:pt>
                <c:pt idx="41">
                  <c:v>13/12/2021-19/12/2021</c:v>
                </c:pt>
                <c:pt idx="42">
                  <c:v>20/12/2021-26/12/2021</c:v>
                </c:pt>
                <c:pt idx="43">
                  <c:v>27/12/2021-02/01/2022</c:v>
                </c:pt>
                <c:pt idx="44">
                  <c:v>02/01/2022-09/01/2022</c:v>
                </c:pt>
                <c:pt idx="45">
                  <c:v>10/02/2022-16/01/2022</c:v>
                </c:pt>
                <c:pt idx="46">
                  <c:v>17/01/2022-23/01/2022</c:v>
                </c:pt>
                <c:pt idx="47">
                  <c:v>24/01/2022-30/01/2022</c:v>
                </c:pt>
                <c:pt idx="48">
                  <c:v>31/01/2022-06/02/2022</c:v>
                </c:pt>
                <c:pt idx="49">
                  <c:v>07/02/2022-13/02/2022</c:v>
                </c:pt>
                <c:pt idx="50">
                  <c:v>14/02/2022-20/02/2022</c:v>
                </c:pt>
              </c:strCache>
            </c:strRef>
          </c:cat>
          <c:val>
            <c:numRef>
              <c:f>'Evolutia saptaminala'!$E$2:$E$52</c:f>
              <c:numCache>
                <c:formatCode>0.0</c:formatCode>
                <c:ptCount val="51"/>
                <c:pt idx="0">
                  <c:v>6.1888254486133771</c:v>
                </c:pt>
                <c:pt idx="1">
                  <c:v>6.5132435953104642</c:v>
                </c:pt>
                <c:pt idx="2">
                  <c:v>5.2631578947368416</c:v>
                </c:pt>
                <c:pt idx="3">
                  <c:v>3.4482758620689653</c:v>
                </c:pt>
                <c:pt idx="4">
                  <c:v>3.2118663863583272</c:v>
                </c:pt>
                <c:pt idx="5">
                  <c:v>2.7809399902423158</c:v>
                </c:pt>
                <c:pt idx="6">
                  <c:v>2.0611984700382493</c:v>
                </c:pt>
                <c:pt idx="7">
                  <c:v>2.4502297090352223</c:v>
                </c:pt>
                <c:pt idx="8">
                  <c:v>1.9448213478064227</c:v>
                </c:pt>
                <c:pt idx="9">
                  <c:v>1.330532212885154</c:v>
                </c:pt>
                <c:pt idx="10">
                  <c:v>1.2612612612612613</c:v>
                </c:pt>
                <c:pt idx="11">
                  <c:v>1.2971698113207548</c:v>
                </c:pt>
                <c:pt idx="12">
                  <c:v>0.84925690021231426</c:v>
                </c:pt>
                <c:pt idx="13">
                  <c:v>1.2383900928792571</c:v>
                </c:pt>
                <c:pt idx="14">
                  <c:v>0.28985507246376813</c:v>
                </c:pt>
                <c:pt idx="15">
                  <c:v>1.1494252873563218</c:v>
                </c:pt>
                <c:pt idx="16">
                  <c:v>1.1933174224343674</c:v>
                </c:pt>
                <c:pt idx="17">
                  <c:v>1.7031630170316301</c:v>
                </c:pt>
                <c:pt idx="18">
                  <c:v>2.0120724346076457</c:v>
                </c:pt>
                <c:pt idx="19">
                  <c:v>1.6359918200409</c:v>
                </c:pt>
                <c:pt idx="20">
                  <c:v>1.3254786450662739</c:v>
                </c:pt>
                <c:pt idx="21">
                  <c:v>1.9836639439906651</c:v>
                </c:pt>
                <c:pt idx="22">
                  <c:v>1.6651248843663276</c:v>
                </c:pt>
                <c:pt idx="23">
                  <c:v>1.5525758645024701</c:v>
                </c:pt>
                <c:pt idx="24">
                  <c:v>2.3128679562657695</c:v>
                </c:pt>
                <c:pt idx="25">
                  <c:v>1.8373729476153244</c:v>
                </c:pt>
                <c:pt idx="26">
                  <c:v>2.1309450277949353</c:v>
                </c:pt>
                <c:pt idx="27">
                  <c:v>1.8915510718789406</c:v>
                </c:pt>
                <c:pt idx="28">
                  <c:v>2.4805518861001028</c:v>
                </c:pt>
                <c:pt idx="29">
                  <c:v>2.4544083367612779</c:v>
                </c:pt>
                <c:pt idx="30">
                  <c:v>2.3615337796713329</c:v>
                </c:pt>
                <c:pt idx="31">
                  <c:v>2.2026898231494227</c:v>
                </c:pt>
                <c:pt idx="32">
                  <c:v>1.7298937784522004</c:v>
                </c:pt>
                <c:pt idx="33">
                  <c:v>2.1956957393046963</c:v>
                </c:pt>
                <c:pt idx="34">
                  <c:v>2.3612388837779821</c:v>
                </c:pt>
                <c:pt idx="35">
                  <c:v>2.203554906257609</c:v>
                </c:pt>
                <c:pt idx="36">
                  <c:v>1.7760955015286068</c:v>
                </c:pt>
                <c:pt idx="37">
                  <c:v>2.008181480104128</c:v>
                </c:pt>
                <c:pt idx="38">
                  <c:v>2.524775837659273</c:v>
                </c:pt>
                <c:pt idx="39">
                  <c:v>2.4836601307189543</c:v>
                </c:pt>
                <c:pt idx="40">
                  <c:v>2.4061032863849765</c:v>
                </c:pt>
                <c:pt idx="41">
                  <c:v>2.161100196463654</c:v>
                </c:pt>
                <c:pt idx="42">
                  <c:v>1.6738197424892705</c:v>
                </c:pt>
                <c:pt idx="43">
                  <c:v>2.7871215761653052</c:v>
                </c:pt>
                <c:pt idx="44">
                  <c:v>4.3560606060606064</c:v>
                </c:pt>
                <c:pt idx="45">
                  <c:v>4.9965461662445314</c:v>
                </c:pt>
                <c:pt idx="46">
                  <c:v>6.3276283618581912</c:v>
                </c:pt>
                <c:pt idx="47">
                  <c:v>6.555179677028149</c:v>
                </c:pt>
                <c:pt idx="48">
                  <c:v>6.4826655299801086</c:v>
                </c:pt>
                <c:pt idx="49">
                  <c:v>4.9782906084577405</c:v>
                </c:pt>
                <c:pt idx="50">
                  <c:v>4.3341772151898734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5B-44CB-8224-D22FD749D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635056"/>
        <c:axId val="641627840"/>
      </c:lineChart>
      <c:catAx>
        <c:axId val="34815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8159184"/>
        <c:crosses val="autoZero"/>
        <c:auto val="1"/>
        <c:lblAlgn val="ctr"/>
        <c:lblOffset val="100"/>
        <c:noMultiLvlLbl val="0"/>
      </c:catAx>
      <c:valAx>
        <c:axId val="34815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54920"/>
        <c:crosses val="autoZero"/>
        <c:crossBetween val="between"/>
      </c:valAx>
      <c:valAx>
        <c:axId val="64162784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635056"/>
        <c:crosses val="max"/>
        <c:crossBetween val="between"/>
      </c:valAx>
      <c:catAx>
        <c:axId val="64163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1627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4867451308955"/>
          <c:y val="6.3328635052844834E-2"/>
          <c:w val="0.58301243172449035"/>
          <c:h val="2.3640283119930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28890729933592E-2"/>
          <c:y val="0.34907600903171443"/>
          <c:w val="0.91221485840408256"/>
          <c:h val="0.5349937758149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A0-4114-B200-5C65939DC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Saptamini!$A$2:$A$105</c:f>
              <c:strCache>
                <c:ptCount val="104"/>
                <c:pt idx="0">
                  <c:v>08.03 - 15.03</c:v>
                </c:pt>
                <c:pt idx="1">
                  <c:v>16.03 - 22.03</c:v>
                </c:pt>
                <c:pt idx="2">
                  <c:v>23.03 - 29.03</c:v>
                </c:pt>
                <c:pt idx="3">
                  <c:v>30.03 - 05.04</c:v>
                </c:pt>
                <c:pt idx="4">
                  <c:v>06.04 - 12.04</c:v>
                </c:pt>
                <c:pt idx="5">
                  <c:v>13.04 - 19.04</c:v>
                </c:pt>
                <c:pt idx="6">
                  <c:v>20.04 - 26.04</c:v>
                </c:pt>
                <c:pt idx="7">
                  <c:v>27.04 - 03.05</c:v>
                </c:pt>
                <c:pt idx="8">
                  <c:v>04.05 - 10.05</c:v>
                </c:pt>
                <c:pt idx="9">
                  <c:v>11.05 - 17.05</c:v>
                </c:pt>
                <c:pt idx="10">
                  <c:v>18.05 - 24.05</c:v>
                </c:pt>
                <c:pt idx="11">
                  <c:v>25.05 - 31.05</c:v>
                </c:pt>
                <c:pt idx="12">
                  <c:v>01.06 - 07.06</c:v>
                </c:pt>
                <c:pt idx="13">
                  <c:v>08.06 - 14.06</c:v>
                </c:pt>
                <c:pt idx="14">
                  <c:v>15.06 - 21.06</c:v>
                </c:pt>
                <c:pt idx="15">
                  <c:v>22.06 - 28.06</c:v>
                </c:pt>
                <c:pt idx="16">
                  <c:v>29.06 - 05.07</c:v>
                </c:pt>
                <c:pt idx="17">
                  <c:v>06.07 - 12.07</c:v>
                </c:pt>
                <c:pt idx="18">
                  <c:v>13.07 - 19.07</c:v>
                </c:pt>
                <c:pt idx="19">
                  <c:v>20.07 - 26.07</c:v>
                </c:pt>
                <c:pt idx="20">
                  <c:v>27.07 - 02.08</c:v>
                </c:pt>
                <c:pt idx="21">
                  <c:v>03.08 - 09.08</c:v>
                </c:pt>
                <c:pt idx="22">
                  <c:v>10.08 - 16.08</c:v>
                </c:pt>
                <c:pt idx="23">
                  <c:v>17.08 - 23.08</c:v>
                </c:pt>
                <c:pt idx="24">
                  <c:v>24.08 - 30.08</c:v>
                </c:pt>
                <c:pt idx="25">
                  <c:v>31.08 - 06.09</c:v>
                </c:pt>
                <c:pt idx="26">
                  <c:v>07.09 - 13.09</c:v>
                </c:pt>
                <c:pt idx="27">
                  <c:v>14.09 - 20.09</c:v>
                </c:pt>
                <c:pt idx="28">
                  <c:v>21.09 - 27.09</c:v>
                </c:pt>
                <c:pt idx="29">
                  <c:v>28.09 - 04.10</c:v>
                </c:pt>
                <c:pt idx="30">
                  <c:v>05.10 - 11.10</c:v>
                </c:pt>
                <c:pt idx="31">
                  <c:v>12.10 - 18.10</c:v>
                </c:pt>
                <c:pt idx="32">
                  <c:v>19.10 - 25.10</c:v>
                </c:pt>
                <c:pt idx="33">
                  <c:v>26.10 - 01.11</c:v>
                </c:pt>
                <c:pt idx="34">
                  <c:v>02.11 - 08.11</c:v>
                </c:pt>
                <c:pt idx="35">
                  <c:v>09.11 - 15.11</c:v>
                </c:pt>
                <c:pt idx="36">
                  <c:v>16.11 - 22.11</c:v>
                </c:pt>
                <c:pt idx="37">
                  <c:v>23.11 - 29.11</c:v>
                </c:pt>
                <c:pt idx="38">
                  <c:v>30.11 - 06.12</c:v>
                </c:pt>
                <c:pt idx="39">
                  <c:v>07.12 - 13.12</c:v>
                </c:pt>
                <c:pt idx="40">
                  <c:v>14.12 - 20.12</c:v>
                </c:pt>
                <c:pt idx="41">
                  <c:v>21.12 - 27.12</c:v>
                </c:pt>
                <c:pt idx="42">
                  <c:v>28.12 - 03.01</c:v>
                </c:pt>
                <c:pt idx="43">
                  <c:v>04.01 - 10.01</c:v>
                </c:pt>
                <c:pt idx="44">
                  <c:v>11.01 - 17.01</c:v>
                </c:pt>
                <c:pt idx="45">
                  <c:v>18.01 - 24.01</c:v>
                </c:pt>
                <c:pt idx="46">
                  <c:v>25.01 - 31.01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  <c:pt idx="90">
                  <c:v>15.11 - 21.11</c:v>
                </c:pt>
                <c:pt idx="91">
                  <c:v>22.11 - 28.11</c:v>
                </c:pt>
                <c:pt idx="92">
                  <c:v>29.11 - 05.12</c:v>
                </c:pt>
                <c:pt idx="93">
                  <c:v>06.12 - 12.12</c:v>
                </c:pt>
                <c:pt idx="94">
                  <c:v>13.12 - 19.12</c:v>
                </c:pt>
                <c:pt idx="95">
                  <c:v>20.12 - 26.12</c:v>
                </c:pt>
                <c:pt idx="96">
                  <c:v>27.12 - 02.01</c:v>
                </c:pt>
                <c:pt idx="97">
                  <c:v>03.01 - 09.01</c:v>
                </c:pt>
                <c:pt idx="98">
                  <c:v>10.01 - 16.01</c:v>
                </c:pt>
                <c:pt idx="99">
                  <c:v>17.01 - 23.01</c:v>
                </c:pt>
                <c:pt idx="100">
                  <c:v>24.01 - 30.01</c:v>
                </c:pt>
                <c:pt idx="101">
                  <c:v>31.01 - 06.02</c:v>
                </c:pt>
                <c:pt idx="102">
                  <c:v>07.02 - 13.02</c:v>
                </c:pt>
                <c:pt idx="103">
                  <c:v>14.02 - 20.02</c:v>
                </c:pt>
              </c:strCache>
            </c:strRef>
          </c:cat>
          <c:val>
            <c:numRef>
              <c:f>Saptamini!$B$2:$B$105</c:f>
              <c:numCache>
                <c:formatCode>General</c:formatCode>
                <c:ptCount val="104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  <c:pt idx="70">
                  <c:v>479</c:v>
                </c:pt>
                <c:pt idx="71">
                  <c:v>678</c:v>
                </c:pt>
                <c:pt idx="72">
                  <c:v>925</c:v>
                </c:pt>
                <c:pt idx="73">
                  <c:v>1081</c:v>
                </c:pt>
                <c:pt idx="74">
                  <c:v>1414</c:v>
                </c:pt>
                <c:pt idx="75">
                  <c:v>2388</c:v>
                </c:pt>
                <c:pt idx="76">
                  <c:v>2556</c:v>
                </c:pt>
                <c:pt idx="77">
                  <c:v>3231</c:v>
                </c:pt>
                <c:pt idx="78">
                  <c:v>4593</c:v>
                </c:pt>
                <c:pt idx="79">
                  <c:v>6888</c:v>
                </c:pt>
                <c:pt idx="80">
                  <c:v>7325</c:v>
                </c:pt>
                <c:pt idx="81">
                  <c:v>6888</c:v>
                </c:pt>
                <c:pt idx="82">
                  <c:v>7325</c:v>
                </c:pt>
                <c:pt idx="83">
                  <c:v>8207</c:v>
                </c:pt>
                <c:pt idx="84">
                  <c:v>9443</c:v>
                </c:pt>
                <c:pt idx="85">
                  <c:v>9882</c:v>
                </c:pt>
                <c:pt idx="86">
                  <c:v>11471</c:v>
                </c:pt>
                <c:pt idx="87">
                  <c:v>9765</c:v>
                </c:pt>
                <c:pt idx="88">
                  <c:v>8208</c:v>
                </c:pt>
                <c:pt idx="89">
                  <c:v>6861</c:v>
                </c:pt>
                <c:pt idx="90">
                  <c:v>5380</c:v>
                </c:pt>
                <c:pt idx="91">
                  <c:v>4231</c:v>
                </c:pt>
                <c:pt idx="92">
                  <c:v>3823</c:v>
                </c:pt>
                <c:pt idx="93">
                  <c:v>3403</c:v>
                </c:pt>
                <c:pt idx="94">
                  <c:v>2541</c:v>
                </c:pt>
                <c:pt idx="95">
                  <c:v>2326</c:v>
                </c:pt>
                <c:pt idx="96">
                  <c:v>2076</c:v>
                </c:pt>
                <c:pt idx="97">
                  <c:v>3688</c:v>
                </c:pt>
                <c:pt idx="98">
                  <c:v>8669</c:v>
                </c:pt>
                <c:pt idx="99">
                  <c:v>20438</c:v>
                </c:pt>
                <c:pt idx="100">
                  <c:v>31301</c:v>
                </c:pt>
                <c:pt idx="101">
                  <c:v>28084</c:v>
                </c:pt>
                <c:pt idx="102">
                  <c:v>16781</c:v>
                </c:pt>
                <c:pt idx="103">
                  <c:v>9852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A0-4114-B200-5C65939DC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2"/>
          <c:order val="2"/>
          <c:tx>
            <c:strRef>
              <c:f>Saptamini!$D$1</c:f>
              <c:strCache>
                <c:ptCount val="1"/>
                <c:pt idx="0">
                  <c:v>vindecați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Saptamini!$A$2:$A$105</c:f>
              <c:strCache>
                <c:ptCount val="104"/>
                <c:pt idx="0">
                  <c:v>08.03 - 15.03</c:v>
                </c:pt>
                <c:pt idx="1">
                  <c:v>16.03 - 22.03</c:v>
                </c:pt>
                <c:pt idx="2">
                  <c:v>23.03 - 29.03</c:v>
                </c:pt>
                <c:pt idx="3">
                  <c:v>30.03 - 05.04</c:v>
                </c:pt>
                <c:pt idx="4">
                  <c:v>06.04 - 12.04</c:v>
                </c:pt>
                <c:pt idx="5">
                  <c:v>13.04 - 19.04</c:v>
                </c:pt>
                <c:pt idx="6">
                  <c:v>20.04 - 26.04</c:v>
                </c:pt>
                <c:pt idx="7">
                  <c:v>27.04 - 03.05</c:v>
                </c:pt>
                <c:pt idx="8">
                  <c:v>04.05 - 10.05</c:v>
                </c:pt>
                <c:pt idx="9">
                  <c:v>11.05 - 17.05</c:v>
                </c:pt>
                <c:pt idx="10">
                  <c:v>18.05 - 24.05</c:v>
                </c:pt>
                <c:pt idx="11">
                  <c:v>25.05 - 31.05</c:v>
                </c:pt>
                <c:pt idx="12">
                  <c:v>01.06 - 07.06</c:v>
                </c:pt>
                <c:pt idx="13">
                  <c:v>08.06 - 14.06</c:v>
                </c:pt>
                <c:pt idx="14">
                  <c:v>15.06 - 21.06</c:v>
                </c:pt>
                <c:pt idx="15">
                  <c:v>22.06 - 28.06</c:v>
                </c:pt>
                <c:pt idx="16">
                  <c:v>29.06 - 05.07</c:v>
                </c:pt>
                <c:pt idx="17">
                  <c:v>06.07 - 12.07</c:v>
                </c:pt>
                <c:pt idx="18">
                  <c:v>13.07 - 19.07</c:v>
                </c:pt>
                <c:pt idx="19">
                  <c:v>20.07 - 26.07</c:v>
                </c:pt>
                <c:pt idx="20">
                  <c:v>27.07 - 02.08</c:v>
                </c:pt>
                <c:pt idx="21">
                  <c:v>03.08 - 09.08</c:v>
                </c:pt>
                <c:pt idx="22">
                  <c:v>10.08 - 16.08</c:v>
                </c:pt>
                <c:pt idx="23">
                  <c:v>17.08 - 23.08</c:v>
                </c:pt>
                <c:pt idx="24">
                  <c:v>24.08 - 30.08</c:v>
                </c:pt>
                <c:pt idx="25">
                  <c:v>31.08 - 06.09</c:v>
                </c:pt>
                <c:pt idx="26">
                  <c:v>07.09 - 13.09</c:v>
                </c:pt>
                <c:pt idx="27">
                  <c:v>14.09 - 20.09</c:v>
                </c:pt>
                <c:pt idx="28">
                  <c:v>21.09 - 27.09</c:v>
                </c:pt>
                <c:pt idx="29">
                  <c:v>28.09 - 04.10</c:v>
                </c:pt>
                <c:pt idx="30">
                  <c:v>05.10 - 11.10</c:v>
                </c:pt>
                <c:pt idx="31">
                  <c:v>12.10 - 18.10</c:v>
                </c:pt>
                <c:pt idx="32">
                  <c:v>19.10 - 25.10</c:v>
                </c:pt>
                <c:pt idx="33">
                  <c:v>26.10 - 01.11</c:v>
                </c:pt>
                <c:pt idx="34">
                  <c:v>02.11 - 08.11</c:v>
                </c:pt>
                <c:pt idx="35">
                  <c:v>09.11 - 15.11</c:v>
                </c:pt>
                <c:pt idx="36">
                  <c:v>16.11 - 22.11</c:v>
                </c:pt>
                <c:pt idx="37">
                  <c:v>23.11 - 29.11</c:v>
                </c:pt>
                <c:pt idx="38">
                  <c:v>30.11 - 06.12</c:v>
                </c:pt>
                <c:pt idx="39">
                  <c:v>07.12 - 13.12</c:v>
                </c:pt>
                <c:pt idx="40">
                  <c:v>14.12 - 20.12</c:v>
                </c:pt>
                <c:pt idx="41">
                  <c:v>21.12 - 27.12</c:v>
                </c:pt>
                <c:pt idx="42">
                  <c:v>28.12 - 03.01</c:v>
                </c:pt>
                <c:pt idx="43">
                  <c:v>04.01 - 10.01</c:v>
                </c:pt>
                <c:pt idx="44">
                  <c:v>11.01 - 17.01</c:v>
                </c:pt>
                <c:pt idx="45">
                  <c:v>18.01 - 24.01</c:v>
                </c:pt>
                <c:pt idx="46">
                  <c:v>25.01 - 31.01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  <c:pt idx="90">
                  <c:v>15.11 - 21.11</c:v>
                </c:pt>
                <c:pt idx="91">
                  <c:v>22.11 - 28.11</c:v>
                </c:pt>
                <c:pt idx="92">
                  <c:v>29.11 - 05.12</c:v>
                </c:pt>
                <c:pt idx="93">
                  <c:v>06.12 - 12.12</c:v>
                </c:pt>
                <c:pt idx="94">
                  <c:v>13.12 - 19.12</c:v>
                </c:pt>
                <c:pt idx="95">
                  <c:v>20.12 - 26.12</c:v>
                </c:pt>
                <c:pt idx="96">
                  <c:v>27.12 - 02.01</c:v>
                </c:pt>
                <c:pt idx="97">
                  <c:v>03.01 - 09.01</c:v>
                </c:pt>
                <c:pt idx="98">
                  <c:v>10.01 - 16.01</c:v>
                </c:pt>
                <c:pt idx="99">
                  <c:v>17.01 - 23.01</c:v>
                </c:pt>
                <c:pt idx="100">
                  <c:v>24.01 - 30.01</c:v>
                </c:pt>
                <c:pt idx="101">
                  <c:v>31.01 - 06.02</c:v>
                </c:pt>
                <c:pt idx="102">
                  <c:v>07.02 - 13.02</c:v>
                </c:pt>
                <c:pt idx="103">
                  <c:v>14.02 - 20.02</c:v>
                </c:pt>
              </c:strCache>
            </c:strRef>
          </c:cat>
          <c:val>
            <c:numRef>
              <c:f>Saptamini!$D$2:$D$105</c:f>
              <c:numCache>
                <c:formatCode>General</c:formatCode>
                <c:ptCount val="104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19</c:v>
                </c:pt>
                <c:pt idx="4">
                  <c:v>64</c:v>
                </c:pt>
                <c:pt idx="5">
                  <c:v>363</c:v>
                </c:pt>
                <c:pt idx="6">
                  <c:v>438</c:v>
                </c:pt>
                <c:pt idx="7">
                  <c:v>487</c:v>
                </c:pt>
                <c:pt idx="8">
                  <c:v>576</c:v>
                </c:pt>
                <c:pt idx="9">
                  <c:v>450</c:v>
                </c:pt>
                <c:pt idx="10">
                  <c:v>1305</c:v>
                </c:pt>
                <c:pt idx="11">
                  <c:v>868</c:v>
                </c:pt>
                <c:pt idx="12">
                  <c:v>1066</c:v>
                </c:pt>
                <c:pt idx="13">
                  <c:v>985</c:v>
                </c:pt>
                <c:pt idx="14">
                  <c:v>1273</c:v>
                </c:pt>
                <c:pt idx="15">
                  <c:v>1185</c:v>
                </c:pt>
                <c:pt idx="16">
                  <c:v>1637</c:v>
                </c:pt>
                <c:pt idx="17">
                  <c:v>1949</c:v>
                </c:pt>
                <c:pt idx="18">
                  <c:v>1709</c:v>
                </c:pt>
                <c:pt idx="19">
                  <c:v>1533</c:v>
                </c:pt>
                <c:pt idx="20">
                  <c:v>1907</c:v>
                </c:pt>
                <c:pt idx="21">
                  <c:v>1484</c:v>
                </c:pt>
                <c:pt idx="22">
                  <c:v>1920</c:v>
                </c:pt>
                <c:pt idx="23">
                  <c:v>2042</c:v>
                </c:pt>
                <c:pt idx="24">
                  <c:v>2242</c:v>
                </c:pt>
                <c:pt idx="25">
                  <c:v>2679</c:v>
                </c:pt>
                <c:pt idx="26">
                  <c:v>3147</c:v>
                </c:pt>
                <c:pt idx="27">
                  <c:v>3306</c:v>
                </c:pt>
                <c:pt idx="28">
                  <c:v>3224</c:v>
                </c:pt>
                <c:pt idx="29">
                  <c:v>3113</c:v>
                </c:pt>
                <c:pt idx="30">
                  <c:v>3402</c:v>
                </c:pt>
                <c:pt idx="31">
                  <c:v>3485</c:v>
                </c:pt>
                <c:pt idx="32">
                  <c:v>4448</c:v>
                </c:pt>
                <c:pt idx="33">
                  <c:v>4022</c:v>
                </c:pt>
                <c:pt idx="34">
                  <c:v>6196</c:v>
                </c:pt>
                <c:pt idx="35">
                  <c:v>8264</c:v>
                </c:pt>
                <c:pt idx="36">
                  <c:v>8744</c:v>
                </c:pt>
                <c:pt idx="37">
                  <c:v>15070</c:v>
                </c:pt>
                <c:pt idx="38">
                  <c:v>6658</c:v>
                </c:pt>
                <c:pt idx="39">
                  <c:v>7657</c:v>
                </c:pt>
                <c:pt idx="40">
                  <c:v>9734</c:v>
                </c:pt>
                <c:pt idx="41">
                  <c:v>8769</c:v>
                </c:pt>
                <c:pt idx="42">
                  <c:v>5843</c:v>
                </c:pt>
                <c:pt idx="43">
                  <c:v>5193</c:v>
                </c:pt>
                <c:pt idx="44">
                  <c:v>4710</c:v>
                </c:pt>
                <c:pt idx="45">
                  <c:v>3798</c:v>
                </c:pt>
                <c:pt idx="46">
                  <c:v>2860</c:v>
                </c:pt>
                <c:pt idx="47">
                  <c:v>3695</c:v>
                </c:pt>
                <c:pt idx="48">
                  <c:v>3642</c:v>
                </c:pt>
                <c:pt idx="49">
                  <c:v>4466</c:v>
                </c:pt>
                <c:pt idx="50">
                  <c:v>4285</c:v>
                </c:pt>
                <c:pt idx="51">
                  <c:v>5152</c:v>
                </c:pt>
                <c:pt idx="52">
                  <c:v>6992</c:v>
                </c:pt>
                <c:pt idx="53">
                  <c:v>10041</c:v>
                </c:pt>
                <c:pt idx="54">
                  <c:v>13406</c:v>
                </c:pt>
                <c:pt idx="55">
                  <c:v>13322</c:v>
                </c:pt>
                <c:pt idx="56">
                  <c:v>7836</c:v>
                </c:pt>
                <c:pt idx="57">
                  <c:v>8308</c:v>
                </c:pt>
                <c:pt idx="58">
                  <c:v>6170</c:v>
                </c:pt>
                <c:pt idx="59">
                  <c:v>3419</c:v>
                </c:pt>
                <c:pt idx="60">
                  <c:v>2710</c:v>
                </c:pt>
                <c:pt idx="61">
                  <c:v>1323</c:v>
                </c:pt>
                <c:pt idx="62">
                  <c:v>1713</c:v>
                </c:pt>
                <c:pt idx="63">
                  <c:v>880</c:v>
                </c:pt>
                <c:pt idx="64">
                  <c:v>596</c:v>
                </c:pt>
                <c:pt idx="65">
                  <c:v>631</c:v>
                </c:pt>
                <c:pt idx="66">
                  <c:v>506</c:v>
                </c:pt>
                <c:pt idx="67">
                  <c:v>379</c:v>
                </c:pt>
                <c:pt idx="68">
                  <c:v>380</c:v>
                </c:pt>
                <c:pt idx="69">
                  <c:v>515</c:v>
                </c:pt>
                <c:pt idx="70">
                  <c:v>466</c:v>
                </c:pt>
                <c:pt idx="71">
                  <c:v>576</c:v>
                </c:pt>
                <c:pt idx="72">
                  <c:v>615</c:v>
                </c:pt>
                <c:pt idx="73">
                  <c:v>804</c:v>
                </c:pt>
                <c:pt idx="74">
                  <c:v>1118</c:v>
                </c:pt>
                <c:pt idx="75">
                  <c:v>1253</c:v>
                </c:pt>
                <c:pt idx="76">
                  <c:v>1835</c:v>
                </c:pt>
                <c:pt idx="77">
                  <c:v>2047</c:v>
                </c:pt>
                <c:pt idx="78">
                  <c:v>3598</c:v>
                </c:pt>
                <c:pt idx="79">
                  <c:v>4613</c:v>
                </c:pt>
                <c:pt idx="80">
                  <c:v>5887</c:v>
                </c:pt>
                <c:pt idx="81">
                  <c:v>4613</c:v>
                </c:pt>
                <c:pt idx="82">
                  <c:v>5887</c:v>
                </c:pt>
                <c:pt idx="83">
                  <c:v>7495</c:v>
                </c:pt>
                <c:pt idx="84">
                  <c:v>8161</c:v>
                </c:pt>
                <c:pt idx="85">
                  <c:v>7662</c:v>
                </c:pt>
                <c:pt idx="86">
                  <c:v>9692</c:v>
                </c:pt>
                <c:pt idx="87">
                  <c:v>9660</c:v>
                </c:pt>
                <c:pt idx="88">
                  <c:v>8964</c:v>
                </c:pt>
                <c:pt idx="89">
                  <c:v>7816</c:v>
                </c:pt>
                <c:pt idx="90">
                  <c:v>7584</c:v>
                </c:pt>
                <c:pt idx="91">
                  <c:v>6336</c:v>
                </c:pt>
                <c:pt idx="92">
                  <c:v>3868</c:v>
                </c:pt>
                <c:pt idx="93">
                  <c:v>3761</c:v>
                </c:pt>
                <c:pt idx="94">
                  <c:v>3399</c:v>
                </c:pt>
                <c:pt idx="95">
                  <c:v>2756</c:v>
                </c:pt>
                <c:pt idx="96">
                  <c:v>2378</c:v>
                </c:pt>
                <c:pt idx="97">
                  <c:v>1514</c:v>
                </c:pt>
                <c:pt idx="98">
                  <c:v>2581</c:v>
                </c:pt>
                <c:pt idx="99">
                  <c:v>4089</c:v>
                </c:pt>
                <c:pt idx="100">
                  <c:v>11705</c:v>
                </c:pt>
                <c:pt idx="101">
                  <c:v>27535</c:v>
                </c:pt>
                <c:pt idx="102">
                  <c:v>30748</c:v>
                </c:pt>
                <c:pt idx="103">
                  <c:v>26331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A0-4114-B200-5C65939DC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7456"/>
        <c:axId val="148068992"/>
      </c:line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Saptamini!$A$2:$A$105</c:f>
              <c:strCache>
                <c:ptCount val="104"/>
                <c:pt idx="0">
                  <c:v>08.03 - 15.03</c:v>
                </c:pt>
                <c:pt idx="1">
                  <c:v>16.03 - 22.03</c:v>
                </c:pt>
                <c:pt idx="2">
                  <c:v>23.03 - 29.03</c:v>
                </c:pt>
                <c:pt idx="3">
                  <c:v>30.03 - 05.04</c:v>
                </c:pt>
                <c:pt idx="4">
                  <c:v>06.04 - 12.04</c:v>
                </c:pt>
                <c:pt idx="5">
                  <c:v>13.04 - 19.04</c:v>
                </c:pt>
                <c:pt idx="6">
                  <c:v>20.04 - 26.04</c:v>
                </c:pt>
                <c:pt idx="7">
                  <c:v>27.04 - 03.05</c:v>
                </c:pt>
                <c:pt idx="8">
                  <c:v>04.05 - 10.05</c:v>
                </c:pt>
                <c:pt idx="9">
                  <c:v>11.05 - 17.05</c:v>
                </c:pt>
                <c:pt idx="10">
                  <c:v>18.05 - 24.05</c:v>
                </c:pt>
                <c:pt idx="11">
                  <c:v>25.05 - 31.05</c:v>
                </c:pt>
                <c:pt idx="12">
                  <c:v>01.06 - 07.06</c:v>
                </c:pt>
                <c:pt idx="13">
                  <c:v>08.06 - 14.06</c:v>
                </c:pt>
                <c:pt idx="14">
                  <c:v>15.06 - 21.06</c:v>
                </c:pt>
                <c:pt idx="15">
                  <c:v>22.06 - 28.06</c:v>
                </c:pt>
                <c:pt idx="16">
                  <c:v>29.06 - 05.07</c:v>
                </c:pt>
                <c:pt idx="17">
                  <c:v>06.07 - 12.07</c:v>
                </c:pt>
                <c:pt idx="18">
                  <c:v>13.07 - 19.07</c:v>
                </c:pt>
                <c:pt idx="19">
                  <c:v>20.07 - 26.07</c:v>
                </c:pt>
                <c:pt idx="20">
                  <c:v>27.07 - 02.08</c:v>
                </c:pt>
                <c:pt idx="21">
                  <c:v>03.08 - 09.08</c:v>
                </c:pt>
                <c:pt idx="22">
                  <c:v>10.08 - 16.08</c:v>
                </c:pt>
                <c:pt idx="23">
                  <c:v>17.08 - 23.08</c:v>
                </c:pt>
                <c:pt idx="24">
                  <c:v>24.08 - 30.08</c:v>
                </c:pt>
                <c:pt idx="25">
                  <c:v>31.08 - 06.09</c:v>
                </c:pt>
                <c:pt idx="26">
                  <c:v>07.09 - 13.09</c:v>
                </c:pt>
                <c:pt idx="27">
                  <c:v>14.09 - 20.09</c:v>
                </c:pt>
                <c:pt idx="28">
                  <c:v>21.09 - 27.09</c:v>
                </c:pt>
                <c:pt idx="29">
                  <c:v>28.09 - 04.10</c:v>
                </c:pt>
                <c:pt idx="30">
                  <c:v>05.10 - 11.10</c:v>
                </c:pt>
                <c:pt idx="31">
                  <c:v>12.10 - 18.10</c:v>
                </c:pt>
                <c:pt idx="32">
                  <c:v>19.10 - 25.10</c:v>
                </c:pt>
                <c:pt idx="33">
                  <c:v>26.10 - 01.11</c:v>
                </c:pt>
                <c:pt idx="34">
                  <c:v>02.11 - 08.11</c:v>
                </c:pt>
                <c:pt idx="35">
                  <c:v>09.11 - 15.11</c:v>
                </c:pt>
                <c:pt idx="36">
                  <c:v>16.11 - 22.11</c:v>
                </c:pt>
                <c:pt idx="37">
                  <c:v>23.11 - 29.11</c:v>
                </c:pt>
                <c:pt idx="38">
                  <c:v>30.11 - 06.12</c:v>
                </c:pt>
                <c:pt idx="39">
                  <c:v>07.12 - 13.12</c:v>
                </c:pt>
                <c:pt idx="40">
                  <c:v>14.12 - 20.12</c:v>
                </c:pt>
                <c:pt idx="41">
                  <c:v>21.12 - 27.12</c:v>
                </c:pt>
                <c:pt idx="42">
                  <c:v>28.12 - 03.01</c:v>
                </c:pt>
                <c:pt idx="43">
                  <c:v>04.01 - 10.01</c:v>
                </c:pt>
                <c:pt idx="44">
                  <c:v>11.01 - 17.01</c:v>
                </c:pt>
                <c:pt idx="45">
                  <c:v>18.01 - 24.01</c:v>
                </c:pt>
                <c:pt idx="46">
                  <c:v>25.01 - 31.01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  <c:pt idx="90">
                  <c:v>15.11 - 21.11</c:v>
                </c:pt>
                <c:pt idx="91">
                  <c:v>22.11 - 28.11</c:v>
                </c:pt>
                <c:pt idx="92">
                  <c:v>29.11 - 05.12</c:v>
                </c:pt>
                <c:pt idx="93">
                  <c:v>06.12 - 12.12</c:v>
                </c:pt>
                <c:pt idx="94">
                  <c:v>13.12 - 19.12</c:v>
                </c:pt>
                <c:pt idx="95">
                  <c:v>20.12 - 26.12</c:v>
                </c:pt>
                <c:pt idx="96">
                  <c:v>27.12 - 02.01</c:v>
                </c:pt>
                <c:pt idx="97">
                  <c:v>03.01 - 09.01</c:v>
                </c:pt>
                <c:pt idx="98">
                  <c:v>10.01 - 16.01</c:v>
                </c:pt>
                <c:pt idx="99">
                  <c:v>17.01 - 23.01</c:v>
                </c:pt>
                <c:pt idx="100">
                  <c:v>24.01 - 30.01</c:v>
                </c:pt>
                <c:pt idx="101">
                  <c:v>31.01 - 06.02</c:v>
                </c:pt>
                <c:pt idx="102">
                  <c:v>07.02 - 13.02</c:v>
                </c:pt>
                <c:pt idx="103">
                  <c:v>14.02 - 20.02</c:v>
                </c:pt>
              </c:strCache>
            </c:strRef>
          </c:cat>
          <c:val>
            <c:numRef>
              <c:f>Saptamini!$C$2:$C$105</c:f>
              <c:numCache>
                <c:formatCode>General</c:formatCode>
                <c:ptCount val="104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  <c:pt idx="26">
                  <c:v>60</c:v>
                </c:pt>
                <c:pt idx="27">
                  <c:v>80</c:v>
                </c:pt>
                <c:pt idx="28">
                  <c:v>84</c:v>
                </c:pt>
                <c:pt idx="29">
                  <c:v>79</c:v>
                </c:pt>
                <c:pt idx="30">
                  <c:v>95</c:v>
                </c:pt>
                <c:pt idx="31">
                  <c:v>123</c:v>
                </c:pt>
                <c:pt idx="32">
                  <c:v>102</c:v>
                </c:pt>
                <c:pt idx="33">
                  <c:v>114</c:v>
                </c:pt>
                <c:pt idx="34">
                  <c:v>93</c:v>
                </c:pt>
                <c:pt idx="35">
                  <c:v>126</c:v>
                </c:pt>
                <c:pt idx="36">
                  <c:v>130</c:v>
                </c:pt>
                <c:pt idx="37">
                  <c:v>141</c:v>
                </c:pt>
                <c:pt idx="38">
                  <c:v>129</c:v>
                </c:pt>
                <c:pt idx="39">
                  <c:v>150</c:v>
                </c:pt>
                <c:pt idx="40">
                  <c:v>180</c:v>
                </c:pt>
                <c:pt idx="41">
                  <c:v>139</c:v>
                </c:pt>
                <c:pt idx="42">
                  <c:v>147</c:v>
                </c:pt>
                <c:pt idx="43">
                  <c:v>102</c:v>
                </c:pt>
                <c:pt idx="44">
                  <c:v>111</c:v>
                </c:pt>
                <c:pt idx="45">
                  <c:v>111</c:v>
                </c:pt>
                <c:pt idx="46">
                  <c:v>77</c:v>
                </c:pt>
                <c:pt idx="47">
                  <c:v>105</c:v>
                </c:pt>
                <c:pt idx="48">
                  <c:v>108</c:v>
                </c:pt>
                <c:pt idx="49">
                  <c:v>129</c:v>
                </c:pt>
                <c:pt idx="50">
                  <c:v>169</c:v>
                </c:pt>
                <c:pt idx="51">
                  <c:v>162</c:v>
                </c:pt>
                <c:pt idx="52">
                  <c:v>219</c:v>
                </c:pt>
                <c:pt idx="53">
                  <c:v>229</c:v>
                </c:pt>
                <c:pt idx="54">
                  <c:v>267</c:v>
                </c:pt>
                <c:pt idx="55">
                  <c:v>309</c:v>
                </c:pt>
                <c:pt idx="56">
                  <c:v>253</c:v>
                </c:pt>
                <c:pt idx="57">
                  <c:v>183</c:v>
                </c:pt>
                <c:pt idx="58">
                  <c:v>159</c:v>
                </c:pt>
                <c:pt idx="59">
                  <c:v>108</c:v>
                </c:pt>
                <c:pt idx="60">
                  <c:v>114</c:v>
                </c:pt>
                <c:pt idx="61">
                  <c:v>75</c:v>
                </c:pt>
                <c:pt idx="62">
                  <c:v>48</c:v>
                </c:pt>
                <c:pt idx="63">
                  <c:v>29</c:v>
                </c:pt>
                <c:pt idx="64">
                  <c:v>30</c:v>
                </c:pt>
                <c:pt idx="65">
                  <c:v>20</c:v>
                </c:pt>
                <c:pt idx="66">
                  <c:v>16</c:v>
                </c:pt>
                <c:pt idx="67">
                  <c:v>14</c:v>
                </c:pt>
                <c:pt idx="68">
                  <c:v>12</c:v>
                </c:pt>
                <c:pt idx="69">
                  <c:v>13</c:v>
                </c:pt>
                <c:pt idx="70">
                  <c:v>17</c:v>
                </c:pt>
                <c:pt idx="71">
                  <c:v>18</c:v>
                </c:pt>
                <c:pt idx="72">
                  <c:v>11</c:v>
                </c:pt>
                <c:pt idx="73">
                  <c:v>27</c:v>
                </c:pt>
                <c:pt idx="74">
                  <c:v>26</c:v>
                </c:pt>
                <c:pt idx="75">
                  <c:v>55</c:v>
                </c:pt>
                <c:pt idx="76">
                  <c:v>31</c:v>
                </c:pt>
                <c:pt idx="77">
                  <c:v>42</c:v>
                </c:pt>
                <c:pt idx="78">
                  <c:v>85</c:v>
                </c:pt>
                <c:pt idx="79">
                  <c:v>74</c:v>
                </c:pt>
                <c:pt idx="80">
                  <c:v>100</c:v>
                </c:pt>
                <c:pt idx="81">
                  <c:v>74</c:v>
                </c:pt>
                <c:pt idx="82">
                  <c:v>100</c:v>
                </c:pt>
                <c:pt idx="83">
                  <c:v>159</c:v>
                </c:pt>
                <c:pt idx="84">
                  <c:v>170</c:v>
                </c:pt>
                <c:pt idx="85">
                  <c:v>217</c:v>
                </c:pt>
                <c:pt idx="86">
                  <c:v>256</c:v>
                </c:pt>
                <c:pt idx="87">
                  <c:v>293</c:v>
                </c:pt>
                <c:pt idx="88">
                  <c:v>309</c:v>
                </c:pt>
                <c:pt idx="89">
                  <c:v>396</c:v>
                </c:pt>
                <c:pt idx="90">
                  <c:v>339</c:v>
                </c:pt>
                <c:pt idx="91">
                  <c:v>235</c:v>
                </c:pt>
                <c:pt idx="92">
                  <c:v>148</c:v>
                </c:pt>
                <c:pt idx="93">
                  <c:v>151</c:v>
                </c:pt>
                <c:pt idx="94">
                  <c:v>125</c:v>
                </c:pt>
                <c:pt idx="95">
                  <c:v>120</c:v>
                </c:pt>
                <c:pt idx="96">
                  <c:v>98</c:v>
                </c:pt>
                <c:pt idx="97">
                  <c:v>73</c:v>
                </c:pt>
                <c:pt idx="98">
                  <c:v>81</c:v>
                </c:pt>
                <c:pt idx="99">
                  <c:v>78</c:v>
                </c:pt>
                <c:pt idx="100">
                  <c:v>120</c:v>
                </c:pt>
                <c:pt idx="101">
                  <c:v>134</c:v>
                </c:pt>
                <c:pt idx="102">
                  <c:v>186</c:v>
                </c:pt>
                <c:pt idx="103">
                  <c:v>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A0-4114-B200-5C65939DC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023072"/>
        <c:axId val="550017824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Cazuri absolut</a:t>
                </a:r>
              </a:p>
            </c:rich>
          </c:tx>
          <c:layout>
            <c:manualLayout>
              <c:xMode val="edge"/>
              <c:yMode val="edge"/>
              <c:x val="7.466371313526063E-3"/>
              <c:y val="0.56314311522486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7456"/>
        <c:crosses val="autoZero"/>
        <c:crossBetween val="between"/>
      </c:valAx>
      <c:valAx>
        <c:axId val="550017824"/>
        <c:scaling>
          <c:orientation val="minMax"/>
          <c:max val="1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0023072"/>
        <c:crosses val="max"/>
        <c:crossBetween val="between"/>
      </c:valAx>
      <c:catAx>
        <c:axId val="550023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0017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79961377979341E-2"/>
          <c:y val="1.400795881507571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1.5299999999999999E-2</c:v>
                </c:pt>
                <c:pt idx="1">
                  <c:v>2.92E-2</c:v>
                </c:pt>
                <c:pt idx="2">
                  <c:v>5.6500000000000002E-2</c:v>
                </c:pt>
                <c:pt idx="3">
                  <c:v>9.2899999999999996E-2</c:v>
                </c:pt>
                <c:pt idx="4">
                  <c:v>9.1200000000000003E-2</c:v>
                </c:pt>
                <c:pt idx="5">
                  <c:v>0.1109</c:v>
                </c:pt>
                <c:pt idx="6">
                  <c:v>0.1229</c:v>
                </c:pt>
                <c:pt idx="7">
                  <c:v>6.9015916993399914E-2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1.7100000000000001E-2</c:v>
                </c:pt>
                <c:pt idx="1">
                  <c:v>2.8299999999999999E-2</c:v>
                </c:pt>
                <c:pt idx="2">
                  <c:v>4.2799999999999998E-2</c:v>
                </c:pt>
                <c:pt idx="3">
                  <c:v>7.0499999999999993E-2</c:v>
                </c:pt>
                <c:pt idx="4">
                  <c:v>6.1899999999999997E-2</c:v>
                </c:pt>
                <c:pt idx="5">
                  <c:v>6.8099999999999994E-2</c:v>
                </c:pt>
                <c:pt idx="6">
                  <c:v>7.8799999999999995E-2</c:v>
                </c:pt>
                <c:pt idx="7">
                  <c:v>4.4688759807330489E-2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9-2547-B5DE-DE52B0382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9-2547-B5DE-DE52B0382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9-2547-B5DE-DE52B0382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9-2547-B5DE-DE52B0382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&lt; 1 an</c:v>
                </c:pt>
                <c:pt idx="1">
                  <c:v>1-5 ani</c:v>
                </c:pt>
                <c:pt idx="2">
                  <c:v>6-10 ani</c:v>
                </c:pt>
                <c:pt idx="3">
                  <c:v>11-17 ani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2675</c:v>
                </c:pt>
                <c:pt idx="1">
                  <c:v>7493</c:v>
                </c:pt>
                <c:pt idx="2">
                  <c:v>8055</c:v>
                </c:pt>
                <c:pt idx="3">
                  <c:v>20276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E-0446-80C7-79F957145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B-E040-ADF7-5244A7C6B8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B-E040-ADF7-5244A7C6B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B-E040-ADF7-5244A7C6B8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Trimestrul I</c:v>
                </c:pt>
                <c:pt idx="1">
                  <c:v>Trimestrul II</c:v>
                </c:pt>
                <c:pt idx="2">
                  <c:v>Trimestrul 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593</c:v>
                </c:pt>
                <c:pt idx="1">
                  <c:v>654</c:v>
                </c:pt>
                <c:pt idx="2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8-FC4B-A661-4EFA88060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64033793102092E-2"/>
          <c:y val="0.1056659829857088"/>
          <c:w val="0.96811265289416948"/>
          <c:h val="0.787591894494011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0.0%</c:formatCode>
                <c:ptCount val="8"/>
                <c:pt idx="0">
                  <c:v>4.0000000000000002E-4</c:v>
                </c:pt>
                <c:pt idx="1">
                  <c:v>5.0000000000000001E-4</c:v>
                </c:pt>
                <c:pt idx="2">
                  <c:v>1.1999999999999999E-3</c:v>
                </c:pt>
                <c:pt idx="3">
                  <c:v>6.4000000000000003E-3</c:v>
                </c:pt>
                <c:pt idx="4">
                  <c:v>1.7600000000000001E-2</c:v>
                </c:pt>
                <c:pt idx="5">
                  <c:v>5.8900000000000001E-2</c:v>
                </c:pt>
                <c:pt idx="6">
                  <c:v>0.1741</c:v>
                </c:pt>
                <c:pt idx="7">
                  <c:v>0.26599999999999996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F-4870-9CD7-4FFC4362098E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1363674529883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DF-4870-9CD7-4FFC4362098E}"/>
                </c:ext>
              </c:extLst>
            </c:dLbl>
            <c:dLbl>
              <c:idx val="1"/>
              <c:layout>
                <c:manualLayout>
                  <c:x val="-2.3228265213931149E-3"/>
                  <c:y val="-2.0454570345576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DF-4870-9CD7-4FFC4362098E}"/>
                </c:ext>
              </c:extLst>
            </c:dLbl>
            <c:dLbl>
              <c:idx val="2"/>
              <c:layout>
                <c:manualLayout>
                  <c:x val="5.8070663034826811E-4"/>
                  <c:y val="-1.909093232253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DF-4870-9CD7-4FFC4362098E}"/>
                </c:ext>
              </c:extLst>
            </c:dLbl>
            <c:dLbl>
              <c:idx val="3"/>
              <c:layout>
                <c:manualLayout>
                  <c:x val="-2.3228265213930724E-3"/>
                  <c:y val="-2.6297809858344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DF-4870-9CD7-4FFC43620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0.0%</c:formatCode>
                <c:ptCount val="8"/>
                <c:pt idx="0">
                  <c:v>2.9999999999999997E-4</c:v>
                </c:pt>
                <c:pt idx="1">
                  <c:v>2.0000000000000001E-4</c:v>
                </c:pt>
                <c:pt idx="2">
                  <c:v>1.4E-3</c:v>
                </c:pt>
                <c:pt idx="3">
                  <c:v>7.1000000000000004E-3</c:v>
                </c:pt>
                <c:pt idx="4">
                  <c:v>1.9900000000000001E-2</c:v>
                </c:pt>
                <c:pt idx="5">
                  <c:v>6.0499999999999998E-2</c:v>
                </c:pt>
                <c:pt idx="6">
                  <c:v>0.16339999999999999</c:v>
                </c:pt>
                <c:pt idx="7">
                  <c:v>0.2215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DF-4870-9CD7-4FFC43620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  <c:max val="0.5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0"/>
                  <c:y val="-1.4869096339451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72-43F2-854A-679A46E474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'11117_mort'!$G$3:$G$39</c:f>
              <c:strCache>
                <c:ptCount val="37"/>
                <c:pt idx="0">
                  <c:v>Balti</c:v>
                </c:pt>
                <c:pt idx="1">
                  <c:v>Donduseni</c:v>
                </c:pt>
                <c:pt idx="2">
                  <c:v>Chisinau</c:v>
                </c:pt>
                <c:pt idx="3">
                  <c:v>Edinet</c:v>
                </c:pt>
                <c:pt idx="4">
                  <c:v>Ocnita</c:v>
                </c:pt>
                <c:pt idx="5">
                  <c:v>Glodeni</c:v>
                </c:pt>
                <c:pt idx="6">
                  <c:v>Cimislia</c:v>
                </c:pt>
                <c:pt idx="7">
                  <c:v>Comrat</c:v>
                </c:pt>
                <c:pt idx="8">
                  <c:v>Anenii Noi</c:v>
                </c:pt>
                <c:pt idx="9">
                  <c:v>Taraclia</c:v>
                </c:pt>
                <c:pt idx="10">
                  <c:v>Riscani</c:v>
                </c:pt>
                <c:pt idx="11">
                  <c:v>Soldanesti</c:v>
                </c:pt>
                <c:pt idx="12">
                  <c:v>Ialoveni</c:v>
                </c:pt>
                <c:pt idx="13">
                  <c:v>Basarabeasca</c:v>
                </c:pt>
                <c:pt idx="14">
                  <c:v>Drochia</c:v>
                </c:pt>
                <c:pt idx="15">
                  <c:v>Soroca</c:v>
                </c:pt>
                <c:pt idx="16">
                  <c:v>Cahul</c:v>
                </c:pt>
                <c:pt idx="17">
                  <c:v>Briceni</c:v>
                </c:pt>
                <c:pt idx="18">
                  <c:v>Orhei</c:v>
                </c:pt>
                <c:pt idx="19">
                  <c:v>Hincesti</c:v>
                </c:pt>
                <c:pt idx="20">
                  <c:v>Rezina</c:v>
                </c:pt>
                <c:pt idx="21">
                  <c:v>Ceadir-Lunga</c:v>
                </c:pt>
                <c:pt idx="22">
                  <c:v>Causeni</c:v>
                </c:pt>
                <c:pt idx="23">
                  <c:v>Singerei</c:v>
                </c:pt>
                <c:pt idx="24">
                  <c:v>Straseni</c:v>
                </c:pt>
                <c:pt idx="25">
                  <c:v>Dubasari</c:v>
                </c:pt>
                <c:pt idx="26">
                  <c:v>Ungheni</c:v>
                </c:pt>
                <c:pt idx="27">
                  <c:v>Floresti</c:v>
                </c:pt>
                <c:pt idx="28">
                  <c:v>Calarasi</c:v>
                </c:pt>
                <c:pt idx="29">
                  <c:v>Falesti</c:v>
                </c:pt>
                <c:pt idx="30">
                  <c:v>Criuleni</c:v>
                </c:pt>
                <c:pt idx="31">
                  <c:v>Leova</c:v>
                </c:pt>
                <c:pt idx="32">
                  <c:v>Cantemir</c:v>
                </c:pt>
                <c:pt idx="33">
                  <c:v>Telenesti</c:v>
                </c:pt>
                <c:pt idx="34">
                  <c:v>Stefan Voda</c:v>
                </c:pt>
                <c:pt idx="35">
                  <c:v>Nisporeni</c:v>
                </c:pt>
                <c:pt idx="36">
                  <c:v>Vulcanesti</c:v>
                </c:pt>
              </c:strCache>
            </c:strRef>
          </c:cat>
          <c:val>
            <c:numRef>
              <c:f>'11117_mort'!$J$3:$J$39</c:f>
              <c:numCache>
                <c:formatCode>0</c:formatCode>
                <c:ptCount val="37"/>
                <c:pt idx="0">
                  <c:v>532.41670480762946</c:v>
                </c:pt>
                <c:pt idx="1">
                  <c:v>431.09255018186718</c:v>
                </c:pt>
                <c:pt idx="2">
                  <c:v>424.26296344791638</c:v>
                </c:pt>
                <c:pt idx="3">
                  <c:v>421.31586458092659</c:v>
                </c:pt>
                <c:pt idx="4">
                  <c:v>390.74772227458368</c:v>
                </c:pt>
                <c:pt idx="5">
                  <c:v>377.68739105171414</c:v>
                </c:pt>
                <c:pt idx="6">
                  <c:v>364.40197586849138</c:v>
                </c:pt>
                <c:pt idx="7">
                  <c:v>346.00579559707626</c:v>
                </c:pt>
                <c:pt idx="8">
                  <c:v>342.6103531058111</c:v>
                </c:pt>
                <c:pt idx="9">
                  <c:v>340.91200369107736</c:v>
                </c:pt>
                <c:pt idx="10">
                  <c:v>295.32978492650125</c:v>
                </c:pt>
                <c:pt idx="11">
                  <c:v>286.23250014169923</c:v>
                </c:pt>
                <c:pt idx="12">
                  <c:v>281.54179579105141</c:v>
                </c:pt>
                <c:pt idx="13">
                  <c:v>278.11576568746744</c:v>
                </c:pt>
                <c:pt idx="14">
                  <c:v>275.27183093304637</c:v>
                </c:pt>
                <c:pt idx="15">
                  <c:v>260.90446882526089</c:v>
                </c:pt>
                <c:pt idx="16">
                  <c:v>253.28983234225998</c:v>
                </c:pt>
                <c:pt idx="17">
                  <c:v>251.59366210123113</c:v>
                </c:pt>
                <c:pt idx="18">
                  <c:v>251.08068231822537</c:v>
                </c:pt>
                <c:pt idx="19">
                  <c:v>245.66501615462559</c:v>
                </c:pt>
                <c:pt idx="20">
                  <c:v>238.65821050538085</c:v>
                </c:pt>
                <c:pt idx="21">
                  <c:v>237.38872403560831</c:v>
                </c:pt>
                <c:pt idx="22">
                  <c:v>236.13473138144937</c:v>
                </c:pt>
                <c:pt idx="23">
                  <c:v>232.25235631689546</c:v>
                </c:pt>
                <c:pt idx="24">
                  <c:v>225.82420101792837</c:v>
                </c:pt>
                <c:pt idx="25">
                  <c:v>217.0097335248125</c:v>
                </c:pt>
                <c:pt idx="26">
                  <c:v>216.93412402190182</c:v>
                </c:pt>
                <c:pt idx="27">
                  <c:v>203.70440227847146</c:v>
                </c:pt>
                <c:pt idx="28">
                  <c:v>201.24773596297041</c:v>
                </c:pt>
                <c:pt idx="29">
                  <c:v>197.82965825215763</c:v>
                </c:pt>
                <c:pt idx="30">
                  <c:v>191.07125423634258</c:v>
                </c:pt>
                <c:pt idx="31">
                  <c:v>182.60219122629471</c:v>
                </c:pt>
                <c:pt idx="32">
                  <c:v>178.36230970182868</c:v>
                </c:pt>
                <c:pt idx="33">
                  <c:v>178.2116844878351</c:v>
                </c:pt>
                <c:pt idx="34">
                  <c:v>175.45479730353679</c:v>
                </c:pt>
                <c:pt idx="35">
                  <c:v>174.35622317596568</c:v>
                </c:pt>
                <c:pt idx="36">
                  <c:v>146.54540752553768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2-43F2-854A-679A46E47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3545008"/>
        <c:axId val="863539104"/>
      </c:barChart>
      <c:catAx>
        <c:axId val="86354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3539104"/>
        <c:crosses val="autoZero"/>
        <c:auto val="1"/>
        <c:lblAlgn val="ctr"/>
        <c:lblOffset val="100"/>
        <c:noMultiLvlLbl val="0"/>
      </c:catAx>
      <c:valAx>
        <c:axId val="86353910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35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'155_mort'!$G$1:$G$28</c:f>
              <c:strCache>
                <c:ptCount val="28"/>
                <c:pt idx="0">
                  <c:v>Basarabeasca</c:v>
                </c:pt>
                <c:pt idx="1">
                  <c:v>Riscani</c:v>
                </c:pt>
                <c:pt idx="2">
                  <c:v>Chisinau</c:v>
                </c:pt>
                <c:pt idx="3">
                  <c:v>Comrat</c:v>
                </c:pt>
                <c:pt idx="4">
                  <c:v>Calarasi</c:v>
                </c:pt>
                <c:pt idx="5">
                  <c:v>Edinet</c:v>
                </c:pt>
                <c:pt idx="6">
                  <c:v>Donduseni</c:v>
                </c:pt>
                <c:pt idx="7">
                  <c:v>Singerei</c:v>
                </c:pt>
                <c:pt idx="8">
                  <c:v>Anenii Noi</c:v>
                </c:pt>
                <c:pt idx="9">
                  <c:v>Balti</c:v>
                </c:pt>
                <c:pt idx="10">
                  <c:v>Leova</c:v>
                </c:pt>
                <c:pt idx="11">
                  <c:v>Cimislia</c:v>
                </c:pt>
                <c:pt idx="12">
                  <c:v>Ocnita</c:v>
                </c:pt>
                <c:pt idx="13">
                  <c:v>Glodeni</c:v>
                </c:pt>
                <c:pt idx="14">
                  <c:v>Hincesti</c:v>
                </c:pt>
                <c:pt idx="15">
                  <c:v>Cantemir</c:v>
                </c:pt>
                <c:pt idx="16">
                  <c:v>Orhei</c:v>
                </c:pt>
                <c:pt idx="17">
                  <c:v>Straseni</c:v>
                </c:pt>
                <c:pt idx="18">
                  <c:v>Cahul</c:v>
                </c:pt>
                <c:pt idx="19">
                  <c:v>Nisporeni</c:v>
                </c:pt>
                <c:pt idx="20">
                  <c:v>Dubasari</c:v>
                </c:pt>
                <c:pt idx="21">
                  <c:v>Ialoveni</c:v>
                </c:pt>
                <c:pt idx="22">
                  <c:v>Soldanesti</c:v>
                </c:pt>
                <c:pt idx="23">
                  <c:v>Criuleni</c:v>
                </c:pt>
                <c:pt idx="24">
                  <c:v>Taraclia</c:v>
                </c:pt>
                <c:pt idx="25">
                  <c:v>Soroca</c:v>
                </c:pt>
                <c:pt idx="26">
                  <c:v>Drochia</c:v>
                </c:pt>
                <c:pt idx="27">
                  <c:v>Falesti</c:v>
                </c:pt>
              </c:strCache>
            </c:strRef>
          </c:cat>
          <c:val>
            <c:numRef>
              <c:f>'155_mort'!$J$1:$J$28</c:f>
              <c:numCache>
                <c:formatCode>0.0</c:formatCode>
                <c:ptCount val="28"/>
                <c:pt idx="0">
                  <c:v>8.6911176777333576</c:v>
                </c:pt>
                <c:pt idx="1">
                  <c:v>8.3426492917090762</c:v>
                </c:pt>
                <c:pt idx="2">
                  <c:v>7.188721922264242</c:v>
                </c:pt>
                <c:pt idx="3">
                  <c:v>5.7667632599512704</c:v>
                </c:pt>
                <c:pt idx="4">
                  <c:v>5.7499353132277262</c:v>
                </c:pt>
                <c:pt idx="5">
                  <c:v>5.436333736528085</c:v>
                </c:pt>
                <c:pt idx="6">
                  <c:v>5.3886568772733394</c:v>
                </c:pt>
                <c:pt idx="7">
                  <c:v>4.9153937844845599</c:v>
                </c:pt>
                <c:pt idx="8">
                  <c:v>4.8254979310677619</c:v>
                </c:pt>
                <c:pt idx="9">
                  <c:v>4.6703219719967501</c:v>
                </c:pt>
                <c:pt idx="10">
                  <c:v>4.400052800633607</c:v>
                </c:pt>
                <c:pt idx="11">
                  <c:v>4.0489108429832381</c:v>
                </c:pt>
                <c:pt idx="12">
                  <c:v>3.9271127866792335</c:v>
                </c:pt>
                <c:pt idx="13">
                  <c:v>3.8737168312996317</c:v>
                </c:pt>
                <c:pt idx="14">
                  <c:v>3.8235800179708264</c:v>
                </c:pt>
                <c:pt idx="15">
                  <c:v>3.6032789838753261</c:v>
                </c:pt>
                <c:pt idx="16">
                  <c:v>3.4512808566079087</c:v>
                </c:pt>
                <c:pt idx="17">
                  <c:v>3.4389472236232748</c:v>
                </c:pt>
                <c:pt idx="18">
                  <c:v>3.3548322164537749</c:v>
                </c:pt>
                <c:pt idx="19">
                  <c:v>3.3530042918454934</c:v>
                </c:pt>
                <c:pt idx="20">
                  <c:v>3.1913196106590078</c:v>
                </c:pt>
                <c:pt idx="21">
                  <c:v>3.038220817889044</c:v>
                </c:pt>
                <c:pt idx="22">
                  <c:v>2.8339851499178144</c:v>
                </c:pt>
                <c:pt idx="23">
                  <c:v>2.7893613757130304</c:v>
                </c:pt>
                <c:pt idx="24">
                  <c:v>2.563248148053213</c:v>
                </c:pt>
                <c:pt idx="25">
                  <c:v>2.2299527250022297</c:v>
                </c:pt>
                <c:pt idx="26">
                  <c:v>1.251235595150211</c:v>
                </c:pt>
                <c:pt idx="27">
                  <c:v>1.1568985862699275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F-482E-BB54-047DA742C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6787544"/>
        <c:axId val="846789840"/>
      </c:barChart>
      <c:catAx>
        <c:axId val="84678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6789840"/>
        <c:crosses val="autoZero"/>
        <c:auto val="1"/>
        <c:lblAlgn val="ctr"/>
        <c:lblOffset val="100"/>
        <c:noMultiLvlLbl val="0"/>
      </c:catAx>
      <c:valAx>
        <c:axId val="846789840"/>
        <c:scaling>
          <c:orientation val="minMax"/>
          <c:max val="9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6787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198056"/>
        <c:axId val="542201992"/>
      </c:barChart>
      <c:catAx>
        <c:axId val="54219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201992"/>
        <c:crosses val="autoZero"/>
        <c:auto val="1"/>
        <c:lblAlgn val="ctr"/>
        <c:lblOffset val="100"/>
        <c:noMultiLvlLbl val="0"/>
      </c:catAx>
      <c:valAx>
        <c:axId val="542201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198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0.1106</cdr:x>
      <cdr:y>0.77631</cdr:y>
    </cdr:from>
    <cdr:to>
      <cdr:x>0.14188</cdr:x>
      <cdr:y>0.83024</cdr:y>
    </cdr:to>
    <cdr:sp macro="" textlink="">
      <cdr:nvSpPr>
        <cdr:cNvPr id="2" name="CasetăText 1">
          <a:extLst xmlns:a="http://schemas.openxmlformats.org/drawingml/2006/main">
            <a:ext uri="{FF2B5EF4-FFF2-40B4-BE49-F238E27FC236}">
              <a16:creationId xmlns:a16="http://schemas.microsoft.com/office/drawing/2014/main" id="{932DDA03-C1D6-4D8A-80DD-5A1D22E5F745}"/>
            </a:ext>
          </a:extLst>
        </cdr:cNvPr>
        <cdr:cNvSpPr txBox="1"/>
      </cdr:nvSpPr>
      <cdr:spPr>
        <a:xfrm xmlns:a="http://schemas.openxmlformats.org/drawingml/2006/main">
          <a:off x="2393576" y="7256326"/>
          <a:ext cx="676821" cy="504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  <a:p xmlns:a="http://schemas.openxmlformats.org/drawingml/2006/main"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0.10094</cdr:x>
      <cdr:y>0.78357</cdr:y>
    </cdr:from>
    <cdr:to>
      <cdr:x>0.15728</cdr:x>
      <cdr:y>0.91401</cdr:y>
    </cdr:to>
    <cdr:sp macro="" textlink="">
      <cdr:nvSpPr>
        <cdr:cNvPr id="3" name="CasetăText 2">
          <a:extLst xmlns:a="http://schemas.openxmlformats.org/drawingml/2006/main">
            <a:ext uri="{FF2B5EF4-FFF2-40B4-BE49-F238E27FC236}">
              <a16:creationId xmlns:a16="http://schemas.microsoft.com/office/drawing/2014/main" id="{00C6E1BF-4ABD-4096-ADA1-2F72DEA9990E}"/>
            </a:ext>
          </a:extLst>
        </cdr:cNvPr>
        <cdr:cNvSpPr txBox="1"/>
      </cdr:nvSpPr>
      <cdr:spPr>
        <a:xfrm xmlns:a="http://schemas.openxmlformats.org/drawingml/2006/main">
          <a:off x="1638300" y="54931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86716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149903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734558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  <a:p>
            <a:endParaRPr lang="ro-MD" dirty="0"/>
          </a:p>
          <a:p>
            <a:r>
              <a:rPr lang="en-US" dirty="0"/>
              <a:t>Din </a:t>
            </a:r>
            <a:r>
              <a:rPr lang="en-US" dirty="0" err="1"/>
              <a:t>martie</a:t>
            </a:r>
            <a:r>
              <a:rPr lang="en-US" dirty="0"/>
              <a:t> 2021 =</a:t>
            </a:r>
            <a:endParaRPr lang="ro-MD" dirty="0"/>
          </a:p>
          <a:p>
            <a:r>
              <a:rPr lang="en-US" dirty="0"/>
              <a:t>268</a:t>
            </a:r>
            <a:endParaRPr lang="ro-MD" dirty="0"/>
          </a:p>
          <a:p>
            <a:r>
              <a:rPr lang="en-US" dirty="0"/>
              <a:t>+46=314</a:t>
            </a:r>
            <a:endParaRPr lang="ro-MD" dirty="0"/>
          </a:p>
          <a:p>
            <a:r>
              <a:rPr lang="en-US" dirty="0"/>
              <a:t>+5520=5834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63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60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77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36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1507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4752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8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0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843397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3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73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98707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6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1" y="12582940"/>
            <a:ext cx="2007706" cy="113306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40" bIns="91440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0" name="Straight Connector 17"/>
          <p:cNvSpPr/>
          <p:nvPr/>
        </p:nvSpPr>
        <p:spPr>
          <a:xfrm>
            <a:off x="630735" y="6778489"/>
            <a:ext cx="804206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1" name="Straight Connector 18"/>
          <p:cNvSpPr/>
          <p:nvPr/>
        </p:nvSpPr>
        <p:spPr>
          <a:xfrm>
            <a:off x="630734" y="6937515"/>
            <a:ext cx="402104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1"/>
            <a:ext cx="427952" cy="462282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6" cy="2499692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59046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96" r:id="rId14"/>
    <p:sldLayoutId id="2147483697" r:id="rId15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5" r:id="rId12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8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vgsilh.com/tag/baby-10.html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jEd38U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www.covidinfo.gov.md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vaccinare.gov.md/" TargetMode="External"/><Relationship Id="rId5" Type="http://schemas.openxmlformats.org/officeDocument/2006/relationships/hyperlink" Target="http://www.ansp.md/" TargetMode="External"/><Relationship Id="rId4" Type="http://schemas.openxmlformats.org/officeDocument/2006/relationships/hyperlink" Target="http://www.ms.gov.md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643568" y="4302812"/>
            <a:ext cx="20293222" cy="16796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sz="8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săptămânal</a:t>
            </a:r>
            <a:br>
              <a:rPr lang="en-US" sz="96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dirty="0"/>
            </a:br>
            <a:endParaRPr dirty="0"/>
          </a:p>
        </p:txBody>
      </p:sp>
      <p:sp>
        <p:nvSpPr>
          <p:cNvPr id="6" name="privind controlul infecției prin Coronavirusul de tip nou">
            <a:extLst>
              <a:ext uri="{FF2B5EF4-FFF2-40B4-BE49-F238E27FC236}">
                <a16:creationId xmlns:a16="http://schemas.microsoft.com/office/drawing/2014/main" id="{79E47754-E517-4DC4-8A85-377B590E40E8}"/>
              </a:ext>
            </a:extLst>
          </p:cNvPr>
          <p:cNvSpPr txBox="1"/>
          <p:nvPr/>
        </p:nvSpPr>
        <p:spPr>
          <a:xfrm>
            <a:off x="1447210" y="6858000"/>
            <a:ext cx="21489580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Situația epidemiologică privind infecția COVID-19 </a:t>
            </a:r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Procesul de vaccinare împotriva COVID-19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2037A3F0-CB72-4939-9FF4-2002337C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624" y="631138"/>
            <a:ext cx="8155360" cy="279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523" y="838061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cazurilor confirmate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2174681" y="2524635"/>
            <a:ext cx="10017310" cy="923328"/>
            <a:chOff x="0" y="-351964"/>
            <a:chExt cx="17708409" cy="2989332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351964"/>
              <a:ext cx="17708409" cy="2989332"/>
              <a:chOff x="0" y="-351962"/>
              <a:chExt cx="17708408" cy="2989329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3" y="-351962"/>
                <a:ext cx="11109480" cy="298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400" dirty="0">
                    <a:solidFill>
                      <a:schemeClr val="tx1"/>
                    </a:solidFill>
                  </a:rPr>
                  <a:t>Rata de contagiozitate (Rt) </a:t>
                </a:r>
              </a:p>
              <a:p>
                <a:pPr algn="ctr"/>
                <a:r>
                  <a:rPr lang="ro-RO" sz="2400" dirty="0">
                    <a:solidFill>
                      <a:schemeClr val="tx1"/>
                    </a:solidFill>
                  </a:rPr>
                  <a:t>Numărul de reproducție efectiv</a:t>
                </a:r>
                <a:endParaRPr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0,</a:t>
                </a:r>
                <a:r>
                  <a:rPr lang="ro-MD" sz="3500" b="1" dirty="0">
                    <a:solidFill>
                      <a:schemeClr val="bg1"/>
                    </a:solidFill>
                  </a:rPr>
                  <a:t>74 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2174682" y="3461946"/>
            <a:ext cx="10017310" cy="728574"/>
            <a:chOff x="0" y="-28117"/>
            <a:chExt cx="17708409" cy="2358802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Vârsta medie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 47,3 ani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768937" y="2605961"/>
            <a:ext cx="10017310" cy="728574"/>
            <a:chOff x="0" y="-28117"/>
            <a:chExt cx="17708409" cy="2358802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Perioada medie de incubație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 Zile</a:t>
                </a:r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768934" y="3447963"/>
            <a:ext cx="10017310" cy="728574"/>
            <a:chOff x="0" y="-28117"/>
            <a:chExt cx="17708409" cy="235880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Mediul Urban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67,1%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2174681" y="4328962"/>
            <a:ext cx="10017310" cy="728574"/>
            <a:chOff x="0" y="-28117"/>
            <a:chExt cx="17708409" cy="2358802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 Feminin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58,8%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768934" y="4337646"/>
            <a:ext cx="10017310" cy="723273"/>
            <a:chOff x="0" y="-28117"/>
            <a:chExt cx="17708409" cy="2341639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import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7"/>
              <a:ext cx="6088441" cy="2285421"/>
              <a:chOff x="11619966" y="-3018"/>
              <a:chExt cx="6088440" cy="2285419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160414"/>
                <a:ext cx="6088438" cy="1992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800" b="1" dirty="0">
                    <a:solidFill>
                      <a:schemeClr val="bg1"/>
                    </a:solidFill>
                  </a:rPr>
                  <a:t>0,9% (</a:t>
                </a:r>
                <a:r>
                  <a:rPr lang="ro-MD" sz="2800" b="1" dirty="0">
                    <a:solidFill>
                      <a:schemeClr val="bg1"/>
                    </a:solidFill>
                  </a:rPr>
                  <a:t>4384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o-RO" sz="2800" b="1" dirty="0">
                    <a:solidFill>
                      <a:schemeClr val="bg1"/>
                    </a:solidFill>
                  </a:rPr>
                  <a:t>cazuri)</a:t>
                </a:r>
                <a:endParaRPr sz="2800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072073"/>
              </p:ext>
            </p:extLst>
          </p:nvPr>
        </p:nvGraphicFramePr>
        <p:xfrm>
          <a:off x="1471502" y="5613035"/>
          <a:ext cx="21869907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187F6C1-B5FD-7440-9820-48F6733A09C0}"/>
              </a:ext>
            </a:extLst>
          </p:cNvPr>
          <p:cNvSpPr txBox="1"/>
          <p:nvPr/>
        </p:nvSpPr>
        <p:spPr>
          <a:xfrm>
            <a:off x="8604925" y="5832078"/>
            <a:ext cx="827171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cazuri  495.415 (20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.02.2022</a:t>
            </a: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895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2188029" y="1299023"/>
            <a:ext cx="21031200" cy="144417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r>
              <a:rPr lang="ro-R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Testarea angajaților din instituțiile medicale la </a:t>
            </a:r>
            <a:r>
              <a:rPr lang="ro-RO" sz="67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br>
              <a:rPr lang="ro-RO" sz="8000" b="1" dirty="0">
                <a:solidFill>
                  <a:srgbClr val="1D46F3"/>
                </a:solidFill>
                <a:latin typeface="Open Sans"/>
              </a:rPr>
            </a:br>
            <a:endParaRPr sz="8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50552" y="3306000"/>
            <a:ext cx="17708410" cy="1976348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733832"/>
                <a:ext cx="10752128" cy="81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total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08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579813" y="447180"/>
                <a:ext cx="5417185" cy="13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72.267</a:t>
                </a:r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75362" y="8311597"/>
            <a:ext cx="17708410" cy="2179121"/>
            <a:chOff x="0" y="-2"/>
            <a:chExt cx="17708409" cy="2285416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742598"/>
                <a:ext cx="10752128" cy="80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în ultimele 7 zile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511762"/>
                <a:ext cx="5512438" cy="125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886</a:t>
                </a:r>
                <a:endParaRPr sz="66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6780EE86-4681-4522-BD0F-8B33C6DC5E30}"/>
              </a:ext>
            </a:extLst>
          </p:cNvPr>
          <p:cNvGrpSpPr/>
          <p:nvPr/>
        </p:nvGrpSpPr>
        <p:grpSpPr>
          <a:xfrm>
            <a:off x="4050552" y="10982611"/>
            <a:ext cx="17708410" cy="2196676"/>
            <a:chOff x="0" y="-2"/>
            <a:chExt cx="17708409" cy="2285416"/>
          </a:xfrm>
        </p:grpSpPr>
        <p:grpSp>
          <p:nvGrpSpPr>
            <p:cNvPr id="32" name="Rectangle 4">
              <a:extLst>
                <a:ext uri="{FF2B5EF4-FFF2-40B4-BE49-F238E27FC236}">
                  <a16:creationId xmlns:a16="http://schemas.microsoft.com/office/drawing/2014/main" id="{117AE596-2AB1-4C9C-9F70-66EBDCCDCED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B6A059F7-1207-452E-B715-265AD9714F1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7" name="cazuri noi înregistrate astăzi">
                <a:extLst>
                  <a:ext uri="{FF2B5EF4-FFF2-40B4-BE49-F238E27FC236}">
                    <a16:creationId xmlns:a16="http://schemas.microsoft.com/office/drawing/2014/main" id="{D7137698-F937-4BEC-B5BD-3259D7F990EF}"/>
                  </a:ext>
                </a:extLst>
              </p:cNvPr>
              <p:cNvSpPr/>
              <p:nvPr/>
            </p:nvSpPr>
            <p:spPr>
              <a:xfrm>
                <a:off x="6731593" y="742597"/>
                <a:ext cx="10752128" cy="80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pozitiv în ultimele 7 zile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Rectangle 5">
              <a:extLst>
                <a:ext uri="{FF2B5EF4-FFF2-40B4-BE49-F238E27FC236}">
                  <a16:creationId xmlns:a16="http://schemas.microsoft.com/office/drawing/2014/main" id="{0CF8EC63-FFFC-472C-B2BD-5590E6A912F7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958E9109-361D-4263-9185-76310C97151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35" name="+156">
                <a:extLst>
                  <a:ext uri="{FF2B5EF4-FFF2-40B4-BE49-F238E27FC236}">
                    <a16:creationId xmlns:a16="http://schemas.microsoft.com/office/drawing/2014/main" id="{A46A42A0-D3BB-4EA0-962C-9DAA8486E78F}"/>
                  </a:ext>
                </a:extLst>
              </p:cNvPr>
              <p:cNvSpPr/>
              <p:nvPr/>
            </p:nvSpPr>
            <p:spPr>
              <a:xfrm>
                <a:off x="484560" y="511762"/>
                <a:ext cx="5512438" cy="1258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Helvetica Neue"/>
                    <a:sym typeface="Helvetica Neue"/>
                  </a:rPr>
                  <a:t>428 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8" name="Group 8">
            <a:extLst>
              <a:ext uri="{FF2B5EF4-FFF2-40B4-BE49-F238E27FC236}">
                <a16:creationId xmlns:a16="http://schemas.microsoft.com/office/drawing/2014/main" id="{46CCCD9D-BC51-4673-8079-1E074A8E9199}"/>
              </a:ext>
            </a:extLst>
          </p:cNvPr>
          <p:cNvGrpSpPr/>
          <p:nvPr/>
        </p:nvGrpSpPr>
        <p:grpSpPr>
          <a:xfrm>
            <a:off x="4075362" y="5906333"/>
            <a:ext cx="17708410" cy="1976348"/>
            <a:chOff x="0" y="-2"/>
            <a:chExt cx="17708409" cy="2285416"/>
          </a:xfrm>
        </p:grpSpPr>
        <p:grpSp>
          <p:nvGrpSpPr>
            <p:cNvPr id="39" name="Rectangle 4">
              <a:extLst>
                <a:ext uri="{FF2B5EF4-FFF2-40B4-BE49-F238E27FC236}">
                  <a16:creationId xmlns:a16="http://schemas.microsoft.com/office/drawing/2014/main" id="{09CE44F2-A020-4ABF-8C92-0048357608EB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43B0157C-AC27-4216-A215-9B97636BA2E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44" name="cazuri noi înregistrate astăzi">
                <a:extLst>
                  <a:ext uri="{FF2B5EF4-FFF2-40B4-BE49-F238E27FC236}">
                    <a16:creationId xmlns:a16="http://schemas.microsoft.com/office/drawing/2014/main" id="{32E82C2F-2284-4659-96FF-DBF27A360676}"/>
                  </a:ext>
                </a:extLst>
              </p:cNvPr>
              <p:cNvSpPr/>
              <p:nvPr/>
            </p:nvSpPr>
            <p:spPr>
              <a:xfrm>
                <a:off x="6731593" y="733832"/>
                <a:ext cx="10752128" cy="81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testați pozitiv</a:t>
                </a:r>
              </a:p>
            </p:txBody>
          </p:sp>
        </p:grpSp>
        <p:grpSp>
          <p:nvGrpSpPr>
            <p:cNvPr id="40" name="Rectangle 5">
              <a:extLst>
                <a:ext uri="{FF2B5EF4-FFF2-40B4-BE49-F238E27FC236}">
                  <a16:creationId xmlns:a16="http://schemas.microsoft.com/office/drawing/2014/main" id="{E1499D20-FF3A-4524-A1CF-0BB83AF5FB20}"/>
                </a:ext>
              </a:extLst>
            </p:cNvPr>
            <p:cNvGrpSpPr/>
            <p:nvPr/>
          </p:nvGrpSpPr>
          <p:grpSpPr>
            <a:xfrm>
              <a:off x="0" y="3009"/>
              <a:ext cx="6088441" cy="2282404"/>
              <a:chOff x="-1" y="-1"/>
              <a:chExt cx="6088440" cy="2282402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A15FDE22-3922-4EC8-A157-15A649BF0203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42" name="+156">
                <a:extLst>
                  <a:ext uri="{FF2B5EF4-FFF2-40B4-BE49-F238E27FC236}">
                    <a16:creationId xmlns:a16="http://schemas.microsoft.com/office/drawing/2014/main" id="{A8ECA64F-AB2C-4646-A314-F37DD7C9FA19}"/>
                  </a:ext>
                </a:extLst>
              </p:cNvPr>
              <p:cNvSpPr/>
              <p:nvPr/>
            </p:nvSpPr>
            <p:spPr>
              <a:xfrm>
                <a:off x="484560" y="447180"/>
                <a:ext cx="5512438" cy="13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rgbClr val="F8F8F8"/>
                    </a:solidFill>
                  </a:rPr>
                  <a:t>30.484</a:t>
                </a:r>
                <a:endParaRPr lang="ro-MD" sz="6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3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DF3885C-A668-4BFA-AD66-33FB63DA5BF6}"/>
              </a:ext>
            </a:extLst>
          </p:cNvPr>
          <p:cNvGrpSpPr/>
          <p:nvPr/>
        </p:nvGrpSpPr>
        <p:grpSpPr>
          <a:xfrm>
            <a:off x="12680764" y="6796497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0441D6-DAFC-4F68-94C1-6D53824D32C7}"/>
                </a:ext>
              </a:extLst>
            </p:cNvPr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Infirmieri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D21162C-2BD5-471E-9D83-0E5FB30D7364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034F5F7-35B5-438E-827F-C995DB17016F}"/>
              </a:ext>
            </a:extLst>
          </p:cNvPr>
          <p:cNvGrpSpPr/>
          <p:nvPr/>
        </p:nvGrpSpPr>
        <p:grpSpPr>
          <a:xfrm>
            <a:off x="7019703" y="6796498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7448B9A-076B-464C-9DE7-5311EEBD1F84}"/>
                </a:ext>
              </a:extLst>
            </p:cNvPr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Asistenți medicali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A1B79C5-2F7F-4F23-8AA2-48A224A665CD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5FE9A0-9663-495E-90FA-80E8227C1FE4}"/>
              </a:ext>
            </a:extLst>
          </p:cNvPr>
          <p:cNvGrpSpPr/>
          <p:nvPr/>
        </p:nvGrpSpPr>
        <p:grpSpPr>
          <a:xfrm>
            <a:off x="18267074" y="6796497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FF224EC-3F49-45F7-BF5E-99CBBD2EACA7}"/>
                </a:ext>
              </a:extLst>
            </p:cNvPr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 auxiliar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A6C3CC1-7FB5-4E24-ABDE-F49841116E52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22400" y="6796502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Medici</a:t>
              </a:r>
              <a:endPara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95431"/>
            <a:ext cx="24384000" cy="738386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Personalul instituțiilor medicale infectat cu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1422400" y="3790811"/>
            <a:ext cx="21678232" cy="1876245"/>
            <a:chOff x="0" y="-2"/>
            <a:chExt cx="17754128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54128" cy="2285416"/>
              <a:chOff x="0" y="-1"/>
              <a:chExt cx="17754127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267407" y="694204"/>
                <a:ext cx="11486720" cy="974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infectare în rândul lucrătorilor din sistemul medical</a:t>
                </a:r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0" y="410154"/>
                <a:ext cx="5996999" cy="1462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MD" sz="6600" b="1" dirty="0">
                    <a:solidFill>
                      <a:schemeClr val="bg1"/>
                    </a:solidFill>
                  </a:rPr>
                  <a:t>30.484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1444386" y="8489353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8.679</a:t>
            </a: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7025464" y="8489353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12.745</a:t>
            </a: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12702750" y="8493333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3.882</a:t>
            </a: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18308903" y="8489353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5.178</a:t>
            </a:r>
          </a:p>
        </p:txBody>
      </p:sp>
    </p:spTree>
    <p:extLst>
      <p:ext uri="{BB962C8B-B14F-4D97-AF65-F5344CB8AC3E}">
        <p14:creationId xmlns:p14="http://schemas.microsoft.com/office/powerpoint/2010/main" val="161614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BB17052-EAC6-6E46-B0AE-AB5A246F70F8}"/>
              </a:ext>
            </a:extLst>
          </p:cNvPr>
          <p:cNvSpPr txBox="1"/>
          <p:nvPr/>
        </p:nvSpPr>
        <p:spPr>
          <a:xfrm>
            <a:off x="2652336" y="2492076"/>
            <a:ext cx="610711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OPI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</a:t>
            </a:r>
            <a:endParaRPr lang="ro-MD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49" y="974623"/>
            <a:ext cx="22897882" cy="2011324"/>
          </a:xfrm>
        </p:spPr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Copiii și femeile gravide confirmați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  <a:endParaRPr lang="ro-MD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19" b="22788"/>
          <a:stretch/>
        </p:blipFill>
        <p:spPr>
          <a:xfrm>
            <a:off x="14291433" y="2550101"/>
            <a:ext cx="3200400" cy="27649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554BE1-3F0C-1D4B-B969-6D327C85E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73607" y="3443767"/>
            <a:ext cx="1244063" cy="17772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7E14C6-EC1A-2145-92B9-3BD571C5B0C5}"/>
              </a:ext>
            </a:extLst>
          </p:cNvPr>
          <p:cNvSpPr txBox="1"/>
          <p:nvPr/>
        </p:nvSpPr>
        <p:spPr>
          <a:xfrm>
            <a:off x="15566928" y="3706314"/>
            <a:ext cx="610711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o-MD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ro-MD" sz="4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058</a:t>
            </a:r>
            <a:endParaRPr kumimoji="0" lang="en-MD" sz="4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4A9966-712C-874A-9DCF-2A8F72EA1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5437"/>
              </p:ext>
            </p:extLst>
          </p:nvPr>
        </p:nvGraphicFramePr>
        <p:xfrm>
          <a:off x="2997927" y="5865934"/>
          <a:ext cx="8118893" cy="622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C43F4-C951-244E-8A98-D9D3081F9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281235"/>
              </p:ext>
            </p:extLst>
          </p:nvPr>
        </p:nvGraphicFramePr>
        <p:xfrm>
          <a:off x="13400127" y="5958347"/>
          <a:ext cx="7936071" cy="619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C0926B0-E942-4E26-B821-8FF2B3A3C8C5}"/>
              </a:ext>
            </a:extLst>
          </p:cNvPr>
          <p:cNvSpPr txBox="1"/>
          <p:nvPr/>
        </p:nvSpPr>
        <p:spPr>
          <a:xfrm>
            <a:off x="5600167" y="3764261"/>
            <a:ext cx="610711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38.499</a:t>
            </a:r>
          </a:p>
        </p:txBody>
      </p:sp>
    </p:spTree>
    <p:extLst>
      <p:ext uri="{BB962C8B-B14F-4D97-AF65-F5344CB8AC3E}">
        <p14:creationId xmlns:p14="http://schemas.microsoft.com/office/powerpoint/2010/main" val="363878596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Diagramă 26">
            <a:extLst>
              <a:ext uri="{FF2B5EF4-FFF2-40B4-BE49-F238E27FC236}">
                <a16:creationId xmlns:a16="http://schemas.microsoft.com/office/drawing/2014/main" id="{D617D234-E37D-49BA-BE89-97B7310D4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519350"/>
              </p:ext>
            </p:extLst>
          </p:nvPr>
        </p:nvGraphicFramePr>
        <p:xfrm>
          <a:off x="1518964" y="5429794"/>
          <a:ext cx="21869907" cy="816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pPr marL="0" marR="0" lvl="0" indent="0" algn="ctr" defTabSz="18286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pPr marL="0" marR="0" lvl="0" indent="0" algn="ctr" defTabSz="18286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960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deceselor cauzate de </a:t>
            </a:r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sz="6000" b="1" dirty="0">
              <a:solidFill>
                <a:srgbClr val="1D46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8">
            <a:extLst>
              <a:ext uri="{FF2B5EF4-FFF2-40B4-BE49-F238E27FC236}">
                <a16:creationId xmlns:a16="http://schemas.microsoft.com/office/drawing/2014/main" id="{C97619B2-C906-4D39-A01D-7B384618B3AB}"/>
              </a:ext>
            </a:extLst>
          </p:cNvPr>
          <p:cNvGrpSpPr/>
          <p:nvPr/>
        </p:nvGrpSpPr>
        <p:grpSpPr>
          <a:xfrm>
            <a:off x="1518964" y="1904526"/>
            <a:ext cx="10594247" cy="850245"/>
            <a:chOff x="0" y="-2"/>
            <a:chExt cx="17708409" cy="2285417"/>
          </a:xfrm>
        </p:grpSpPr>
        <p:grpSp>
          <p:nvGrpSpPr>
            <p:cNvPr id="49" name="Rectangle 4">
              <a:extLst>
                <a:ext uri="{FF2B5EF4-FFF2-40B4-BE49-F238E27FC236}">
                  <a16:creationId xmlns:a16="http://schemas.microsoft.com/office/drawing/2014/main" id="{C472876B-D996-4232-8AF4-6CF4EA70BC9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3A80A110-894D-41DE-9F35-B62D5216B9B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" name="cazuri noi înregistrate astăzi">
                <a:extLst>
                  <a:ext uri="{FF2B5EF4-FFF2-40B4-BE49-F238E27FC236}">
                    <a16:creationId xmlns:a16="http://schemas.microsoft.com/office/drawing/2014/main" id="{85C875B6-4C30-4E4E-84F2-4824C3C04078}"/>
                  </a:ext>
                </a:extLst>
              </p:cNvPr>
              <p:cNvSpPr/>
              <p:nvPr/>
            </p:nvSpPr>
            <p:spPr>
              <a:xfrm>
                <a:off x="257782" y="398140"/>
                <a:ext cx="11109480" cy="1489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Vârsta medie</a:t>
                </a: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  <p:grpSp>
          <p:nvGrpSpPr>
            <p:cNvPr id="50" name="Rectangle 5">
              <a:extLst>
                <a:ext uri="{FF2B5EF4-FFF2-40B4-BE49-F238E27FC236}">
                  <a16:creationId xmlns:a16="http://schemas.microsoft.com/office/drawing/2014/main" id="{0F578A82-A325-459C-96D3-EFE26A6C4B0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1" name="Rectangle">
                <a:extLst>
                  <a:ext uri="{FF2B5EF4-FFF2-40B4-BE49-F238E27FC236}">
                    <a16:creationId xmlns:a16="http://schemas.microsoft.com/office/drawing/2014/main" id="{0927A1A2-439A-4CF3-9B0A-D10C5F8650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" name="+156">
                <a:extLst>
                  <a:ext uri="{FF2B5EF4-FFF2-40B4-BE49-F238E27FC236}">
                    <a16:creationId xmlns:a16="http://schemas.microsoft.com/office/drawing/2014/main" id="{281E7017-9223-42D9-A1AE-FA4A3EA26D42}"/>
                  </a:ext>
                </a:extLst>
              </p:cNvPr>
              <p:cNvSpPr/>
              <p:nvPr/>
            </p:nvSpPr>
            <p:spPr>
              <a:xfrm>
                <a:off x="11619966" y="184791"/>
                <a:ext cx="6088438" cy="194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69,6 ani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83" name="Group 8">
            <a:extLst>
              <a:ext uri="{FF2B5EF4-FFF2-40B4-BE49-F238E27FC236}">
                <a16:creationId xmlns:a16="http://schemas.microsoft.com/office/drawing/2014/main" id="{C749C443-D589-A24D-927F-06BA63C868EE}"/>
              </a:ext>
            </a:extLst>
          </p:cNvPr>
          <p:cNvGrpSpPr/>
          <p:nvPr/>
        </p:nvGrpSpPr>
        <p:grpSpPr>
          <a:xfrm>
            <a:off x="12453917" y="1879303"/>
            <a:ext cx="10548033" cy="877545"/>
            <a:chOff x="0" y="-2"/>
            <a:chExt cx="17708409" cy="2285417"/>
          </a:xfrm>
        </p:grpSpPr>
        <p:grpSp>
          <p:nvGrpSpPr>
            <p:cNvPr id="84" name="Rectangle 4">
              <a:extLst>
                <a:ext uri="{FF2B5EF4-FFF2-40B4-BE49-F238E27FC236}">
                  <a16:creationId xmlns:a16="http://schemas.microsoft.com/office/drawing/2014/main" id="{2327ADEA-D882-6C41-99B9-B633F1FA4654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A7ADF35E-5AE4-EC46-83E4-426D6BB0C55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3" name="cazuri noi înregistrate astăzi">
                <a:extLst>
                  <a:ext uri="{FF2B5EF4-FFF2-40B4-BE49-F238E27FC236}">
                    <a16:creationId xmlns:a16="http://schemas.microsoft.com/office/drawing/2014/main" id="{4351F2D3-11DE-E640-A0C1-EEBB79AC3DA6}"/>
                  </a:ext>
                </a:extLst>
              </p:cNvPr>
              <p:cNvSpPr/>
              <p:nvPr/>
            </p:nvSpPr>
            <p:spPr>
              <a:xfrm>
                <a:off x="257782" y="421306"/>
                <a:ext cx="11109481" cy="144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Sex feminin</a:t>
                </a:r>
              </a:p>
            </p:txBody>
          </p:sp>
        </p:grpSp>
        <p:grpSp>
          <p:nvGrpSpPr>
            <p:cNvPr id="99" name="Rectangle 5">
              <a:extLst>
                <a:ext uri="{FF2B5EF4-FFF2-40B4-BE49-F238E27FC236}">
                  <a16:creationId xmlns:a16="http://schemas.microsoft.com/office/drawing/2014/main" id="{8F51C35D-B681-E44F-AC9D-E6713F0854B4}"/>
                </a:ext>
              </a:extLst>
            </p:cNvPr>
            <p:cNvGrpSpPr/>
            <p:nvPr/>
          </p:nvGrpSpPr>
          <p:grpSpPr>
            <a:xfrm>
              <a:off x="11543546" y="3011"/>
              <a:ext cx="6164861" cy="2282404"/>
              <a:chOff x="11543544" y="0"/>
              <a:chExt cx="6164860" cy="2282402"/>
            </a:xfrm>
          </p:grpSpPr>
          <p:sp>
            <p:nvSpPr>
              <p:cNvPr id="100" name="Rectangle">
                <a:extLst>
                  <a:ext uri="{FF2B5EF4-FFF2-40B4-BE49-F238E27FC236}">
                    <a16:creationId xmlns:a16="http://schemas.microsoft.com/office/drawing/2014/main" id="{CFAC79F6-00E5-4248-83CE-10D30AB4BA49}"/>
                  </a:ext>
                </a:extLst>
              </p:cNvPr>
              <p:cNvSpPr/>
              <p:nvPr/>
            </p:nvSpPr>
            <p:spPr>
              <a:xfrm>
                <a:off x="11802848" y="0"/>
                <a:ext cx="5905556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1" name="+156">
                <a:extLst>
                  <a:ext uri="{FF2B5EF4-FFF2-40B4-BE49-F238E27FC236}">
                    <a16:creationId xmlns:a16="http://schemas.microsoft.com/office/drawing/2014/main" id="{A4D07E39-926A-664B-830F-B52E22C56F43}"/>
                  </a:ext>
                </a:extLst>
              </p:cNvPr>
              <p:cNvSpPr/>
              <p:nvPr/>
            </p:nvSpPr>
            <p:spPr>
              <a:xfrm>
                <a:off x="11543544" y="215032"/>
                <a:ext cx="6088438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52,5%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28" name="TextBox 49">
            <a:extLst>
              <a:ext uri="{FF2B5EF4-FFF2-40B4-BE49-F238E27FC236}">
                <a16:creationId xmlns:a16="http://schemas.microsoft.com/office/drawing/2014/main" id="{69631805-3806-4010-B49E-ADA19901D86E}"/>
              </a:ext>
            </a:extLst>
          </p:cNvPr>
          <p:cNvSpPr txBox="1"/>
          <p:nvPr/>
        </p:nvSpPr>
        <p:spPr>
          <a:xfrm>
            <a:off x="7492878" y="5574678"/>
            <a:ext cx="992207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decese  11.117 (20.02.2022)</a:t>
            </a: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B2738FAE-E9C0-4AB1-9A20-38D3A551CC8D}"/>
              </a:ext>
            </a:extLst>
          </p:cNvPr>
          <p:cNvGrpSpPr/>
          <p:nvPr/>
        </p:nvGrpSpPr>
        <p:grpSpPr>
          <a:xfrm>
            <a:off x="1518964" y="2977755"/>
            <a:ext cx="10569274" cy="923327"/>
            <a:chOff x="0" y="-98227"/>
            <a:chExt cx="17708409" cy="2481860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1A95AD65-D785-4DD3-B685-C7D188F2DF75}"/>
                </a:ext>
              </a:extLst>
            </p:cNvPr>
            <p:cNvGrpSpPr/>
            <p:nvPr/>
          </p:nvGrpSpPr>
          <p:grpSpPr>
            <a:xfrm>
              <a:off x="0" y="-98227"/>
              <a:ext cx="17708409" cy="2481860"/>
              <a:chOff x="0" y="-98227"/>
              <a:chExt cx="17708408" cy="2481858"/>
            </a:xfrm>
          </p:grpSpPr>
          <p:sp>
            <p:nvSpPr>
              <p:cNvPr id="32" name="Rectangle">
                <a:extLst>
                  <a:ext uri="{FF2B5EF4-FFF2-40B4-BE49-F238E27FC236}">
                    <a16:creationId xmlns:a16="http://schemas.microsoft.com/office/drawing/2014/main" id="{F7122C58-653B-44FA-873E-5EB8EACF6CD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A46C5D9-581F-4A87-9D9C-4040918EDA5F}"/>
                  </a:ext>
                </a:extLst>
              </p:cNvPr>
              <p:cNvSpPr/>
              <p:nvPr/>
            </p:nvSpPr>
            <p:spPr>
              <a:xfrm>
                <a:off x="257781" y="-98227"/>
                <a:ext cx="11109480" cy="2481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Decese înregistrate de la începutul campaniei de imunizare</a:t>
                </a:r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A931BCAA-85BD-4F4D-8CD4-E98A2F66F69F}"/>
                </a:ext>
              </a:extLst>
            </p:cNvPr>
            <p:cNvGrpSpPr/>
            <p:nvPr/>
          </p:nvGrpSpPr>
          <p:grpSpPr>
            <a:xfrm>
              <a:off x="11619968" y="3013"/>
              <a:ext cx="6088440" cy="2282404"/>
              <a:chOff x="11619964" y="2"/>
              <a:chExt cx="6088438" cy="2282402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73C8EC44-5F15-4690-B4C0-79B4D4C85A6D}"/>
                  </a:ext>
                </a:extLst>
              </p:cNvPr>
              <p:cNvSpPr/>
              <p:nvPr/>
            </p:nvSpPr>
            <p:spPr>
              <a:xfrm>
                <a:off x="11802849" y="2"/>
                <a:ext cx="5905551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0" name="+156">
                <a:extLst>
                  <a:ext uri="{FF2B5EF4-FFF2-40B4-BE49-F238E27FC236}">
                    <a16:creationId xmlns:a16="http://schemas.microsoft.com/office/drawing/2014/main" id="{634A0577-176B-491F-993C-6CDFF5C83F33}"/>
                  </a:ext>
                </a:extLst>
              </p:cNvPr>
              <p:cNvSpPr/>
              <p:nvPr/>
            </p:nvSpPr>
            <p:spPr>
              <a:xfrm>
                <a:off x="11619964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6.738  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34" name="Group 8">
            <a:extLst>
              <a:ext uri="{FF2B5EF4-FFF2-40B4-BE49-F238E27FC236}">
                <a16:creationId xmlns:a16="http://schemas.microsoft.com/office/drawing/2014/main" id="{EF571633-384A-40EA-BF10-765A808CE6BA}"/>
              </a:ext>
            </a:extLst>
          </p:cNvPr>
          <p:cNvGrpSpPr/>
          <p:nvPr/>
        </p:nvGrpSpPr>
        <p:grpSpPr>
          <a:xfrm>
            <a:off x="1565174" y="4039333"/>
            <a:ext cx="10548035" cy="923327"/>
            <a:chOff x="0" y="-98230"/>
            <a:chExt cx="17708409" cy="2481861"/>
          </a:xfrm>
        </p:grpSpPr>
        <p:grpSp>
          <p:nvGrpSpPr>
            <p:cNvPr id="35" name="Rectangle 4">
              <a:extLst>
                <a:ext uri="{FF2B5EF4-FFF2-40B4-BE49-F238E27FC236}">
                  <a16:creationId xmlns:a16="http://schemas.microsoft.com/office/drawing/2014/main" id="{5240C9BA-8DF5-4DBF-91F6-6164769E2E6A}"/>
                </a:ext>
              </a:extLst>
            </p:cNvPr>
            <p:cNvGrpSpPr/>
            <p:nvPr/>
          </p:nvGrpSpPr>
          <p:grpSpPr>
            <a:xfrm>
              <a:off x="0" y="-98230"/>
              <a:ext cx="17708409" cy="2481861"/>
              <a:chOff x="0" y="-98228"/>
              <a:chExt cx="17708408" cy="2481859"/>
            </a:xfrm>
          </p:grpSpPr>
          <p:sp>
            <p:nvSpPr>
              <p:cNvPr id="39" name="Rectangle">
                <a:extLst>
                  <a:ext uri="{FF2B5EF4-FFF2-40B4-BE49-F238E27FC236}">
                    <a16:creationId xmlns:a16="http://schemas.microsoft.com/office/drawing/2014/main" id="{711C2F7B-1FDE-41AE-B107-18D4BA180565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0" name="cazuri noi înregistrate astăzi">
                <a:extLst>
                  <a:ext uri="{FF2B5EF4-FFF2-40B4-BE49-F238E27FC236}">
                    <a16:creationId xmlns:a16="http://schemas.microsoft.com/office/drawing/2014/main" id="{9D06D77A-7F23-4035-91D7-EFBA58807209}"/>
                  </a:ext>
                </a:extLst>
              </p:cNvPr>
              <p:cNvSpPr/>
              <p:nvPr/>
            </p:nvSpPr>
            <p:spPr>
              <a:xfrm>
                <a:off x="257781" y="-98228"/>
                <a:ext cx="11109480" cy="248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inclusiv la persoane </a:t>
                </a:r>
              </a:p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vaccinate cu schema completa </a:t>
                </a:r>
              </a:p>
            </p:txBody>
          </p:sp>
        </p:grpSp>
        <p:grpSp>
          <p:nvGrpSpPr>
            <p:cNvPr id="36" name="Rectangle 5">
              <a:extLst>
                <a:ext uri="{FF2B5EF4-FFF2-40B4-BE49-F238E27FC236}">
                  <a16:creationId xmlns:a16="http://schemas.microsoft.com/office/drawing/2014/main" id="{8332AE16-7C48-422B-920E-1F2CBB66CCD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37" name="Rectangle">
                <a:extLst>
                  <a:ext uri="{FF2B5EF4-FFF2-40B4-BE49-F238E27FC236}">
                    <a16:creationId xmlns:a16="http://schemas.microsoft.com/office/drawing/2014/main" id="{6BE68C0A-176B-4982-9C29-872DB52721E1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8" name="+156">
                <a:extLst>
                  <a:ext uri="{FF2B5EF4-FFF2-40B4-BE49-F238E27FC236}">
                    <a16:creationId xmlns:a16="http://schemas.microsoft.com/office/drawing/2014/main" id="{20B505D1-F65C-4F80-8A11-B5C6A2485AD6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484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id="{BF66AF2E-2DCE-4646-AC14-2C7172A651A3}"/>
              </a:ext>
            </a:extLst>
          </p:cNvPr>
          <p:cNvGrpSpPr/>
          <p:nvPr/>
        </p:nvGrpSpPr>
        <p:grpSpPr>
          <a:xfrm>
            <a:off x="12453917" y="3009276"/>
            <a:ext cx="10548521" cy="850245"/>
            <a:chOff x="0" y="-3"/>
            <a:chExt cx="17708409" cy="2285418"/>
          </a:xfrm>
        </p:grpSpPr>
        <p:grpSp>
          <p:nvGrpSpPr>
            <p:cNvPr id="42" name="Rectangle 4">
              <a:extLst>
                <a:ext uri="{FF2B5EF4-FFF2-40B4-BE49-F238E27FC236}">
                  <a16:creationId xmlns:a16="http://schemas.microsoft.com/office/drawing/2014/main" id="{74CEA861-3031-40E6-85DE-F704CBD0B529}"/>
                </a:ext>
              </a:extLst>
            </p:cNvPr>
            <p:cNvGrpSpPr/>
            <p:nvPr/>
          </p:nvGrpSpPr>
          <p:grpSpPr>
            <a:xfrm>
              <a:off x="0" y="-3"/>
              <a:ext cx="17708409" cy="2285416"/>
              <a:chOff x="0" y="-1"/>
              <a:chExt cx="17708408" cy="2285414"/>
            </a:xfrm>
          </p:grpSpPr>
          <p:sp>
            <p:nvSpPr>
              <p:cNvPr id="46" name="Rectangle">
                <a:extLst>
                  <a:ext uri="{FF2B5EF4-FFF2-40B4-BE49-F238E27FC236}">
                    <a16:creationId xmlns:a16="http://schemas.microsoft.com/office/drawing/2014/main" id="{95070E7A-4800-4BED-BD42-8BCA04AB6F2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7" name="cazuri noi înregistrate astăzi">
                <a:extLst>
                  <a:ext uri="{FF2B5EF4-FFF2-40B4-BE49-F238E27FC236}">
                    <a16:creationId xmlns:a16="http://schemas.microsoft.com/office/drawing/2014/main" id="{952A6699-D37E-4C57-B1A4-FAA5116A5E82}"/>
                  </a:ext>
                </a:extLst>
              </p:cNvPr>
              <p:cNvSpPr/>
              <p:nvPr/>
            </p:nvSpPr>
            <p:spPr>
              <a:xfrm>
                <a:off x="257781" y="398141"/>
                <a:ext cx="11109480" cy="1489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Decese înregistrate în săpt</a:t>
                </a: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.</a:t>
                </a: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 </a:t>
                </a: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07</a:t>
                </a:r>
              </a:p>
            </p:txBody>
          </p:sp>
        </p:grpSp>
        <p:grpSp>
          <p:nvGrpSpPr>
            <p:cNvPr id="43" name="Rectangle 5">
              <a:extLst>
                <a:ext uri="{FF2B5EF4-FFF2-40B4-BE49-F238E27FC236}">
                  <a16:creationId xmlns:a16="http://schemas.microsoft.com/office/drawing/2014/main" id="{E7B90D5F-E8A0-403D-854B-298EB06EE694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44" name="Rectangle">
                <a:extLst>
                  <a:ext uri="{FF2B5EF4-FFF2-40B4-BE49-F238E27FC236}">
                    <a16:creationId xmlns:a16="http://schemas.microsoft.com/office/drawing/2014/main" id="{B5DEEE8E-BE70-423B-A22F-10AAEFA38976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5" name="+156">
                <a:extLst>
                  <a:ext uri="{FF2B5EF4-FFF2-40B4-BE49-F238E27FC236}">
                    <a16:creationId xmlns:a16="http://schemas.microsoft.com/office/drawing/2014/main" id="{EF5FC986-7E08-4A62-BEAD-B4FA5AD8A830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155 </a:t>
                </a: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 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55" name="Group 8">
            <a:extLst>
              <a:ext uri="{FF2B5EF4-FFF2-40B4-BE49-F238E27FC236}">
                <a16:creationId xmlns:a16="http://schemas.microsoft.com/office/drawing/2014/main" id="{5A2AAAF5-0B4E-4B16-87AB-9DC8703DA4A8}"/>
              </a:ext>
            </a:extLst>
          </p:cNvPr>
          <p:cNvGrpSpPr/>
          <p:nvPr/>
        </p:nvGrpSpPr>
        <p:grpSpPr>
          <a:xfrm>
            <a:off x="12453916" y="4002790"/>
            <a:ext cx="10548035" cy="923328"/>
            <a:chOff x="0" y="-98230"/>
            <a:chExt cx="17708409" cy="2481861"/>
          </a:xfrm>
        </p:grpSpPr>
        <p:grpSp>
          <p:nvGrpSpPr>
            <p:cNvPr id="56" name="Rectangle 4">
              <a:extLst>
                <a:ext uri="{FF2B5EF4-FFF2-40B4-BE49-F238E27FC236}">
                  <a16:creationId xmlns:a16="http://schemas.microsoft.com/office/drawing/2014/main" id="{F7E43620-E73F-4411-BC81-6D279833363A}"/>
                </a:ext>
              </a:extLst>
            </p:cNvPr>
            <p:cNvGrpSpPr/>
            <p:nvPr/>
          </p:nvGrpSpPr>
          <p:grpSpPr>
            <a:xfrm>
              <a:off x="0" y="-98230"/>
              <a:ext cx="17708409" cy="2481861"/>
              <a:chOff x="0" y="-98228"/>
              <a:chExt cx="17708408" cy="2481859"/>
            </a:xfrm>
          </p:grpSpPr>
          <p:sp>
            <p:nvSpPr>
              <p:cNvPr id="60" name="Rectangle">
                <a:extLst>
                  <a:ext uri="{FF2B5EF4-FFF2-40B4-BE49-F238E27FC236}">
                    <a16:creationId xmlns:a16="http://schemas.microsoft.com/office/drawing/2014/main" id="{62ED1907-B344-4723-94FC-481F80EDB5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61" name="cazuri noi înregistrate astăzi">
                <a:extLst>
                  <a:ext uri="{FF2B5EF4-FFF2-40B4-BE49-F238E27FC236}">
                    <a16:creationId xmlns:a16="http://schemas.microsoft.com/office/drawing/2014/main" id="{2CDE1637-68FE-4E08-B186-C97B16AACC7B}"/>
                  </a:ext>
                </a:extLst>
              </p:cNvPr>
              <p:cNvSpPr/>
              <p:nvPr/>
            </p:nvSpPr>
            <p:spPr>
              <a:xfrm>
                <a:off x="257783" y="-98228"/>
                <a:ext cx="11109480" cy="248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inclusiv la persoane </a:t>
                </a:r>
              </a:p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vaccinate cu schema completa </a:t>
                </a:r>
              </a:p>
            </p:txBody>
          </p:sp>
        </p:grpSp>
        <p:grpSp>
          <p:nvGrpSpPr>
            <p:cNvPr id="57" name="Rectangle 5">
              <a:extLst>
                <a:ext uri="{FF2B5EF4-FFF2-40B4-BE49-F238E27FC236}">
                  <a16:creationId xmlns:a16="http://schemas.microsoft.com/office/drawing/2014/main" id="{72F2BC35-ED5B-4ACB-AE04-7276D7F7BC49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id="{C7A87ABC-6034-47C8-ADBC-A3AE3AEA28C2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25</a:t>
                </a:r>
              </a:p>
            </p:txBody>
          </p:sp>
          <p:sp>
            <p:nvSpPr>
              <p:cNvPr id="59" name="+156">
                <a:extLst>
                  <a:ext uri="{FF2B5EF4-FFF2-40B4-BE49-F238E27FC236}">
                    <a16:creationId xmlns:a16="http://schemas.microsoft.com/office/drawing/2014/main" id="{AD700B6E-5340-4DDF-B15F-16A56C6F517C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093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2A23BB5-3777-48DE-B158-8E8F45D3A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352767"/>
              </p:ext>
            </p:extLst>
          </p:nvPr>
        </p:nvGraphicFramePr>
        <p:xfrm>
          <a:off x="1592340" y="3369733"/>
          <a:ext cx="21704077" cy="1024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1527883" y="1892412"/>
            <a:ext cx="630348" cy="511969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o-MD" dirty="0"/>
              <a:t>.</a:t>
            </a:r>
            <a:endParaRPr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555379" y="448561"/>
            <a:ext cx="21282390" cy="193899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Mortalitatea totală la 100 mii populație distribuită după teritorii administrative (</a:t>
            </a:r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02.2022)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2547447" y="5092390"/>
            <a:ext cx="8993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la 100 mii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 298 </a:t>
            </a:r>
          </a:p>
        </p:txBody>
      </p:sp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2395312" y="7885869"/>
            <a:ext cx="206596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F064AA-D892-4605-824A-293A71169907}"/>
              </a:ext>
            </a:extLst>
          </p:cNvPr>
          <p:cNvSpPr txBox="1"/>
          <p:nvPr/>
        </p:nvSpPr>
        <p:spPr>
          <a:xfrm>
            <a:off x="10862964" y="603926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241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95319D-820C-4BEB-A100-99E3FB82BBCD}"/>
              </a:ext>
            </a:extLst>
          </p:cNvPr>
          <p:cNvSpPr txBox="1"/>
          <p:nvPr/>
        </p:nvSpPr>
        <p:spPr>
          <a:xfrm>
            <a:off x="1558026" y="3061962"/>
            <a:ext cx="630348" cy="153888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ro-MD" sz="4000" dirty="0">
              <a:highlight>
                <a:srgbClr val="F8F8F8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MD" sz="1050" dirty="0">
              <a:highlight>
                <a:srgbClr val="F8F8F8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highlight>
                <a:srgbClr val="F8F8F8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4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EF20302-400C-4F29-8E42-8C800400FD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234760"/>
              </p:ext>
            </p:extLst>
          </p:nvPr>
        </p:nvGraphicFramePr>
        <p:xfrm>
          <a:off x="1460501" y="6400800"/>
          <a:ext cx="21970999" cy="621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2339163" y="9033901"/>
            <a:ext cx="207606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83467" y="12902138"/>
            <a:ext cx="240770" cy="43088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ro-MD" dirty="0"/>
              <a:t>.</a:t>
            </a:r>
            <a:endParaRPr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829232" y="943366"/>
            <a:ext cx="20725535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Mortalitatea săptămânală la 100 mii populație distribuită după teritorii administrative (20.02.2022)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1010493" y="4683835"/>
            <a:ext cx="10277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săptămânală la 100 mii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 4,2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A20E-46EA-42C2-8487-446A024904A1}"/>
              </a:ext>
            </a:extLst>
          </p:cNvPr>
          <p:cNvSpPr txBox="1"/>
          <p:nvPr/>
        </p:nvSpPr>
        <p:spPr>
          <a:xfrm>
            <a:off x="11736170" y="5502015"/>
            <a:ext cx="8825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5,5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1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C2B95D-ACE2-495D-8D46-B0D677501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918" y="3373627"/>
            <a:ext cx="15092386" cy="8986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5D143-D5D2-8C41-B51D-DEBE9747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import</a:t>
            </a:r>
            <a:b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20.02</a:t>
            </a:r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96EA-1437-794D-A480-4F43C8242D7B}"/>
              </a:ext>
            </a:extLst>
          </p:cNvPr>
          <p:cNvSpPr txBox="1"/>
          <p:nvPr/>
        </p:nvSpPr>
        <p:spPr>
          <a:xfrm>
            <a:off x="10603097" y="892076"/>
            <a:ext cx="10984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otal 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de import –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4384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  <a:p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import în săptămâna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202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sz="4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D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cazuri de import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2A92F98-9DC5-4473-9DF9-713DA7788453}"/>
              </a:ext>
            </a:extLst>
          </p:cNvPr>
          <p:cNvSpPr txBox="1"/>
          <p:nvPr/>
        </p:nvSpPr>
        <p:spPr>
          <a:xfrm>
            <a:off x="2946699" y="3565951"/>
            <a:ext cx="465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20.02</a:t>
            </a:r>
            <a:r>
              <a:rPr lang="en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39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12192000" y="2555250"/>
            <a:ext cx="12192000" cy="92709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49462" y="3697236"/>
            <a:ext cx="9574835" cy="237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Procesul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împotriva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706342" y="12105759"/>
            <a:ext cx="666388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erif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20.02.2022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367805" y="1315200"/>
            <a:ext cx="93001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Vaccinarea</a:t>
            </a:r>
            <a:r>
              <a:rPr kumimoji="0" lang="en-US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salvează</a:t>
            </a:r>
            <a:r>
              <a:rPr kumimoji="0" lang="en-US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vieți</a:t>
            </a:r>
            <a:endParaRPr kumimoji="0" lang="en-US" sz="4000" b="1" i="0" u="none" strike="noStrike" kern="1200" cap="none" spc="-3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mo Bold" panose="020B060402020202020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C112FB47-3D2E-4206-9A20-B1CFB5D1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571" y="9410740"/>
            <a:ext cx="1641999" cy="1780187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398" y="9678447"/>
            <a:ext cx="3950551" cy="91041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AA3D225F-8B2A-4715-8048-1483D3233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53" y="9029431"/>
            <a:ext cx="5233567" cy="21614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DBED5460-B831-448D-978C-49407EA00697}"/>
              </a:ext>
            </a:extLst>
          </p:cNvPr>
          <p:cNvSpPr txBox="1"/>
          <p:nvPr/>
        </p:nvSpPr>
        <p:spPr>
          <a:xfrm>
            <a:off x="1149422" y="1655098"/>
            <a:ext cx="22711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Loturi de vaccin anti-COVID-19 recepționate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Republica Moldova</a:t>
            </a:r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CAD15107-B86B-4D24-AD05-667BE4652D2E}"/>
              </a:ext>
            </a:extLst>
          </p:cNvPr>
          <p:cNvGraphicFramePr>
            <a:graphicFrameLocks/>
          </p:cNvGraphicFramePr>
          <p:nvPr/>
        </p:nvGraphicFramePr>
        <p:xfrm>
          <a:off x="1543664" y="4041058"/>
          <a:ext cx="21296671" cy="801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2C7B6974-7BA2-4100-B4A2-E2A56EAF5A99}"/>
              </a:ext>
            </a:extLst>
          </p:cNvPr>
          <p:cNvGraphicFramePr>
            <a:graphicFrameLocks/>
          </p:cNvGraphicFramePr>
          <p:nvPr/>
        </p:nvGraphicFramePr>
        <p:xfrm>
          <a:off x="1149422" y="4041057"/>
          <a:ext cx="22477494" cy="849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942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133162" y="1719354"/>
            <a:ext cx="11899174" cy="1840875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(20.02.2022)</a:t>
            </a:r>
            <a:r>
              <a:rPr lang="en-US" sz="6600" b="1" dirty="0">
                <a:solidFill>
                  <a:srgbClr val="1D46F3"/>
                </a:solidFill>
                <a:latin typeface="Open Sans"/>
              </a:rPr>
              <a:t> </a:t>
            </a:r>
            <a:r>
              <a:rPr lang="ro-RO" sz="6600" b="1" dirty="0">
                <a:solidFill>
                  <a:srgbClr val="1D46F3"/>
                </a:solidFill>
                <a:latin typeface="Open Sans"/>
              </a:rPr>
              <a:t> </a:t>
            </a:r>
            <a:endParaRPr sz="66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133161" y="3872963"/>
            <a:ext cx="17759513" cy="1200329"/>
            <a:chOff x="-155975" y="-62156"/>
            <a:chExt cx="17864384" cy="241274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65174"/>
              <a:ext cx="17708409" cy="2285416"/>
              <a:chOff x="0" y="65175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65175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573001" y="338456"/>
                <a:ext cx="1091071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Numărul total de cazuri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-155975" y="-62156"/>
              <a:ext cx="6152974" cy="2412745"/>
              <a:chOff x="-155976" y="-65166"/>
              <a:chExt cx="6152973" cy="241274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55976" y="63816"/>
                <a:ext cx="6142066" cy="2282401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59" y="-65166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495.415</a:t>
                </a:r>
              </a:p>
            </p:txBody>
          </p:sp>
        </p:grpSp>
      </p:grpSp>
      <p:grpSp>
        <p:nvGrpSpPr>
          <p:cNvPr id="45" name="Group 8">
            <a:extLst>
              <a:ext uri="{FF2B5EF4-FFF2-40B4-BE49-F238E27FC236}">
                <a16:creationId xmlns:a16="http://schemas.microsoft.com/office/drawing/2014/main" id="{182FB8CB-7888-46CC-AD36-BBF03E2C5114}"/>
              </a:ext>
            </a:extLst>
          </p:cNvPr>
          <p:cNvGrpSpPr/>
          <p:nvPr/>
        </p:nvGrpSpPr>
        <p:grpSpPr>
          <a:xfrm>
            <a:off x="4133162" y="5322677"/>
            <a:ext cx="17759512" cy="1200329"/>
            <a:chOff x="0" y="-62159"/>
            <a:chExt cx="17708409" cy="2412744"/>
          </a:xfrm>
        </p:grpSpPr>
        <p:grpSp>
          <p:nvGrpSpPr>
            <p:cNvPr id="46" name="Rectangle 4">
              <a:extLst>
                <a:ext uri="{FF2B5EF4-FFF2-40B4-BE49-F238E27FC236}">
                  <a16:creationId xmlns:a16="http://schemas.microsoft.com/office/drawing/2014/main" id="{0B88F2AC-851B-435F-9310-AFF9CA7E02BF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0" name="Rectangle">
                <a:extLst>
                  <a:ext uri="{FF2B5EF4-FFF2-40B4-BE49-F238E27FC236}">
                    <a16:creationId xmlns:a16="http://schemas.microsoft.com/office/drawing/2014/main" id="{CFE505BA-F8B1-40E1-93A7-5E8282D3E83F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1" name="cazuri noi înregistrate astăzi">
                <a:extLst>
                  <a:ext uri="{FF2B5EF4-FFF2-40B4-BE49-F238E27FC236}">
                    <a16:creationId xmlns:a16="http://schemas.microsoft.com/office/drawing/2014/main" id="{69C4FDB1-7BB5-4125-BA31-F04F17B8F54D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Persoane vindecate</a:t>
                </a:r>
              </a:p>
            </p:txBody>
          </p:sp>
        </p:grpSp>
        <p:grpSp>
          <p:nvGrpSpPr>
            <p:cNvPr id="47" name="Rectangle 5">
              <a:extLst>
                <a:ext uri="{FF2B5EF4-FFF2-40B4-BE49-F238E27FC236}">
                  <a16:creationId xmlns:a16="http://schemas.microsoft.com/office/drawing/2014/main" id="{EB4757ED-FCD5-4A16-A8D9-CD93EC15ADC9}"/>
                </a:ext>
              </a:extLst>
            </p:cNvPr>
            <p:cNvGrpSpPr/>
            <p:nvPr/>
          </p:nvGrpSpPr>
          <p:grpSpPr>
            <a:xfrm>
              <a:off x="0" y="-62159"/>
              <a:ext cx="6088441" cy="2412744"/>
              <a:chOff x="-1" y="-65167"/>
              <a:chExt cx="6088440" cy="2412741"/>
            </a:xfrm>
          </p:grpSpPr>
          <p:sp>
            <p:nvSpPr>
              <p:cNvPr id="48" name="Rectangle">
                <a:extLst>
                  <a:ext uri="{FF2B5EF4-FFF2-40B4-BE49-F238E27FC236}">
                    <a16:creationId xmlns:a16="http://schemas.microsoft.com/office/drawing/2014/main" id="{177E6050-E935-40B8-940B-18A000C30DD6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49" name="+156">
                <a:extLst>
                  <a:ext uri="{FF2B5EF4-FFF2-40B4-BE49-F238E27FC236}">
                    <a16:creationId xmlns:a16="http://schemas.microsoft.com/office/drawing/2014/main" id="{4DC4A1FF-5B92-4BC4-97AA-AA2FCF591E30}"/>
                  </a:ext>
                </a:extLst>
              </p:cNvPr>
              <p:cNvSpPr/>
              <p:nvPr/>
            </p:nvSpPr>
            <p:spPr>
              <a:xfrm>
                <a:off x="484559" y="-65167"/>
                <a:ext cx="5512438" cy="2412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467.312</a:t>
                </a:r>
              </a:p>
            </p:txBody>
          </p:sp>
        </p:grp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EEC5439C-0F3F-4545-9A06-80BBCF88EE3C}"/>
              </a:ext>
            </a:extLst>
          </p:cNvPr>
          <p:cNvGrpSpPr/>
          <p:nvPr/>
        </p:nvGrpSpPr>
        <p:grpSpPr>
          <a:xfrm>
            <a:off x="4133162" y="6739967"/>
            <a:ext cx="17759512" cy="1200329"/>
            <a:chOff x="0" y="-62160"/>
            <a:chExt cx="17708409" cy="2412745"/>
          </a:xfrm>
        </p:grpSpPr>
        <p:grpSp>
          <p:nvGrpSpPr>
            <p:cNvPr id="53" name="Rectangle 4">
              <a:extLst>
                <a:ext uri="{FF2B5EF4-FFF2-40B4-BE49-F238E27FC236}">
                  <a16:creationId xmlns:a16="http://schemas.microsoft.com/office/drawing/2014/main" id="{1AD2E764-28E2-464D-A797-2CF0D2C9F52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7" name="Rectangle">
                <a:extLst>
                  <a:ext uri="{FF2B5EF4-FFF2-40B4-BE49-F238E27FC236}">
                    <a16:creationId xmlns:a16="http://schemas.microsoft.com/office/drawing/2014/main" id="{8259D65F-5FF4-4861-BC5C-A470683DBF5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8" name="cazuri noi înregistrate astăzi">
                <a:extLst>
                  <a:ext uri="{FF2B5EF4-FFF2-40B4-BE49-F238E27FC236}">
                    <a16:creationId xmlns:a16="http://schemas.microsoft.com/office/drawing/2014/main" id="{E2E4A000-B9FF-4488-B8FF-05C4D23C21BA}"/>
                  </a:ext>
                </a:extLst>
              </p:cNvPr>
              <p:cNvSpPr/>
              <p:nvPr/>
            </p:nvSpPr>
            <p:spPr>
              <a:xfrm>
                <a:off x="6731592" y="338457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decese</a:t>
                </a:r>
                <a:endParaRPr lang="ro-R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Rectangle 5">
              <a:extLst>
                <a:ext uri="{FF2B5EF4-FFF2-40B4-BE49-F238E27FC236}">
                  <a16:creationId xmlns:a16="http://schemas.microsoft.com/office/drawing/2014/main" id="{7719E4E3-8C70-422A-8EE2-0E3FA95951C8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55" name="Rectangle">
                <a:extLst>
                  <a:ext uri="{FF2B5EF4-FFF2-40B4-BE49-F238E27FC236}">
                    <a16:creationId xmlns:a16="http://schemas.microsoft.com/office/drawing/2014/main" id="{DED7626F-8198-4AC3-983F-5534FA5E4BB5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6" name="+156">
                <a:extLst>
                  <a:ext uri="{FF2B5EF4-FFF2-40B4-BE49-F238E27FC236}">
                    <a16:creationId xmlns:a16="http://schemas.microsoft.com/office/drawing/2014/main" id="{4CEB1DE0-29DB-4B25-B174-E2C44451B940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11.117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35157A51-F592-449C-B715-F1006E43F5F4}"/>
              </a:ext>
            </a:extLst>
          </p:cNvPr>
          <p:cNvGrpSpPr/>
          <p:nvPr/>
        </p:nvGrpSpPr>
        <p:grpSpPr>
          <a:xfrm>
            <a:off x="4133162" y="8155761"/>
            <a:ext cx="17759512" cy="1200329"/>
            <a:chOff x="0" y="-62160"/>
            <a:chExt cx="17708409" cy="2412745"/>
          </a:xfrm>
        </p:grpSpPr>
        <p:grpSp>
          <p:nvGrpSpPr>
            <p:cNvPr id="60" name="Rectangle 4">
              <a:extLst>
                <a:ext uri="{FF2B5EF4-FFF2-40B4-BE49-F238E27FC236}">
                  <a16:creationId xmlns:a16="http://schemas.microsoft.com/office/drawing/2014/main" id="{F8FEFA46-AD02-4594-838A-3B4832FA98B3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64" name="Rectangle">
                <a:extLst>
                  <a:ext uri="{FF2B5EF4-FFF2-40B4-BE49-F238E27FC236}">
                    <a16:creationId xmlns:a16="http://schemas.microsoft.com/office/drawing/2014/main" id="{AFDA612F-C776-43D8-8ECE-04D1A0F0053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65" name="cazuri noi înregistrate astăzi">
                <a:extLst>
                  <a:ext uri="{FF2B5EF4-FFF2-40B4-BE49-F238E27FC236}">
                    <a16:creationId xmlns:a16="http://schemas.microsoft.com/office/drawing/2014/main" id="{E0AADA8B-B481-40AE-A402-B8E48DB46249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active</a:t>
                </a:r>
              </a:p>
            </p:txBody>
          </p:sp>
        </p:grpSp>
        <p:grpSp>
          <p:nvGrpSpPr>
            <p:cNvPr id="61" name="Rectangle 5">
              <a:extLst>
                <a:ext uri="{FF2B5EF4-FFF2-40B4-BE49-F238E27FC236}">
                  <a16:creationId xmlns:a16="http://schemas.microsoft.com/office/drawing/2014/main" id="{4B07300D-8EE1-4DE9-ABC4-4FA9F32A123D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62" name="Rectangle">
                <a:extLst>
                  <a:ext uri="{FF2B5EF4-FFF2-40B4-BE49-F238E27FC236}">
                    <a16:creationId xmlns:a16="http://schemas.microsoft.com/office/drawing/2014/main" id="{7CC28874-626A-4603-AE2D-2FD8D4CC5B77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63" name="+156">
                <a:extLst>
                  <a:ext uri="{FF2B5EF4-FFF2-40B4-BE49-F238E27FC236}">
                    <a16:creationId xmlns:a16="http://schemas.microsoft.com/office/drawing/2014/main" id="{CA173BB5-F28D-4D8C-941A-57A597238811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16.993</a:t>
                </a:r>
              </a:p>
            </p:txBody>
          </p:sp>
        </p:grpSp>
      </p:grpSp>
      <p:grpSp>
        <p:nvGrpSpPr>
          <p:cNvPr id="73" name="Group 8">
            <a:extLst>
              <a:ext uri="{FF2B5EF4-FFF2-40B4-BE49-F238E27FC236}">
                <a16:creationId xmlns:a16="http://schemas.microsoft.com/office/drawing/2014/main" id="{5691C666-8DDA-4451-BB36-0ECA49DB078B}"/>
              </a:ext>
            </a:extLst>
          </p:cNvPr>
          <p:cNvGrpSpPr/>
          <p:nvPr/>
        </p:nvGrpSpPr>
        <p:grpSpPr>
          <a:xfrm>
            <a:off x="4133162" y="9602476"/>
            <a:ext cx="17759512" cy="1200329"/>
            <a:chOff x="0" y="-62160"/>
            <a:chExt cx="17708409" cy="2412745"/>
          </a:xfrm>
        </p:grpSpPr>
        <p:grpSp>
          <p:nvGrpSpPr>
            <p:cNvPr id="74" name="Rectangle 4">
              <a:extLst>
                <a:ext uri="{FF2B5EF4-FFF2-40B4-BE49-F238E27FC236}">
                  <a16:creationId xmlns:a16="http://schemas.microsoft.com/office/drawing/2014/main" id="{F5AD7BE7-B63F-4700-B513-A1220EE9400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78" name="Rectangle">
                <a:extLst>
                  <a:ext uri="{FF2B5EF4-FFF2-40B4-BE49-F238E27FC236}">
                    <a16:creationId xmlns:a16="http://schemas.microsoft.com/office/drawing/2014/main" id="{DE25B3F2-252F-436D-9A61-872CA96173E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79" name="cazuri noi înregistrate astăzi">
                <a:extLst>
                  <a:ext uri="{FF2B5EF4-FFF2-40B4-BE49-F238E27FC236}">
                    <a16:creationId xmlns:a16="http://schemas.microsoft.com/office/drawing/2014/main" id="{576EF561-A8E0-4E3C-881E-84ECDA323313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pt-B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Pacienți în stare extrem de gravă</a:t>
                </a:r>
              </a:p>
            </p:txBody>
          </p:sp>
        </p:grpSp>
        <p:grpSp>
          <p:nvGrpSpPr>
            <p:cNvPr id="75" name="Rectangle 5">
              <a:extLst>
                <a:ext uri="{FF2B5EF4-FFF2-40B4-BE49-F238E27FC236}">
                  <a16:creationId xmlns:a16="http://schemas.microsoft.com/office/drawing/2014/main" id="{C7E53341-7224-4B82-8FF6-E388EF14AC75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76" name="Rectangle">
                <a:extLst>
                  <a:ext uri="{FF2B5EF4-FFF2-40B4-BE49-F238E27FC236}">
                    <a16:creationId xmlns:a16="http://schemas.microsoft.com/office/drawing/2014/main" id="{FFDCCE2E-776E-4C1F-9C86-D7DD5A455CE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77" name="+156">
                <a:extLst>
                  <a:ext uri="{FF2B5EF4-FFF2-40B4-BE49-F238E27FC236}">
                    <a16:creationId xmlns:a16="http://schemas.microsoft.com/office/drawing/2014/main" id="{3A4CFCE8-BE0F-49EE-9430-A88FC6F6BDEC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98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FD4C06-E706-4865-B28F-C1592AB22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9500"/>
            <a:ext cx="2087033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" y="0"/>
            <a:ext cx="10195005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5435600"/>
            <a:ext cx="10195004" cy="76462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1" y="3115340"/>
            <a:ext cx="9347199" cy="94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dozelor utilizate 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2B30FB6-407D-4445-A9A9-D25965BDA852}"/>
              </a:ext>
            </a:extLst>
          </p:cNvPr>
          <p:cNvGraphicFramePr>
            <a:graphicFrameLocks noGrp="1"/>
          </p:cNvGraphicFramePr>
          <p:nvPr/>
        </p:nvGraphicFramePr>
        <p:xfrm>
          <a:off x="10195007" y="3589093"/>
          <a:ext cx="13884192" cy="7187765"/>
        </p:xfrm>
        <a:graphic>
          <a:graphicData uri="http://schemas.openxmlformats.org/drawingml/2006/table">
            <a:tbl>
              <a:tblPr/>
              <a:tblGrid>
                <a:gridCol w="3468742">
                  <a:extLst>
                    <a:ext uri="{9D8B030D-6E8A-4147-A177-3AD203B41FA5}">
                      <a16:colId xmlns:a16="http://schemas.microsoft.com/office/drawing/2014/main" val="4076753515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val="415607578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218059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422043835"/>
                    </a:ext>
                  </a:extLst>
                </a:gridCol>
                <a:gridCol w="2116183">
                  <a:extLst>
                    <a:ext uri="{9D8B030D-6E8A-4147-A177-3AD203B41FA5}">
                      <a16:colId xmlns:a16="http://schemas.microsoft.com/office/drawing/2014/main" val="1586786752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1753139463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1991214686"/>
                    </a:ext>
                  </a:extLst>
                </a:gridCol>
              </a:tblGrid>
              <a:tr h="1122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Doză suplimentară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Doze recepționate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utilizat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86806"/>
                  </a:ext>
                </a:extLst>
              </a:tr>
              <a:tr h="844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297029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285261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587913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010636"/>
                  </a:ext>
                </a:extLst>
              </a:tr>
              <a:tr h="950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</a:t>
                      </a:r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113274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110766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261906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049650"/>
                  </a:ext>
                </a:extLst>
              </a:tr>
              <a:tr h="565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301465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302057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327321"/>
                  </a:ext>
                </a:extLst>
              </a:tr>
              <a:tr h="950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78246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103085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25955"/>
                  </a:ext>
                </a:extLst>
              </a:tr>
              <a:tr h="950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240294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223649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104324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568267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1027260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887795"/>
                  </a:ext>
                </a:extLst>
              </a:tr>
              <a:tr h="565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46308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44285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91560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897479"/>
                  </a:ext>
                </a:extLst>
              </a:tr>
              <a:tr h="618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56324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118945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32463"/>
                  </a:ext>
                </a:extLst>
              </a:tr>
              <a:tr h="619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1073902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728480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231351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2033733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2923860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4848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12722" y="3687213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18067" y="1597385"/>
            <a:ext cx="11327467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campaniei de vaccinare 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398532"/>
            <a:ext cx="10464333" cy="3005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43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 campanie de vaccinare anti COVID-19: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43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martie 2021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43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doze administrate: </a:t>
            </a:r>
            <a:r>
              <a:rPr kumimoji="0" lang="ro-MD" sz="3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2033733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2852400" cy="6900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-39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vaccinală: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39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o doză: </a:t>
            </a:r>
            <a:r>
              <a:rPr kumimoji="0" lang="ro-MD" sz="4000" b="1" i="0" u="none" strike="noStrike" kern="0" cap="none" spc="-39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31,39 %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39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schemă completă: </a:t>
            </a:r>
            <a:r>
              <a:rPr kumimoji="0" lang="ro-MD" sz="4000" b="1" i="0" u="none" strike="noStrike" kern="0" cap="none" spc="-39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30,10 %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39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o doză: </a:t>
            </a:r>
            <a:r>
              <a:rPr kumimoji="0" lang="ro-MD" sz="4000" b="1" i="0" u="none" strike="noStrike" kern="0" cap="none" spc="-39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92,71%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39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schemă completă: </a:t>
            </a:r>
            <a:r>
              <a:rPr kumimoji="0" lang="ro-MD" sz="4000" b="1" i="0" u="none" strike="noStrike" kern="0" cap="none" spc="-39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91,70 %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12722" y="3605905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18523" y="884367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campaniei de vaccinare COVID-1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8" name="Diagramă 7">
            <a:extLst>
              <a:ext uri="{FF2B5EF4-FFF2-40B4-BE49-F238E27FC236}">
                <a16:creationId xmlns:a16="http://schemas.microsoft.com/office/drawing/2014/main" id="{19DE80B2-D5FF-473A-9C6B-F32B325618A9}"/>
              </a:ext>
            </a:extLst>
          </p:cNvPr>
          <p:cNvGraphicFramePr>
            <a:graphicFrameLocks/>
          </p:cNvGraphicFramePr>
          <p:nvPr/>
        </p:nvGraphicFramePr>
        <p:xfrm>
          <a:off x="1371601" y="3233056"/>
          <a:ext cx="12768754" cy="875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7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863600"/>
            <a:ext cx="20523200" cy="96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pe categorii de vârstă (%)</a:t>
            </a:r>
            <a:endParaRPr kumimoji="0" lang="ro-MD" sz="60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F666FD01-3714-46B0-8F84-6A349C600999}"/>
              </a:ext>
            </a:extLst>
          </p:cNvPr>
          <p:cNvGraphicFramePr>
            <a:graphicFrameLocks/>
          </p:cNvGraphicFramePr>
          <p:nvPr/>
        </p:nvGraphicFramePr>
        <p:xfrm>
          <a:off x="1371600" y="2692400"/>
          <a:ext cx="21640800" cy="934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245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768020"/>
            <a:ext cx="21844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săptămânale </a:t>
            </a: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 </a:t>
            </a:r>
            <a:r>
              <a:rPr kumimoji="0" lang="ro-MD" sz="6000" b="1" i="0" u="none" strike="noStrike" kern="120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 de vaccinare COVID-19</a:t>
            </a:r>
          </a:p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67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044E4393-4767-40FA-926B-E1E56750A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218266"/>
              </p:ext>
            </p:extLst>
          </p:nvPr>
        </p:nvGraphicFramePr>
        <p:xfrm>
          <a:off x="812800" y="2819864"/>
          <a:ext cx="22758400" cy="9687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8FDF7B8C-F373-419C-B8D7-BB55CBFF7320}"/>
              </a:ext>
            </a:extLst>
          </p:cNvPr>
          <p:cNvSpPr txBox="1"/>
          <p:nvPr/>
        </p:nvSpPr>
        <p:spPr>
          <a:xfrm>
            <a:off x="3048000" y="1676401"/>
            <a:ext cx="185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în teritorii </a:t>
            </a:r>
            <a:endParaRPr kumimoji="0" lang="ro-MD" sz="60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98467290-3A3E-4D12-951E-32C0E71A5F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66481"/>
              </p:ext>
            </p:extLst>
          </p:nvPr>
        </p:nvGraphicFramePr>
        <p:xfrm>
          <a:off x="1066800" y="3098800"/>
          <a:ext cx="22250400" cy="98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3169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747500" y="12613390"/>
            <a:ext cx="2777373" cy="739327"/>
            <a:chOff x="0" y="0"/>
            <a:chExt cx="4349750" cy="11578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455901" y="12539902"/>
            <a:ext cx="2222500" cy="591621"/>
            <a:chOff x="0" y="0"/>
            <a:chExt cx="4349750" cy="11578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9897" r="9897"/>
          <a:stretch>
            <a:fillRect/>
          </a:stretch>
        </p:blipFill>
        <p:spPr>
          <a:xfrm>
            <a:off x="20820832" y="1311223"/>
            <a:ext cx="3156769" cy="39359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87945" y="2507421"/>
            <a:ext cx="6908800" cy="1122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733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Startul campaniei de </a:t>
            </a:r>
            <a:r>
              <a:rPr kumimoji="0" lang="ro-MD" sz="4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ro-MD" sz="3733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</a:p>
          <a:p>
            <a:pPr marL="0" marR="0" lvl="0" indent="0" algn="ctr" defTabSz="825500" rtl="0" eaLnBrk="1" fontAlgn="auto" latinLnBrk="0" hangingPunct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733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martie 2021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69097" y="5387783"/>
            <a:ext cx="6708503" cy="3604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200" b="0" i="0" u="none" strike="noStrike" kern="0" cap="none" spc="-25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medie săptămânală a lucrătorilor din domeniul medical infectați cu COVID-19 din totalul de cazuri a constituit:</a:t>
            </a:r>
          </a:p>
          <a:p>
            <a:pPr marL="283188" marR="0" lvl="1" indent="0" algn="just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200" b="1" i="0" u="none" strike="noStrike" kern="0" cap="none" spc="-25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 07 – 4,3 %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2" y="441134"/>
            <a:ext cx="2285999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71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-5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Impactul vaccinării COVID-19 asupra infectării lucrătorilor medicali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41A62A-85C6-4F3C-BCAB-4273FA557F5B}"/>
              </a:ext>
            </a:extLst>
          </p:cNvPr>
          <p:cNvSpPr/>
          <p:nvPr/>
        </p:nvSpPr>
        <p:spPr>
          <a:xfrm>
            <a:off x="14085207" y="5989977"/>
            <a:ext cx="3183889" cy="714154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D8545-9E7E-4EDB-A596-ED0EF6B72247}"/>
              </a:ext>
            </a:extLst>
          </p:cNvPr>
          <p:cNvCxnSpPr>
            <a:cxnSpLocks/>
          </p:cNvCxnSpPr>
          <p:nvPr/>
        </p:nvCxnSpPr>
        <p:spPr>
          <a:xfrm>
            <a:off x="1797100" y="4478321"/>
            <a:ext cx="0" cy="1818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ă 12">
            <a:extLst>
              <a:ext uri="{FF2B5EF4-FFF2-40B4-BE49-F238E27FC236}">
                <a16:creationId xmlns:a16="http://schemas.microsoft.com/office/drawing/2014/main" id="{ECB04C50-F56C-44D1-819A-50C10B8F4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735520"/>
              </p:ext>
            </p:extLst>
          </p:nvPr>
        </p:nvGraphicFramePr>
        <p:xfrm>
          <a:off x="726492" y="4749025"/>
          <a:ext cx="16403215" cy="841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59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10713497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555" y="4148841"/>
            <a:ext cx="7346388" cy="73463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9674" y="1371600"/>
            <a:ext cx="9986727" cy="967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 de infecție  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12327" y="3423444"/>
            <a:ext cx="12192000" cy="4385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-35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Testați pozitiv la SARS-CoV-2 în săptămâna 07:</a:t>
            </a:r>
          </a:p>
          <a:p>
            <a:pPr marL="0" marR="0" lvl="0" indent="0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1" i="0" u="none" strike="noStrike" kern="0" cap="none" spc="-35" normalizeH="0" baseline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609585" marR="0" lvl="0" indent="-609585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1" i="0" u="none" strike="noStrike" kern="0" cap="none" spc="-35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76% </a:t>
            </a:r>
            <a:r>
              <a:rPr kumimoji="0" lang="ro-MD" sz="4000" b="0" i="0" u="none" strike="noStrike" kern="0" cap="none" spc="-35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din cazurile COVID-19 </a:t>
            </a:r>
            <a:r>
              <a:rPr kumimoji="0" lang="ro-MD" sz="4000" b="0" i="0" u="none" strike="noStrike" kern="0" cap="none" spc="-35" normalizeH="0" baseline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positive</a:t>
            </a:r>
            <a:r>
              <a:rPr kumimoji="0" lang="ro-MD" sz="4000" b="0" i="0" u="none" strike="noStrike" kern="0" cap="none" spc="-35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au fost înregistrate la persoanele nevaccinate</a:t>
            </a:r>
            <a:r>
              <a:rPr kumimoji="0" lang="ro-MD" sz="4000" b="1" i="0" u="none" strike="noStrike" kern="0" cap="none" spc="-35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;</a:t>
            </a: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3733" b="1" i="0" u="none" strike="noStrike" kern="0" cap="none" spc="-35" normalizeH="0" baseline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 Medium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 Medium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-3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lvetica Neue Medium"/>
                <a:cs typeface="Times New Roman" panose="02020603050405020304" pitchFamily="18" charset="0"/>
                <a:sym typeface="Helvetica Neue"/>
              </a:rPr>
              <a:t> </a:t>
            </a:r>
            <a:endParaRPr kumimoji="0" lang="en-US" sz="3465" b="1" i="0" u="none" strike="noStrike" kern="0" cap="none" spc="-33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"/>
              <a:sym typeface="Helvetica Neue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19AC6EC-CFE0-4D8D-9CF9-0876A13ABC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88371" y="6265996"/>
            <a:ext cx="3112075" cy="31120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65507" y="5564203"/>
            <a:ext cx="9040263" cy="67801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1" y="2959019"/>
            <a:ext cx="13415676" cy="796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33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YACkoCJbd3A 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administrate: </a:t>
            </a:r>
            <a:r>
              <a:rPr kumimoji="0" lang="ro-MD" sz="4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2033733</a:t>
            </a:r>
            <a:r>
              <a:rPr kumimoji="0" lang="ro-MD" sz="2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ro-MD" sz="4000" b="0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doze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raportate: </a:t>
            </a:r>
            <a:r>
              <a:rPr kumimoji="0" lang="ro-MD" sz="4000" b="1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1641 EAPI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EAPI: 0.08%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ușoare </a:t>
            </a:r>
            <a:r>
              <a:rPr kumimoji="0" lang="ro-MD" sz="4000" b="0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92 % </a:t>
            </a:r>
            <a:r>
              <a:rPr kumimoji="0" lang="ro-MD" sz="4000" b="0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ro-MD" sz="4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1505</a:t>
            </a:r>
            <a:r>
              <a:rPr kumimoji="0" lang="ro-MD" sz="2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ro-MD" sz="4000" b="0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durere locală, febră până la 38.5, oboseală, dureri musculare și articulare, etc.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MD" sz="40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moderate </a:t>
            </a:r>
            <a:r>
              <a:rPr kumimoji="0" lang="ro-MD" sz="4000" b="0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8% </a:t>
            </a:r>
            <a:r>
              <a:rPr kumimoji="0" lang="ro-MD" sz="4000" b="0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(136 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 de la 38.5, reacție alergică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29601" y="1623819"/>
            <a:ext cx="3112075" cy="31120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619559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Evenimente adverse post imunizare (EAPI)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24384000" cy="70859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08466" y="7479724"/>
            <a:ext cx="11461898" cy="597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49" y="5176251"/>
            <a:ext cx="13381091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8"/>
              </a:lnSpc>
            </a:pPr>
            <a:r>
              <a:rPr lang="ro-MD" sz="7200" dirty="0">
                <a:solidFill>
                  <a:srgbClr val="242423"/>
                </a:solidFill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</a:rPr>
              <a:t>Surse de informare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69473" y="8178801"/>
            <a:ext cx="12700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endParaRPr sz="4000"/>
          </a:p>
        </p:txBody>
      </p:sp>
      <p:sp>
        <p:nvSpPr>
          <p:cNvPr id="6" name="TextBox 6"/>
          <p:cNvSpPr txBox="1"/>
          <p:nvPr/>
        </p:nvSpPr>
        <p:spPr>
          <a:xfrm>
            <a:off x="609600" y="7466875"/>
            <a:ext cx="13381091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Pagini oficiale:</a:t>
            </a:r>
          </a:p>
          <a:p>
            <a:pPr marL="1168660" lvl="1" indent="-584329" algn="l">
              <a:buFont typeface="Arial"/>
              <a:buChar char="•"/>
            </a:pP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www.ms.gov.md</a:t>
            </a:r>
            <a:endParaRPr lang="ro-M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660" lvl="1" indent="-584329" algn="l">
              <a:buFont typeface="Arial"/>
              <a:buChar char="•"/>
            </a:pP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www.ansp.md</a:t>
            </a:r>
            <a:endParaRPr lang="ro-M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660" lvl="1" indent="-584329" algn="l">
              <a:buFont typeface="Arial"/>
              <a:buChar char="•"/>
            </a:pP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www.vaccinare.gov.md</a:t>
            </a:r>
            <a:endParaRPr lang="ro-M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660" lvl="1" indent="-584329" algn="l">
              <a:buFont typeface="Arial"/>
              <a:buChar char="•"/>
            </a:pP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www.covidinfo.gov.md</a:t>
            </a:r>
            <a:endParaRPr lang="ro-M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660" lvl="1" indent="-584329" algn="l">
              <a:buFont typeface="Arial"/>
              <a:buChar char="•"/>
            </a:pP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Viber Ministerul Sănătății:</a:t>
            </a:r>
            <a:b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https://bit.ly/3jEd38U</a:t>
            </a:r>
            <a:endParaRPr lang="ro-M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03AD-49CD-3249-9CF8-3200552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Indicatori COVID</a:t>
            </a:r>
            <a:b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20.02.2022</a:t>
            </a:r>
            <a:endParaRPr lang="en-MD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ADA-3820-3543-A292-C7E3A49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508" y="685801"/>
            <a:ext cx="15083492" cy="12472746"/>
          </a:xfrm>
        </p:spPr>
        <p:txBody>
          <a:bodyPr>
            <a:normAutofit/>
          </a:bodyPr>
          <a:lstStyle/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265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totală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13.282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deces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– </a:t>
            </a:r>
            <a: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298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decese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decese la 100 de cazuri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totală – 2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decese la 100 de cazuri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grave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2,0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medii –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4,4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ușoare și asimptomatici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93,6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cazurilor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1.407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  <a:p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ultimele </a:t>
            </a:r>
            <a:r>
              <a:rPr lang="ro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(numărul de reproducție efectiv/rata de contagiozitate) </a:t>
            </a:r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.74</a:t>
            </a:r>
            <a:endParaRPr lang="en-M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DD2E-4291-8A4F-A078-14E160ECBBCF}"/>
              </a:ext>
            </a:extLst>
          </p:cNvPr>
          <p:cNvSpPr txBox="1"/>
          <p:nvPr/>
        </p:nvSpPr>
        <p:spPr>
          <a:xfrm>
            <a:off x="3048001" y="3393534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20.02.2022</a:t>
            </a:r>
            <a:endParaRPr lang="en-MD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62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001" y="4057083"/>
            <a:ext cx="9471279" cy="7103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3316" y="2349505"/>
            <a:ext cx="7877369" cy="59080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0" y="6344905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5891" y="7382828"/>
            <a:ext cx="8720661" cy="6540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6530" y="2437799"/>
            <a:ext cx="9201860" cy="6901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660400"/>
            <a:ext cx="17003421" cy="19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ro-MD" sz="6000" dirty="0">
                <a:solidFill>
                  <a:srgbClr val="041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 în siguranță! </a:t>
            </a:r>
          </a:p>
          <a:p>
            <a:pPr>
              <a:lnSpc>
                <a:spcPts val="8000"/>
              </a:lnSpc>
              <a:spcBef>
                <a:spcPct val="0"/>
              </a:spcBef>
            </a:pPr>
            <a:r>
              <a:rPr lang="ro-MD" sz="6000" dirty="0">
                <a:solidFill>
                  <a:srgbClr val="041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Vaccinează-te împotriva #covid19​!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8F7265F-F03D-469B-B337-D6EE6068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11" y="4550735"/>
            <a:ext cx="11277977" cy="38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3869EC7-334E-4A46-BF4A-ABB9D23C4D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629730"/>
              </p:ext>
            </p:extLst>
          </p:nvPr>
        </p:nvGraphicFramePr>
        <p:xfrm>
          <a:off x="1009649" y="3879849"/>
          <a:ext cx="22731500" cy="939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B6CD268-541C-49D5-A417-E9C8071B04E9}"/>
              </a:ext>
            </a:extLst>
          </p:cNvPr>
          <p:cNvSpPr txBox="1">
            <a:spLocks/>
          </p:cNvSpPr>
          <p:nvPr/>
        </p:nvSpPr>
        <p:spPr>
          <a:xfrm>
            <a:off x="1" y="275436"/>
            <a:ext cx="24383999" cy="144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1828636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-200" baseline="0">
                <a:solidFill>
                  <a:srgbClr val="222222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it-IT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populație ultimele </a:t>
            </a:r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zile, </a:t>
            </a:r>
            <a:b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 cu alte state</a:t>
            </a:r>
            <a:br>
              <a:rPr lang="it-IT" sz="5500" b="1" dirty="0">
                <a:solidFill>
                  <a:srgbClr val="000000"/>
                </a:solidFill>
                <a:latin typeface="Open Sans"/>
              </a:rPr>
            </a:br>
            <a:endParaRPr lang="it-IT" sz="5500" b="1" dirty="0">
              <a:solidFill>
                <a:srgbClr val="1D46F3"/>
              </a:solidFill>
              <a:latin typeface="Open San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20146636" y="7286621"/>
            <a:ext cx="0" cy="2886104"/>
          </a:xfrm>
          <a:prstGeom prst="straightConnector1">
            <a:avLst/>
          </a:prstGeom>
          <a:noFill/>
          <a:ln w="1206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9">
            <a:extLst>
              <a:ext uri="{FF2B5EF4-FFF2-40B4-BE49-F238E27FC236}">
                <a16:creationId xmlns:a16="http://schemas.microsoft.com/office/drawing/2014/main" id="{671A03FC-1195-423D-A969-117D71B5DEE9}"/>
              </a:ext>
            </a:extLst>
          </p:cNvPr>
          <p:cNvSpPr txBox="1"/>
          <p:nvPr/>
        </p:nvSpPr>
        <p:spPr>
          <a:xfrm>
            <a:off x="12192000" y="3130409"/>
            <a:ext cx="1104900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=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495.415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endParaRPr kumimoji="0" lang="ro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ultimele 7 zile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265 c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la 1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mii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209F16-F0E6-472A-8072-4D5C6FAD93FD}"/>
              </a:ext>
            </a:extLst>
          </p:cNvPr>
          <p:cNvSpPr/>
          <p:nvPr/>
        </p:nvSpPr>
        <p:spPr>
          <a:xfrm>
            <a:off x="214693" y="58994"/>
            <a:ext cx="719847" cy="61555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MD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284618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44FC61B-7F3F-A94F-9A85-65AD6CC8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831472"/>
              </p:ext>
            </p:extLst>
          </p:nvPr>
        </p:nvGraphicFramePr>
        <p:xfrm>
          <a:off x="198222" y="0"/>
          <a:ext cx="23987556" cy="1371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C6A-40AC-034E-A496-27F8B682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7581" y="386159"/>
            <a:ext cx="15068197" cy="4683199"/>
          </a:xfr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800" b="1" dirty="0"/>
          </a:p>
          <a:p>
            <a:pPr marL="0" marR="0" lvl="0" indent="0" algn="ctr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Săptămâna 07 din 2022  (14.02 - </a:t>
            </a:r>
            <a:r>
              <a:rPr lang="ro-MD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.02.2022) </a:t>
            </a:r>
            <a:b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 cu săptămâna 06 din 2021:</a:t>
            </a:r>
          </a:p>
          <a:p>
            <a:pPr marL="457200" marR="0" lvl="0" indent="-457200" algn="ctr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cazuri a scăzut cu 41,3% </a:t>
            </a:r>
          </a:p>
          <a:p>
            <a:pPr marL="457200" marR="0" lvl="0" indent="-457200" algn="ctr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decese a scăzut cu </a:t>
            </a:r>
            <a:r>
              <a:rPr lang="ro-MD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16,7</a:t>
            </a: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>
              <a:buClr>
                <a:srgbClr val="10B6F4"/>
              </a:buClr>
              <a:defRPr/>
            </a:pPr>
            <a:r>
              <a:rPr kumimoji="0" lang="pt-BR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vindecați a </a:t>
            </a: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scăzut</a:t>
            </a:r>
            <a:r>
              <a:rPr kumimoji="0" lang="pt-BR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kumimoji="0" lang="pt-BR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MD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pt-BR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o-MD" sz="5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M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BE189-7831-B844-AA4F-246C973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63" y="4699850"/>
            <a:ext cx="6601194" cy="4869452"/>
          </a:xfrm>
        </p:spPr>
        <p:txBody>
          <a:bodyPr>
            <a:no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Distribuția săptămânală a cazurilor, deceselor și vindecaților</a:t>
            </a:r>
            <a:b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3339-A038-F942-9165-CF8476E0371A}"/>
              </a:ext>
            </a:extLst>
          </p:cNvPr>
          <p:cNvSpPr txBox="1"/>
          <p:nvPr/>
        </p:nvSpPr>
        <p:spPr>
          <a:xfrm>
            <a:off x="3048001" y="3379131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.02.202</a:t>
            </a:r>
            <a:r>
              <a:rPr lang="ro-MD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MD" sz="6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3852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3622994" y="1431208"/>
            <a:ext cx="171379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87598"/>
            <a:ext cx="243840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Distribuția în timp (săptămânal) a cazurilor și investigațiilor de COVID-19,</a:t>
            </a:r>
            <a:r>
              <a:rPr lang="en-US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o-MD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</a:t>
            </a:r>
            <a:r>
              <a:rPr lang="ro-RO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.02.2022</a:t>
            </a:r>
            <a:endParaRPr lang="en-US" altLang="zh-CN" sz="4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CFEB3B-4727-D643-8A92-24649A7FE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469244"/>
              </p:ext>
            </p:extLst>
          </p:nvPr>
        </p:nvGraphicFramePr>
        <p:xfrm>
          <a:off x="5829214" y="1705528"/>
          <a:ext cx="1358219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064">
                  <a:extLst>
                    <a:ext uri="{9D8B030D-6E8A-4147-A177-3AD203B41FA5}">
                      <a16:colId xmlns:a16="http://schemas.microsoft.com/office/drawing/2014/main" val="3374647112"/>
                    </a:ext>
                  </a:extLst>
                </a:gridCol>
                <a:gridCol w="569064">
                  <a:extLst>
                    <a:ext uri="{9D8B030D-6E8A-4147-A177-3AD203B41FA5}">
                      <a16:colId xmlns:a16="http://schemas.microsoft.com/office/drawing/2014/main" val="3937827211"/>
                    </a:ext>
                  </a:extLst>
                </a:gridCol>
                <a:gridCol w="12444064">
                  <a:extLst>
                    <a:ext uri="{9D8B030D-6E8A-4147-A177-3AD203B41FA5}">
                      <a16:colId xmlns:a16="http://schemas.microsoft.com/office/drawing/2014/main" val="271525204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26 februarie 2020 – 20 </a:t>
                      </a:r>
                      <a:r>
                        <a:rPr lang="ro-RO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februarie </a:t>
                      </a: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569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2.975.762 teste efectuate 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07760"/>
                  </a:ext>
                </a:extLst>
              </a:tr>
            </a:tbl>
          </a:graphicData>
        </a:graphic>
      </p:graphicFrame>
      <p:sp>
        <p:nvSpPr>
          <p:cNvPr id="10" name="CasetăText 9">
            <a:extLst>
              <a:ext uri="{FF2B5EF4-FFF2-40B4-BE49-F238E27FC236}">
                <a16:creationId xmlns:a16="http://schemas.microsoft.com/office/drawing/2014/main" id="{920FFCBE-8EC0-4ABB-A499-0882C2C1F908}"/>
              </a:ext>
            </a:extLst>
          </p:cNvPr>
          <p:cNvSpPr txBox="1"/>
          <p:nvPr/>
        </p:nvSpPr>
        <p:spPr>
          <a:xfrm>
            <a:off x="424710" y="12907043"/>
            <a:ext cx="23534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o-MD" sz="2800" i="1" dirty="0"/>
              <a:t>* din săptămâna 22/03-28/03 este calculat numărul total de teste efectuate inclusiv cele antigen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DBF5F-9CEC-489D-9236-26891C98F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73" y="3748427"/>
            <a:ext cx="23938528" cy="873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5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5425EB-0FEA-4FB1-ACEE-9B77FBC20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61" y="2930170"/>
            <a:ext cx="22237120" cy="104333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A23-1866-5F4D-B58C-902374645E0E}"/>
              </a:ext>
            </a:extLst>
          </p:cNvPr>
          <p:cNvSpPr txBox="1">
            <a:spLocks/>
          </p:cNvSpPr>
          <p:nvPr/>
        </p:nvSpPr>
        <p:spPr>
          <a:xfrm>
            <a:off x="1437692" y="352508"/>
            <a:ext cx="22090524" cy="2096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pentru ultimele </a:t>
            </a:r>
            <a:r>
              <a:rPr lang="ro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la 100 mii populație </a:t>
            </a:r>
            <a:br>
              <a:rPr lang="ro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distribuită</a:t>
            </a:r>
            <a:r>
              <a:rPr lang="ro-R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după teritorii </a:t>
            </a:r>
            <a:r>
              <a:rPr lang="ro-R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(</a:t>
            </a:r>
            <a:r>
              <a:rPr lang="ro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COVID-19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53367A-EC17-2E44-9527-29AD4F0307FC}"/>
              </a:ext>
            </a:extLst>
          </p:cNvPr>
          <p:cNvSpPr/>
          <p:nvPr/>
        </p:nvSpPr>
        <p:spPr>
          <a:xfrm>
            <a:off x="10960607" y="3723901"/>
            <a:ext cx="12657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din 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ultimele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zile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265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MD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91D15-8669-4473-BE3E-DAC2B6B18CAA}"/>
              </a:ext>
            </a:extLst>
          </p:cNvPr>
          <p:cNvSpPr txBox="1"/>
          <p:nvPr/>
        </p:nvSpPr>
        <p:spPr>
          <a:xfrm>
            <a:off x="11422019" y="444362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579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6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F82F0-9F21-4EBC-AF7C-890019AA6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0431" y="2662249"/>
            <a:ext cx="10815963" cy="10710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F26448-BE3B-4706-8167-5C0A90006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579" y="2662248"/>
            <a:ext cx="10423108" cy="10710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AC552-FEB6-C844-A880-DC39BA03ECA4}"/>
              </a:ext>
            </a:extLst>
          </p:cNvPr>
          <p:cNvSpPr txBox="1"/>
          <p:nvPr/>
        </p:nvSpPr>
        <p:spPr>
          <a:xfrm>
            <a:off x="750931" y="96674"/>
            <a:ext cx="2288213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4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Incidența COVID-19 la 100 mii populație, conform teritoriilor administrative în ultimele </a:t>
            </a:r>
            <a:r>
              <a:rPr lang="ro-MD" sz="4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en-MD" sz="4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zile, comparativ cu perioada precedentă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1CBB9B39-EB4A-46CF-93FC-C77583C6CDB0}"/>
              </a:ext>
            </a:extLst>
          </p:cNvPr>
          <p:cNvSpPr txBox="1"/>
          <p:nvPr/>
        </p:nvSpPr>
        <p:spPr>
          <a:xfrm>
            <a:off x="4435011" y="2132562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.02 -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67814B7-215F-426C-A0BF-CE29A15556EE}"/>
              </a:ext>
            </a:extLst>
          </p:cNvPr>
          <p:cNvSpPr txBox="1"/>
          <p:nvPr/>
        </p:nvSpPr>
        <p:spPr>
          <a:xfrm>
            <a:off x="15991342" y="2236604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.02 -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FCF6EAC-BFDE-47AD-B378-97DF5A006FEE}"/>
              </a:ext>
            </a:extLst>
          </p:cNvPr>
          <p:cNvSpPr txBox="1"/>
          <p:nvPr/>
        </p:nvSpPr>
        <p:spPr>
          <a:xfrm>
            <a:off x="1413999" y="8534761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</a:p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451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</a:t>
            </a:r>
            <a:b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100 mii populație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6CA0F7DB-C21C-4216-B5E6-571F97AF1B08}"/>
              </a:ext>
            </a:extLst>
          </p:cNvPr>
          <p:cNvSpPr txBox="1"/>
          <p:nvPr/>
        </p:nvSpPr>
        <p:spPr>
          <a:xfrm>
            <a:off x="7640965" y="6017666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</a:t>
            </a:r>
            <a:r>
              <a:rPr lang="en-MD" sz="2000" dirty="0">
                <a:solidFill>
                  <a:schemeClr val="tx1"/>
                </a:solidFill>
              </a:rPr>
              <a:t> – </a:t>
            </a:r>
            <a:r>
              <a:rPr lang="ro-MD" sz="2000" dirty="0">
                <a:solidFill>
                  <a:schemeClr val="tx1"/>
                </a:solidFill>
              </a:rPr>
              <a:t>915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D624565-6715-42EC-9FA2-2E2241C48E16}"/>
              </a:ext>
            </a:extLst>
          </p:cNvPr>
          <p:cNvSpPr txBox="1"/>
          <p:nvPr/>
        </p:nvSpPr>
        <p:spPr>
          <a:xfrm>
            <a:off x="12970330" y="8534760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  <a:endParaRPr lang="ro-M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</a:t>
            </a:r>
            <a:b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100 mii populație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727EC1E9-76CB-4511-AF49-79C8995EEF16}"/>
              </a:ext>
            </a:extLst>
          </p:cNvPr>
          <p:cNvSpPr txBox="1"/>
          <p:nvPr/>
        </p:nvSpPr>
        <p:spPr>
          <a:xfrm>
            <a:off x="19088311" y="6017666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</a:t>
            </a:r>
            <a:r>
              <a:rPr lang="en-MD" sz="2000" dirty="0">
                <a:solidFill>
                  <a:schemeClr val="tx1"/>
                </a:solidFill>
              </a:rPr>
              <a:t> –</a:t>
            </a:r>
            <a:r>
              <a:rPr lang="ro-MD" sz="2000" dirty="0">
                <a:solidFill>
                  <a:schemeClr val="tx1"/>
                </a:solidFill>
              </a:rPr>
              <a:t> 579 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144EA83-2BC1-4E69-86AC-1C0DDF655DA2}"/>
              </a:ext>
            </a:extLst>
          </p:cNvPr>
          <p:cNvSpPr txBox="1"/>
          <p:nvPr/>
        </p:nvSpPr>
        <p:spPr>
          <a:xfrm>
            <a:off x="14890150" y="5115153"/>
            <a:ext cx="3881690" cy="21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Bălți – 272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67CB48-D639-497D-B5EA-E8890113E819}"/>
              </a:ext>
            </a:extLst>
          </p:cNvPr>
          <p:cNvSpPr txBox="1"/>
          <p:nvPr/>
        </p:nvSpPr>
        <p:spPr>
          <a:xfrm>
            <a:off x="3357169" y="5115153"/>
            <a:ext cx="3881690" cy="21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Bălți – 538</a:t>
            </a:r>
          </a:p>
        </p:txBody>
      </p:sp>
    </p:spTree>
    <p:extLst>
      <p:ext uri="{BB962C8B-B14F-4D97-AF65-F5344CB8AC3E}">
        <p14:creationId xmlns:p14="http://schemas.microsoft.com/office/powerpoint/2010/main" val="31136959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CCCBC7-EF1D-49F9-AA4F-BD2D18F3A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050" y="1207183"/>
            <a:ext cx="11734800" cy="11518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8A619-C26C-914F-A29E-358BBDFF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– GIS</a:t>
            </a:r>
            <a:b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 de reproducție efectiv</a:t>
            </a:r>
            <a:br>
              <a:rPr lang="ro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0,74 </a:t>
            </a:r>
            <a:r>
              <a:rPr lang="ro-MD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MD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12216-C39A-894F-8BCF-9C047179813E}"/>
              </a:ext>
            </a:extLst>
          </p:cNvPr>
          <p:cNvSpPr txBox="1"/>
          <p:nvPr/>
        </p:nvSpPr>
        <p:spPr>
          <a:xfrm>
            <a:off x="2948917" y="3391206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45F7A56-A861-4E4E-82E4-A2A55A80470C}"/>
              </a:ext>
            </a:extLst>
          </p:cNvPr>
          <p:cNvSpPr txBox="1"/>
          <p:nvPr/>
        </p:nvSpPr>
        <p:spPr>
          <a:xfrm>
            <a:off x="18152659" y="4841217"/>
            <a:ext cx="388169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 – </a:t>
            </a:r>
            <a:r>
              <a:rPr lang="ro-MD" sz="1800" dirty="0">
                <a:solidFill>
                  <a:schemeClr val="tx1"/>
                </a:solidFill>
              </a:rPr>
              <a:t>0,82 </a:t>
            </a:r>
            <a:endParaRPr lang="en-MD" sz="1800" dirty="0">
              <a:solidFill>
                <a:schemeClr val="tx1"/>
              </a:solidFill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1A026B1-CD7F-4BDD-8D5A-2E6314A8C96A}"/>
              </a:ext>
            </a:extLst>
          </p:cNvPr>
          <p:cNvSpPr txBox="1"/>
          <p:nvPr/>
        </p:nvSpPr>
        <p:spPr>
          <a:xfrm>
            <a:off x="13755590" y="3831583"/>
            <a:ext cx="3881690" cy="2257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Balti</a:t>
            </a:r>
            <a:r>
              <a:rPr lang="en-MD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–</a:t>
            </a:r>
            <a:r>
              <a:rPr lang="ro-MD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0,70 </a:t>
            </a:r>
            <a:endParaRPr lang="en-MD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2634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38684</TotalTime>
  <Words>1109</Words>
  <Application>Microsoft Office PowerPoint</Application>
  <PresentationFormat>Custom</PresentationFormat>
  <Paragraphs>286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Arial</vt:lpstr>
      <vt:lpstr>Calibri</vt:lpstr>
      <vt:lpstr>Calibri Light</vt:lpstr>
      <vt:lpstr>Cambria</vt:lpstr>
      <vt:lpstr>DejaVu Serif</vt:lpstr>
      <vt:lpstr>Heebo Regular</vt:lpstr>
      <vt:lpstr>Heebo Regular Bold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Rockwell</vt:lpstr>
      <vt:lpstr>Times New Roman</vt:lpstr>
      <vt:lpstr>Wingdings</vt:lpstr>
      <vt:lpstr>YACkoCJbd3A 0</vt:lpstr>
      <vt:lpstr>White</vt:lpstr>
      <vt:lpstr>Atlas</vt:lpstr>
      <vt:lpstr>Raport săptămânal    </vt:lpstr>
      <vt:lpstr>COVID-19 (20.02.2022)  </vt:lpstr>
      <vt:lpstr>Indicatori COVID 20.02.2022</vt:lpstr>
      <vt:lpstr>PowerPoint Presentation</vt:lpstr>
      <vt:lpstr>Distribuția săptămânală a cazurilor, deceselor și vindecaților COVID-19</vt:lpstr>
      <vt:lpstr>PowerPoint Presentation</vt:lpstr>
      <vt:lpstr>PowerPoint Presentation</vt:lpstr>
      <vt:lpstr>PowerPoint Presentation</vt:lpstr>
      <vt:lpstr>Rt – GIS Numărul de reproducție efectiv  0,74  </vt:lpstr>
      <vt:lpstr>Analiza descriptivă a cazurilor confirmate COVID-19 (cumulativ)</vt:lpstr>
      <vt:lpstr>Testarea angajaților din instituțiile medicale la COVID-19 </vt:lpstr>
      <vt:lpstr>Personalul instituțiilor medicale infectat cu COVID-19 (cumulativ)</vt:lpstr>
      <vt:lpstr>Copiii și femeile gravide confirmați COVID-19 (cumulativ)</vt:lpstr>
      <vt:lpstr>Analiza descriptivă a deceselor cauzate de COVID-19</vt:lpstr>
      <vt:lpstr>PowerPoint Presentation</vt:lpstr>
      <vt:lpstr>PowerPoint Presentation</vt:lpstr>
      <vt:lpstr>Cazuri de import 14.02 – 20.02.2022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Valentin Mita</cp:lastModifiedBy>
  <cp:revision>1036</cp:revision>
  <dcterms:modified xsi:type="dcterms:W3CDTF">2022-02-21T11:47:24Z</dcterms:modified>
</cp:coreProperties>
</file>