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colors5.xml" ContentType="application/vnd.ms-office.chartcolorstyle+xml"/>
  <Override PartName="/ppt/charts/style5.xml" ContentType="application/vnd.ms-office.chartstyle+xml"/>
  <Override PartName="/ppt/charts/style6.xml" ContentType="application/vnd.ms-office.chartstyle+xml"/>
  <Override PartName="/ppt/charts/colors6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69" r:id="rId3"/>
    <p:sldId id="283" r:id="rId4"/>
    <p:sldId id="259" r:id="rId5"/>
    <p:sldId id="278" r:id="rId6"/>
    <p:sldId id="279" r:id="rId7"/>
    <p:sldId id="281" r:id="rId8"/>
    <p:sldId id="284" r:id="rId9"/>
    <p:sldId id="270" r:id="rId10"/>
    <p:sldId id="262" r:id="rId11"/>
    <p:sldId id="263" r:id="rId12"/>
    <p:sldId id="267" r:id="rId13"/>
    <p:sldId id="268" r:id="rId14"/>
  </p:sldIdLst>
  <p:sldSz cx="18288000" cy="10287000"/>
  <p:notesSz cx="6858000" cy="9144000"/>
  <p:embeddedFontLst>
    <p:embeddedFont>
      <p:font typeface="Heebo Regular Bold" panose="020B0604020202020204" charset="-79"/>
      <p:regular r:id="rId16"/>
    </p:embeddedFont>
    <p:embeddedFont>
      <p:font typeface="DejaVu Serif" panose="020B0604020202020204" charset="0"/>
      <p:regular r:id="rId17"/>
    </p:embeddedFont>
    <p:embeddedFont>
      <p:font typeface="Arimo Bold" panose="020B0604020202020204" charset="0"/>
      <p:regular r:id="rId18"/>
      <p:bold r:id="rId19"/>
    </p:embeddedFont>
    <p:embeddedFont>
      <p:font typeface="Heebo Bold" panose="020B0604020202020204" charset="-79"/>
      <p:regular r:id="rId20"/>
      <p:bold r:id="rId21"/>
    </p:embeddedFont>
    <p:embeddedFont>
      <p:font typeface="Heebo Regular" panose="020B0604020202020204" charset="-79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verdana" panose="020B060403050404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man Coretchi" initials="RC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74" autoAdjust="0"/>
    <p:restoredTop sz="86352" autoAdjust="0"/>
  </p:normalViewPr>
  <p:slideViewPr>
    <p:cSldViewPr>
      <p:cViewPr>
        <p:scale>
          <a:sx n="50" d="100"/>
          <a:sy n="50" d="100"/>
        </p:scale>
        <p:origin x="-2412" y="-6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Relationship Id="rId5" Type="http://schemas.microsoft.com/office/2011/relationships/chartStyle" Target="style1.xml"/><Relationship Id="rId4" Type="http://schemas.microsoft.com/office/2011/relationships/chartColorStyle" Target="colors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C:\Users\roman\OneDrive\&#1056;&#1072;&#1073;&#1086;&#1095;&#1080;&#1081;%20&#1089;&#1090;&#1086;&#1083;\Raport%20Briefing\AV%20pe%20v&#226;rste%20&#537;i%20categorii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2.xml"/><Relationship Id="rId4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o-R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o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'loturi sosite in tara'!$K$3:$K$9</c:f>
              <c:strCache>
                <c:ptCount val="7"/>
                <c:pt idx="0">
                  <c:v>Pfizer/BioNTech (Comirnaty)</c:v>
                </c:pt>
                <c:pt idx="1">
                  <c:v>Sinopharm</c:v>
                </c:pt>
                <c:pt idx="2">
                  <c:v>Astra Zeneca</c:v>
                </c:pt>
                <c:pt idx="3">
                  <c:v>Sputnik V</c:v>
                </c:pt>
                <c:pt idx="4">
                  <c:v>Sinovac</c:v>
                </c:pt>
                <c:pt idx="5">
                  <c:v>Johnson &amp; Johnson </c:v>
                </c:pt>
                <c:pt idx="6">
                  <c:v>TOTAL doze recepționate</c:v>
                </c:pt>
              </c:strCache>
            </c:strRef>
          </c:cat>
          <c:val>
            <c:numRef>
              <c:f>'loturi sosite in tara'!$L$3:$L$9</c:f>
              <c:numCache>
                <c:formatCode>General</c:formatCode>
                <c:ptCount val="7"/>
                <c:pt idx="0">
                  <c:v>225810</c:v>
                </c:pt>
                <c:pt idx="1">
                  <c:v>152000</c:v>
                </c:pt>
                <c:pt idx="2">
                  <c:v>513600</c:v>
                </c:pt>
                <c:pt idx="3">
                  <c:v>206000</c:v>
                </c:pt>
                <c:pt idx="4">
                  <c:v>100000</c:v>
                </c:pt>
                <c:pt idx="5">
                  <c:v>151300</c:v>
                </c:pt>
                <c:pt idx="6">
                  <c:v>1348710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069-4341-AF8F-61ADB735D47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1"/>
        <c:axId val="95737344"/>
        <c:axId val="85714624"/>
      </c:barChart>
      <c:catAx>
        <c:axId val="95737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o-RO"/>
          </a:p>
        </c:txPr>
        <c:crossAx val="85714624"/>
        <c:crosses val="autoZero"/>
        <c:auto val="1"/>
        <c:lblAlgn val="ctr"/>
        <c:lblOffset val="100"/>
        <c:noMultiLvlLbl val="0"/>
      </c:catAx>
      <c:valAx>
        <c:axId val="857146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o-RO"/>
          </a:p>
        </c:txPr>
        <c:crossAx val="95737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o-RO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o-R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Column3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187-4F76-BED9-81067D834AAD}"/>
              </c:ext>
            </c:extLst>
          </c:dPt>
          <c:dPt>
            <c:idx val="1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3187-4F76-BED9-81067D834AAD}"/>
              </c:ext>
            </c:extLst>
          </c:dPt>
          <c:dLbls>
            <c:dLbl>
              <c:idx val="0"/>
              <c:layout>
                <c:manualLayout>
                  <c:x val="-1.487392727594444E-2"/>
                  <c:y val="-3.084553526553861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3187-4F76-BED9-81067D834AAD}"/>
                </c:ext>
              </c:extLst>
            </c:dLbl>
            <c:dLbl>
              <c:idx val="1"/>
              <c:layout>
                <c:manualLayout>
                  <c:x val="9.3536901816426293E-3"/>
                  <c:y val="-1.628067585301837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3187-4F76-BED9-81067D834A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o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Bărbați %</c:v>
                </c:pt>
                <c:pt idx="1">
                  <c:v>Femei %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43.2</c:v>
                </c:pt>
                <c:pt idx="1">
                  <c:v>56.8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187-4F76-BED9-81067D834A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o-RO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800" b="1">
          <a:solidFill>
            <a:schemeClr val="tx1"/>
          </a:solidFill>
        </a:defRPr>
      </a:pPr>
      <a:endParaRPr lang="ro-RO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o-R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0167584685717103E-2"/>
          <c:y val="9.3596737941344082E-3"/>
          <c:w val="0.96731285349894647"/>
          <c:h val="0.842790085817024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'AV virste'!$E$1</c:f>
              <c:strCache>
                <c:ptCount val="1"/>
                <c:pt idx="0">
                  <c:v>AV% I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o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'AV virste'!$A$2:$A$9</c:f>
              <c:strCache>
                <c:ptCount val="8"/>
                <c:pt idx="0">
                  <c:v>18</c:v>
                </c:pt>
                <c:pt idx="1">
                  <c:v>19-29</c:v>
                </c:pt>
                <c:pt idx="2">
                  <c:v>30-39</c:v>
                </c:pt>
                <c:pt idx="3">
                  <c:v>40-49</c:v>
                </c:pt>
                <c:pt idx="4">
                  <c:v>50-59</c:v>
                </c:pt>
                <c:pt idx="5">
                  <c:v>60-69</c:v>
                </c:pt>
                <c:pt idx="6">
                  <c:v>70-79</c:v>
                </c:pt>
                <c:pt idx="7">
                  <c:v>80+</c:v>
                </c:pt>
              </c:strCache>
            </c:strRef>
          </c:cat>
          <c:val>
            <c:numRef>
              <c:f>'AV virste'!$E$2:$E$9</c:f>
              <c:numCache>
                <c:formatCode>0.0</c:formatCode>
                <c:ptCount val="8"/>
                <c:pt idx="0">
                  <c:v>0.68149123861206995</c:v>
                </c:pt>
                <c:pt idx="1">
                  <c:v>12.682551812360968</c:v>
                </c:pt>
                <c:pt idx="2">
                  <c:v>19.839759706291911</c:v>
                </c:pt>
                <c:pt idx="3">
                  <c:v>26.669250530083151</c:v>
                </c:pt>
                <c:pt idx="4">
                  <c:v>30.232010791101779</c:v>
                </c:pt>
                <c:pt idx="5">
                  <c:v>41.289242812619513</c:v>
                </c:pt>
                <c:pt idx="6">
                  <c:v>46.935045725419918</c:v>
                </c:pt>
                <c:pt idx="7">
                  <c:v>21.487055705428556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AD6-4C15-8219-C8A1EDFA1BA7}"/>
            </c:ext>
          </c:extLst>
        </c:ser>
        <c:ser>
          <c:idx val="1"/>
          <c:order val="1"/>
          <c:tx>
            <c:strRef>
              <c:f>'AV virste'!$F$1</c:f>
              <c:strCache>
                <c:ptCount val="1"/>
                <c:pt idx="0">
                  <c:v>AV % II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o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'AV virste'!$A$2:$A$9</c:f>
              <c:strCache>
                <c:ptCount val="8"/>
                <c:pt idx="0">
                  <c:v>18</c:v>
                </c:pt>
                <c:pt idx="1">
                  <c:v>19-29</c:v>
                </c:pt>
                <c:pt idx="2">
                  <c:v>30-39</c:v>
                </c:pt>
                <c:pt idx="3">
                  <c:v>40-49</c:v>
                </c:pt>
                <c:pt idx="4">
                  <c:v>50-59</c:v>
                </c:pt>
                <c:pt idx="5">
                  <c:v>60-69</c:v>
                </c:pt>
                <c:pt idx="6">
                  <c:v>70-79</c:v>
                </c:pt>
                <c:pt idx="7">
                  <c:v>80+</c:v>
                </c:pt>
              </c:strCache>
            </c:strRef>
          </c:cat>
          <c:val>
            <c:numRef>
              <c:f>'AV virste'!$F$2:$F$9</c:f>
              <c:numCache>
                <c:formatCode>0.0</c:formatCode>
                <c:ptCount val="8"/>
                <c:pt idx="0">
                  <c:v>0.32580417830778508</c:v>
                </c:pt>
                <c:pt idx="1">
                  <c:v>7.7609724066044219</c:v>
                </c:pt>
                <c:pt idx="2">
                  <c:v>12.865313128213423</c:v>
                </c:pt>
                <c:pt idx="3">
                  <c:v>18.605857945353655</c:v>
                </c:pt>
                <c:pt idx="4">
                  <c:v>22.326556392417533</c:v>
                </c:pt>
                <c:pt idx="5">
                  <c:v>32.757635641912657</c:v>
                </c:pt>
                <c:pt idx="6">
                  <c:v>37.857518738177525</c:v>
                </c:pt>
                <c:pt idx="7">
                  <c:v>16.033256030416332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AD6-4C15-8219-C8A1EDFA1BA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95644672"/>
        <c:axId val="85675392"/>
      </c:barChart>
      <c:catAx>
        <c:axId val="95644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o-RO"/>
          </a:p>
        </c:txPr>
        <c:crossAx val="85675392"/>
        <c:crosses val="autoZero"/>
        <c:auto val="1"/>
        <c:lblAlgn val="ctr"/>
        <c:lblOffset val="100"/>
        <c:noMultiLvlLbl val="0"/>
      </c:catAx>
      <c:valAx>
        <c:axId val="85675392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o-RO"/>
          </a:p>
        </c:txPr>
        <c:crossAx val="95644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o-RO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o-RO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o-R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629110329709135E-2"/>
          <c:y val="7.918336321821158E-2"/>
          <c:w val="0.94737091088514613"/>
          <c:h val="0.662363188976377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Doza I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dLbl>
              <c:idx val="15"/>
              <c:layout>
                <c:manualLayout>
                  <c:x val="-1.339313177236374E-2"/>
                  <c:y val="-1.48514851485148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8C0-4295-AF19-DD25DBA7C3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o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Sheet1!$A$2:$A$22</c:f>
              <c:strCache>
                <c:ptCount val="21"/>
                <c:pt idx="0">
                  <c:v>02-07.03.21</c:v>
                </c:pt>
                <c:pt idx="1">
                  <c:v>08-14.03.21</c:v>
                </c:pt>
                <c:pt idx="2">
                  <c:v>15-21.03.21</c:v>
                </c:pt>
                <c:pt idx="3">
                  <c:v>22-28.03.21</c:v>
                </c:pt>
                <c:pt idx="4">
                  <c:v>29.03-04.04.21</c:v>
                </c:pt>
                <c:pt idx="5">
                  <c:v>05-11.04.21</c:v>
                </c:pt>
                <c:pt idx="6">
                  <c:v>12-18.04.21</c:v>
                </c:pt>
                <c:pt idx="7">
                  <c:v>19-25.04.21</c:v>
                </c:pt>
                <c:pt idx="8">
                  <c:v>26.04-02.05.21</c:v>
                </c:pt>
                <c:pt idx="9">
                  <c:v>03-09.05.21</c:v>
                </c:pt>
                <c:pt idx="10">
                  <c:v>10-16.05.21</c:v>
                </c:pt>
                <c:pt idx="11">
                  <c:v>17-23.05.21</c:v>
                </c:pt>
                <c:pt idx="12">
                  <c:v>24-30.05.21</c:v>
                </c:pt>
                <c:pt idx="13">
                  <c:v>31.05-06.06</c:v>
                </c:pt>
                <c:pt idx="14">
                  <c:v>07-13.06.2021</c:v>
                </c:pt>
                <c:pt idx="15">
                  <c:v>14-20.06.2021</c:v>
                </c:pt>
                <c:pt idx="16">
                  <c:v>21-27.06.2021</c:v>
                </c:pt>
                <c:pt idx="17">
                  <c:v>28.06-04.07.2021</c:v>
                </c:pt>
                <c:pt idx="18">
                  <c:v>05-11.07.2021</c:v>
                </c:pt>
                <c:pt idx="19">
                  <c:v>12-18.07.2021</c:v>
                </c:pt>
                <c:pt idx="20">
                  <c:v>19-25.07.2021</c:v>
                </c:pt>
              </c:strCache>
            </c:strRef>
          </c:cat>
          <c:val>
            <c:numRef>
              <c:f>Sheet1!$B$2:$B$22</c:f>
              <c:numCache>
                <c:formatCode>General</c:formatCode>
                <c:ptCount val="21"/>
                <c:pt idx="0">
                  <c:v>5390</c:v>
                </c:pt>
                <c:pt idx="1">
                  <c:v>7413</c:v>
                </c:pt>
                <c:pt idx="2">
                  <c:v>7621</c:v>
                </c:pt>
                <c:pt idx="3">
                  <c:v>15871</c:v>
                </c:pt>
                <c:pt idx="4">
                  <c:v>11049</c:v>
                </c:pt>
                <c:pt idx="5">
                  <c:v>17030</c:v>
                </c:pt>
                <c:pt idx="6">
                  <c:v>19977</c:v>
                </c:pt>
                <c:pt idx="7">
                  <c:v>25184</c:v>
                </c:pt>
                <c:pt idx="8">
                  <c:v>20791</c:v>
                </c:pt>
                <c:pt idx="9">
                  <c:v>33214</c:v>
                </c:pt>
                <c:pt idx="10">
                  <c:v>39938</c:v>
                </c:pt>
                <c:pt idx="11">
                  <c:v>56874</c:v>
                </c:pt>
                <c:pt idx="12" formatCode="0">
                  <c:v>75713</c:v>
                </c:pt>
                <c:pt idx="13">
                  <c:v>26509</c:v>
                </c:pt>
                <c:pt idx="14">
                  <c:v>19899</c:v>
                </c:pt>
                <c:pt idx="15">
                  <c:v>15023</c:v>
                </c:pt>
                <c:pt idx="16">
                  <c:v>33145</c:v>
                </c:pt>
                <c:pt idx="17" formatCode="0">
                  <c:v>29410</c:v>
                </c:pt>
                <c:pt idx="18" formatCode="0">
                  <c:v>27014</c:v>
                </c:pt>
                <c:pt idx="19" formatCode="0">
                  <c:v>11732</c:v>
                </c:pt>
                <c:pt idx="20">
                  <c:v>17513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8C0-4295-AF19-DD25DBA7C36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Doza II</c:v>
                </c:pt>
              </c:strCache>
            </c:strRef>
          </c:tx>
          <c:spPr>
            <a:solidFill>
              <a:schemeClr val="accent2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o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Sheet1!$A$2:$A$22</c:f>
              <c:strCache>
                <c:ptCount val="21"/>
                <c:pt idx="0">
                  <c:v>02-07.03.21</c:v>
                </c:pt>
                <c:pt idx="1">
                  <c:v>08-14.03.21</c:v>
                </c:pt>
                <c:pt idx="2">
                  <c:v>15-21.03.21</c:v>
                </c:pt>
                <c:pt idx="3">
                  <c:v>22-28.03.21</c:v>
                </c:pt>
                <c:pt idx="4">
                  <c:v>29.03-04.04.21</c:v>
                </c:pt>
                <c:pt idx="5">
                  <c:v>05-11.04.21</c:v>
                </c:pt>
                <c:pt idx="6">
                  <c:v>12-18.04.21</c:v>
                </c:pt>
                <c:pt idx="7">
                  <c:v>19-25.04.21</c:v>
                </c:pt>
                <c:pt idx="8">
                  <c:v>26.04-02.05.21</c:v>
                </c:pt>
                <c:pt idx="9">
                  <c:v>03-09.05.21</c:v>
                </c:pt>
                <c:pt idx="10">
                  <c:v>10-16.05.21</c:v>
                </c:pt>
                <c:pt idx="11">
                  <c:v>17-23.05.21</c:v>
                </c:pt>
                <c:pt idx="12">
                  <c:v>24-30.05.21</c:v>
                </c:pt>
                <c:pt idx="13">
                  <c:v>31.05-06.06</c:v>
                </c:pt>
                <c:pt idx="14">
                  <c:v>07-13.06.2021</c:v>
                </c:pt>
                <c:pt idx="15">
                  <c:v>14-20.06.2021</c:v>
                </c:pt>
                <c:pt idx="16">
                  <c:v>21-27.06.2021</c:v>
                </c:pt>
                <c:pt idx="17">
                  <c:v>28.06-04.07.2021</c:v>
                </c:pt>
                <c:pt idx="18">
                  <c:v>05-11.07.2021</c:v>
                </c:pt>
                <c:pt idx="19">
                  <c:v>12-18.07.2021</c:v>
                </c:pt>
                <c:pt idx="20">
                  <c:v>19-25.07.2021</c:v>
                </c:pt>
              </c:strCache>
            </c:strRef>
          </c:cat>
          <c:val>
            <c:numRef>
              <c:f>Sheet1!$C$2:$C$22</c:f>
              <c:numCache>
                <c:formatCode>General</c:formatCode>
                <c:ptCount val="21"/>
                <c:pt idx="6">
                  <c:v>9584</c:v>
                </c:pt>
                <c:pt idx="7">
                  <c:v>1606</c:v>
                </c:pt>
                <c:pt idx="8">
                  <c:v>5602</c:v>
                </c:pt>
                <c:pt idx="9">
                  <c:v>6312</c:v>
                </c:pt>
                <c:pt idx="10">
                  <c:v>8365</c:v>
                </c:pt>
                <c:pt idx="11">
                  <c:v>7238</c:v>
                </c:pt>
                <c:pt idx="12">
                  <c:v>35223</c:v>
                </c:pt>
                <c:pt idx="13">
                  <c:v>34715</c:v>
                </c:pt>
                <c:pt idx="14">
                  <c:v>38932</c:v>
                </c:pt>
                <c:pt idx="15">
                  <c:v>76826</c:v>
                </c:pt>
                <c:pt idx="16">
                  <c:v>33660</c:v>
                </c:pt>
                <c:pt idx="17" formatCode="0">
                  <c:v>21599</c:v>
                </c:pt>
                <c:pt idx="18" formatCode="0">
                  <c:v>30375</c:v>
                </c:pt>
                <c:pt idx="19" formatCode="0">
                  <c:v>51066</c:v>
                </c:pt>
                <c:pt idx="20">
                  <c:v>44428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8C0-4295-AF19-DD25DBA7C3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476160"/>
        <c:axId val="102272960"/>
      </c:barChart>
      <c:catAx>
        <c:axId val="32476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o-RO"/>
          </a:p>
        </c:txPr>
        <c:crossAx val="102272960"/>
        <c:crosses val="autoZero"/>
        <c:auto val="1"/>
        <c:lblAlgn val="ctr"/>
        <c:lblOffset val="100"/>
        <c:noMultiLvlLbl val="0"/>
      </c:catAx>
      <c:valAx>
        <c:axId val="1022729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o-RO"/>
          </a:p>
        </c:txPr>
        <c:crossAx val="32476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142505430110532"/>
          <c:y val="3.6802821522309716E-2"/>
          <c:w val="0.46753918072730416"/>
          <c:h val="6.31971784776902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o-RO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o-RO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o-R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AV!$G$1</c:f>
              <c:strCache>
                <c:ptCount val="1"/>
                <c:pt idx="0">
                  <c:v>AV 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o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AV!$A$2:$A$37</c:f>
              <c:strCache>
                <c:ptCount val="36"/>
                <c:pt idx="0">
                  <c:v>Chișinău</c:v>
                </c:pt>
                <c:pt idx="1">
                  <c:v>Orhei</c:v>
                </c:pt>
                <c:pt idx="2">
                  <c:v>Dubăsari</c:v>
                </c:pt>
                <c:pt idx="3">
                  <c:v>Soroca</c:v>
                </c:pt>
                <c:pt idx="4">
                  <c:v>Cimislia</c:v>
                </c:pt>
                <c:pt idx="5">
                  <c:v>Strășeni</c:v>
                </c:pt>
                <c:pt idx="6">
                  <c:v>Rezina</c:v>
                </c:pt>
                <c:pt idx="7">
                  <c:v>Ialoveni</c:v>
                </c:pt>
                <c:pt idx="8">
                  <c:v>Florești</c:v>
                </c:pt>
                <c:pt idx="9">
                  <c:v>Rîșcani</c:v>
                </c:pt>
                <c:pt idx="10">
                  <c:v>Călărași</c:v>
                </c:pt>
                <c:pt idx="11">
                  <c:v>Criuleni</c:v>
                </c:pt>
                <c:pt idx="12">
                  <c:v>TDS Nistrului</c:v>
                </c:pt>
                <c:pt idx="13">
                  <c:v>Șoldănești</c:v>
                </c:pt>
                <c:pt idx="14">
                  <c:v>Donduseni</c:v>
                </c:pt>
                <c:pt idx="15">
                  <c:v>Edineț</c:v>
                </c:pt>
                <c:pt idx="16">
                  <c:v>Bălți</c:v>
                </c:pt>
                <c:pt idx="17">
                  <c:v>Ocnița</c:v>
                </c:pt>
                <c:pt idx="18">
                  <c:v>ȘtefanVodă</c:v>
                </c:pt>
                <c:pt idx="19">
                  <c:v>Ungheni</c:v>
                </c:pt>
                <c:pt idx="20">
                  <c:v>Căușeni</c:v>
                </c:pt>
                <c:pt idx="21">
                  <c:v>AneniiNoi</c:v>
                </c:pt>
                <c:pt idx="22">
                  <c:v>Basarabeasca</c:v>
                </c:pt>
                <c:pt idx="23">
                  <c:v>Cahul</c:v>
                </c:pt>
                <c:pt idx="24">
                  <c:v>Telenesti</c:v>
                </c:pt>
                <c:pt idx="25">
                  <c:v>Hincesti</c:v>
                </c:pt>
                <c:pt idx="26">
                  <c:v>Drochia</c:v>
                </c:pt>
                <c:pt idx="27">
                  <c:v>Leova</c:v>
                </c:pt>
                <c:pt idx="28">
                  <c:v>Nisporeni</c:v>
                </c:pt>
                <c:pt idx="29">
                  <c:v>Cantemir</c:v>
                </c:pt>
                <c:pt idx="30">
                  <c:v>Singerei</c:v>
                </c:pt>
                <c:pt idx="31">
                  <c:v>Falesti</c:v>
                </c:pt>
                <c:pt idx="32">
                  <c:v>Glodeni</c:v>
                </c:pt>
                <c:pt idx="33">
                  <c:v>Briceni</c:v>
                </c:pt>
                <c:pt idx="34">
                  <c:v>Taraclia</c:v>
                </c:pt>
                <c:pt idx="35">
                  <c:v>UTA Găgăuzia</c:v>
                </c:pt>
              </c:strCache>
            </c:strRef>
          </c:cat>
          <c:val>
            <c:numRef>
              <c:f>AV!$G$2:$G$37</c:f>
              <c:numCache>
                <c:formatCode>0.0</c:formatCode>
                <c:ptCount val="36"/>
                <c:pt idx="0">
                  <c:v>24.24174305559746</c:v>
                </c:pt>
                <c:pt idx="1">
                  <c:v>17.943488798250282</c:v>
                </c:pt>
                <c:pt idx="2">
                  <c:v>17.908510129479691</c:v>
                </c:pt>
                <c:pt idx="3">
                  <c:v>17.282631090965282</c:v>
                </c:pt>
                <c:pt idx="4">
                  <c:v>16.949633866812714</c:v>
                </c:pt>
                <c:pt idx="5">
                  <c:v>16.580586634411855</c:v>
                </c:pt>
                <c:pt idx="6">
                  <c:v>15.842865885232783</c:v>
                </c:pt>
                <c:pt idx="7">
                  <c:v>15.767438864675698</c:v>
                </c:pt>
                <c:pt idx="8">
                  <c:v>15.581307139961023</c:v>
                </c:pt>
                <c:pt idx="9">
                  <c:v>15.513456927700672</c:v>
                </c:pt>
                <c:pt idx="10">
                  <c:v>15.249763202434744</c:v>
                </c:pt>
                <c:pt idx="11">
                  <c:v>14.760502774317743</c:v>
                </c:pt>
                <c:pt idx="12">
                  <c:v>14.454754626589244</c:v>
                </c:pt>
                <c:pt idx="13">
                  <c:v>14.405464986528047</c:v>
                </c:pt>
                <c:pt idx="14">
                  <c:v>14.124577345731193</c:v>
                </c:pt>
                <c:pt idx="15">
                  <c:v>14.124065749001376</c:v>
                </c:pt>
                <c:pt idx="16">
                  <c:v>13.724782103711803</c:v>
                </c:pt>
                <c:pt idx="17">
                  <c:v>13.688982604111754</c:v>
                </c:pt>
                <c:pt idx="18">
                  <c:v>13.513339347854107</c:v>
                </c:pt>
                <c:pt idx="19">
                  <c:v>13.138209451436714</c:v>
                </c:pt>
                <c:pt idx="20">
                  <c:v>13.112028084005667</c:v>
                </c:pt>
                <c:pt idx="21">
                  <c:v>13.048761962631019</c:v>
                </c:pt>
                <c:pt idx="22">
                  <c:v>12.788979662784634</c:v>
                </c:pt>
                <c:pt idx="23">
                  <c:v>12.772017773726784</c:v>
                </c:pt>
                <c:pt idx="24">
                  <c:v>12.612848357974618</c:v>
                </c:pt>
                <c:pt idx="25">
                  <c:v>12.556848839898249</c:v>
                </c:pt>
                <c:pt idx="26">
                  <c:v>12.32486600486278</c:v>
                </c:pt>
                <c:pt idx="27">
                  <c:v>12.100129748109705</c:v>
                </c:pt>
                <c:pt idx="28">
                  <c:v>12.066824698047183</c:v>
                </c:pt>
                <c:pt idx="29">
                  <c:v>11.908279765902332</c:v>
                </c:pt>
                <c:pt idx="30">
                  <c:v>11.479189114691659</c:v>
                </c:pt>
                <c:pt idx="31">
                  <c:v>11.426307853510185</c:v>
                </c:pt>
                <c:pt idx="32">
                  <c:v>11.365142478462557</c:v>
                </c:pt>
                <c:pt idx="33">
                  <c:v>11.276756772194377</c:v>
                </c:pt>
                <c:pt idx="34">
                  <c:v>10.77174291297481</c:v>
                </c:pt>
                <c:pt idx="35">
                  <c:v>8.6044523729884421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8BC-4479-A726-51A3DA91979F}"/>
            </c:ext>
          </c:extLst>
        </c:ser>
        <c:ser>
          <c:idx val="1"/>
          <c:order val="1"/>
          <c:tx>
            <c:strRef>
              <c:f>AV!$H$1</c:f>
              <c:strCache>
                <c:ptCount val="1"/>
                <c:pt idx="0">
                  <c:v>AV II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highlight>
                      <a:srgbClr val="FFFF00"/>
                    </a:highlight>
                    <a:latin typeface="+mn-lt"/>
                    <a:ea typeface="+mn-ea"/>
                    <a:cs typeface="+mn-cs"/>
                  </a:defRPr>
                </a:pPr>
                <a:endParaRPr lang="ro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AV!$A$2:$A$37</c:f>
              <c:strCache>
                <c:ptCount val="36"/>
                <c:pt idx="0">
                  <c:v>Chișinău</c:v>
                </c:pt>
                <c:pt idx="1">
                  <c:v>Orhei</c:v>
                </c:pt>
                <c:pt idx="2">
                  <c:v>Dubăsari</c:v>
                </c:pt>
                <c:pt idx="3">
                  <c:v>Soroca</c:v>
                </c:pt>
                <c:pt idx="4">
                  <c:v>Cimislia</c:v>
                </c:pt>
                <c:pt idx="5">
                  <c:v>Strășeni</c:v>
                </c:pt>
                <c:pt idx="6">
                  <c:v>Rezina</c:v>
                </c:pt>
                <c:pt idx="7">
                  <c:v>Ialoveni</c:v>
                </c:pt>
                <c:pt idx="8">
                  <c:v>Florești</c:v>
                </c:pt>
                <c:pt idx="9">
                  <c:v>Rîșcani</c:v>
                </c:pt>
                <c:pt idx="10">
                  <c:v>Călărași</c:v>
                </c:pt>
                <c:pt idx="11">
                  <c:v>Criuleni</c:v>
                </c:pt>
                <c:pt idx="12">
                  <c:v>TDS Nistrului</c:v>
                </c:pt>
                <c:pt idx="13">
                  <c:v>Șoldănești</c:v>
                </c:pt>
                <c:pt idx="14">
                  <c:v>Donduseni</c:v>
                </c:pt>
                <c:pt idx="15">
                  <c:v>Edineț</c:v>
                </c:pt>
                <c:pt idx="16">
                  <c:v>Bălți</c:v>
                </c:pt>
                <c:pt idx="17">
                  <c:v>Ocnița</c:v>
                </c:pt>
                <c:pt idx="18">
                  <c:v>ȘtefanVodă</c:v>
                </c:pt>
                <c:pt idx="19">
                  <c:v>Ungheni</c:v>
                </c:pt>
                <c:pt idx="20">
                  <c:v>Căușeni</c:v>
                </c:pt>
                <c:pt idx="21">
                  <c:v>AneniiNoi</c:v>
                </c:pt>
                <c:pt idx="22">
                  <c:v>Basarabeasca</c:v>
                </c:pt>
                <c:pt idx="23">
                  <c:v>Cahul</c:v>
                </c:pt>
                <c:pt idx="24">
                  <c:v>Telenesti</c:v>
                </c:pt>
                <c:pt idx="25">
                  <c:v>Hincesti</c:v>
                </c:pt>
                <c:pt idx="26">
                  <c:v>Drochia</c:v>
                </c:pt>
                <c:pt idx="27">
                  <c:v>Leova</c:v>
                </c:pt>
                <c:pt idx="28">
                  <c:v>Nisporeni</c:v>
                </c:pt>
                <c:pt idx="29">
                  <c:v>Cantemir</c:v>
                </c:pt>
                <c:pt idx="30">
                  <c:v>Singerei</c:v>
                </c:pt>
                <c:pt idx="31">
                  <c:v>Falesti</c:v>
                </c:pt>
                <c:pt idx="32">
                  <c:v>Glodeni</c:v>
                </c:pt>
                <c:pt idx="33">
                  <c:v>Briceni</c:v>
                </c:pt>
                <c:pt idx="34">
                  <c:v>Taraclia</c:v>
                </c:pt>
                <c:pt idx="35">
                  <c:v>UTA Găgăuzia</c:v>
                </c:pt>
              </c:strCache>
            </c:strRef>
          </c:cat>
          <c:val>
            <c:numRef>
              <c:f>AV!$H$2:$H$37</c:f>
              <c:numCache>
                <c:formatCode>0.0</c:formatCode>
                <c:ptCount val="36"/>
                <c:pt idx="0">
                  <c:v>19.837787929442577</c:v>
                </c:pt>
                <c:pt idx="1">
                  <c:v>13.686429824042875</c:v>
                </c:pt>
                <c:pt idx="2">
                  <c:v>15.465819411704418</c:v>
                </c:pt>
                <c:pt idx="3">
                  <c:v>12.726640568661789</c:v>
                </c:pt>
                <c:pt idx="4">
                  <c:v>12.789306071117062</c:v>
                </c:pt>
                <c:pt idx="5">
                  <c:v>13.412760810402178</c:v>
                </c:pt>
                <c:pt idx="6">
                  <c:v>12.578261074236218</c:v>
                </c:pt>
                <c:pt idx="7">
                  <c:v>12.684372114992378</c:v>
                </c:pt>
                <c:pt idx="8">
                  <c:v>12.000209267954537</c:v>
                </c:pt>
                <c:pt idx="9">
                  <c:v>12.491135649883498</c:v>
                </c:pt>
                <c:pt idx="10">
                  <c:v>11.498268660424529</c:v>
                </c:pt>
                <c:pt idx="11">
                  <c:v>11.756879175631299</c:v>
                </c:pt>
                <c:pt idx="12">
                  <c:v>12.118663687003028</c:v>
                </c:pt>
                <c:pt idx="13">
                  <c:v>11.381759790980595</c:v>
                </c:pt>
                <c:pt idx="14">
                  <c:v>9.7738799661876588</c:v>
                </c:pt>
                <c:pt idx="15">
                  <c:v>10.498406380047044</c:v>
                </c:pt>
                <c:pt idx="16">
                  <c:v>11.277901949110358</c:v>
                </c:pt>
                <c:pt idx="17">
                  <c:v>10.207696362677913</c:v>
                </c:pt>
                <c:pt idx="18">
                  <c:v>9.7225802294110064</c:v>
                </c:pt>
                <c:pt idx="19">
                  <c:v>10.310298424760548</c:v>
                </c:pt>
                <c:pt idx="20">
                  <c:v>10.933054135616185</c:v>
                </c:pt>
                <c:pt idx="21">
                  <c:v>10.20178236872753</c:v>
                </c:pt>
                <c:pt idx="22">
                  <c:v>10.107769859203893</c:v>
                </c:pt>
                <c:pt idx="23">
                  <c:v>9.6891496714898793</c:v>
                </c:pt>
                <c:pt idx="24">
                  <c:v>9.5414104409263381</c:v>
                </c:pt>
                <c:pt idx="25">
                  <c:v>10.392738765127572</c:v>
                </c:pt>
                <c:pt idx="26">
                  <c:v>9.2983893717340784</c:v>
                </c:pt>
                <c:pt idx="27">
                  <c:v>10.084559974945192</c:v>
                </c:pt>
                <c:pt idx="28">
                  <c:v>8.4622041614930197</c:v>
                </c:pt>
                <c:pt idx="29">
                  <c:v>9.7630240813585338</c:v>
                </c:pt>
                <c:pt idx="30">
                  <c:v>9.6624652316636173</c:v>
                </c:pt>
                <c:pt idx="31">
                  <c:v>8.6994300902144186</c:v>
                </c:pt>
                <c:pt idx="32">
                  <c:v>9.5057108330409701</c:v>
                </c:pt>
                <c:pt idx="33">
                  <c:v>8.0095389053106558</c:v>
                </c:pt>
                <c:pt idx="34">
                  <c:v>7.1311936183312357</c:v>
                </c:pt>
                <c:pt idx="35">
                  <c:v>6.370089567770469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8BC-4479-A726-51A3DA91979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33759744"/>
        <c:axId val="102275264"/>
        <c:axId val="0"/>
      </c:bar3DChart>
      <c:catAx>
        <c:axId val="33759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o-RO"/>
          </a:p>
        </c:txPr>
        <c:crossAx val="102275264"/>
        <c:crosses val="autoZero"/>
        <c:auto val="1"/>
        <c:lblAlgn val="ctr"/>
        <c:lblOffset val="100"/>
        <c:noMultiLvlLbl val="0"/>
      </c:catAx>
      <c:valAx>
        <c:axId val="102275264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o-RO"/>
          </a:p>
        </c:txPr>
        <c:crossAx val="33759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7886611776267696"/>
          <c:y val="8.2688800497875845E-2"/>
          <c:w val="0.14567953834537806"/>
          <c:h val="6.84503612306193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o-RO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o-RO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o-R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'Evolutia saptaminala'!$C$1</c:f>
              <c:strCache>
                <c:ptCount val="1"/>
                <c:pt idx="0">
                  <c:v>Cazuri populatia generala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o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'Evolutia saptaminala'!$B$2:$B$30</c:f>
              <c:strCache>
                <c:ptCount val="29"/>
                <c:pt idx="0">
                  <c:v>1/4/2021 - 1/10/2021</c:v>
                </c:pt>
                <c:pt idx="1">
                  <c:v>1/11/2021 - 1/17/2021</c:v>
                </c:pt>
                <c:pt idx="2">
                  <c:v>1/18/2021 - 1/24/2021</c:v>
                </c:pt>
                <c:pt idx="3">
                  <c:v>1/25/2021 - 1/31/2021</c:v>
                </c:pt>
                <c:pt idx="4">
                  <c:v>2/1/2021 - 2/7/2021</c:v>
                </c:pt>
                <c:pt idx="5">
                  <c:v>2/8/2021 - 2/14/2021</c:v>
                </c:pt>
                <c:pt idx="6">
                  <c:v>2/15/2021 - 2/21/2021</c:v>
                </c:pt>
                <c:pt idx="7">
                  <c:v>2/22/2021 - 2/28/2021</c:v>
                </c:pt>
                <c:pt idx="8">
                  <c:v>3/1/2021 - 3/7/2021</c:v>
                </c:pt>
                <c:pt idx="9">
                  <c:v>3/8/2021 - 3/14/2021</c:v>
                </c:pt>
                <c:pt idx="10">
                  <c:v>3/15/2021 - 3/21/2021</c:v>
                </c:pt>
                <c:pt idx="11">
                  <c:v>3/22/2021 - 3/28/2021</c:v>
                </c:pt>
                <c:pt idx="12">
                  <c:v>3/29/2021 - 4/4/2021</c:v>
                </c:pt>
                <c:pt idx="13">
                  <c:v>4/5/2021 - 4/11/2021</c:v>
                </c:pt>
                <c:pt idx="14">
                  <c:v>4/12/2021 -4/18/2021</c:v>
                </c:pt>
                <c:pt idx="15">
                  <c:v>4/19/2021 -4/25/2021</c:v>
                </c:pt>
                <c:pt idx="16">
                  <c:v>4/26/2021 -5/02/2022</c:v>
                </c:pt>
                <c:pt idx="17">
                  <c:v>5/3/2021 - 5/9/2021</c:v>
                </c:pt>
                <c:pt idx="18">
                  <c:v>5/10/2021 - 5/16/2021</c:v>
                </c:pt>
                <c:pt idx="19">
                  <c:v>5/17/2021 - 5/23/2021</c:v>
                </c:pt>
                <c:pt idx="20">
                  <c:v>5/24/2021 - 5/30/2021</c:v>
                </c:pt>
                <c:pt idx="21">
                  <c:v>5/31/2021 - 6/06/2021</c:v>
                </c:pt>
                <c:pt idx="22">
                  <c:v>6/07/2021 - 6/13/2021</c:v>
                </c:pt>
                <c:pt idx="23">
                  <c:v>6/14/2021 - 6/20/2021</c:v>
                </c:pt>
                <c:pt idx="24">
                  <c:v>6/21/2021 - 6/27/2021</c:v>
                </c:pt>
                <c:pt idx="25">
                  <c:v>6/28/2021 - 7/4/2021</c:v>
                </c:pt>
                <c:pt idx="26">
                  <c:v>7/5/2021 - 7/11/2021</c:v>
                </c:pt>
                <c:pt idx="27">
                  <c:v>7/12/2021 - 7/18/2021</c:v>
                </c:pt>
                <c:pt idx="28">
                  <c:v>7/19/2021-7/25/2021</c:v>
                </c:pt>
              </c:strCache>
            </c:strRef>
          </c:cat>
          <c:val>
            <c:numRef>
              <c:f>'Evolutia saptaminala'!$C$2:$C$30</c:f>
              <c:numCache>
                <c:formatCode>General</c:formatCode>
                <c:ptCount val="29"/>
                <c:pt idx="0">
                  <c:v>3521</c:v>
                </c:pt>
                <c:pt idx="1">
                  <c:v>3467</c:v>
                </c:pt>
                <c:pt idx="2">
                  <c:v>3349</c:v>
                </c:pt>
                <c:pt idx="3">
                  <c:v>3605</c:v>
                </c:pt>
                <c:pt idx="4">
                  <c:v>4764</c:v>
                </c:pt>
                <c:pt idx="5">
                  <c:v>5608</c:v>
                </c:pt>
                <c:pt idx="6">
                  <c:v>6568</c:v>
                </c:pt>
                <c:pt idx="7">
                  <c:v>8700</c:v>
                </c:pt>
                <c:pt idx="8">
                  <c:v>9808</c:v>
                </c:pt>
                <c:pt idx="9">
                  <c:v>9212</c:v>
                </c:pt>
                <c:pt idx="10">
                  <c:v>10564</c:v>
                </c:pt>
                <c:pt idx="11">
                  <c:v>11484</c:v>
                </c:pt>
                <c:pt idx="12">
                  <c:v>8562</c:v>
                </c:pt>
                <c:pt idx="13">
                  <c:v>6149</c:v>
                </c:pt>
                <c:pt idx="14">
                  <c:v>4706</c:v>
                </c:pt>
                <c:pt idx="15">
                  <c:v>3265</c:v>
                </c:pt>
                <c:pt idx="16">
                  <c:v>2211</c:v>
                </c:pt>
                <c:pt idx="17">
                  <c:v>1428</c:v>
                </c:pt>
                <c:pt idx="18">
                  <c:v>1110</c:v>
                </c:pt>
                <c:pt idx="19">
                  <c:v>848</c:v>
                </c:pt>
                <c:pt idx="20">
                  <c:v>471</c:v>
                </c:pt>
                <c:pt idx="21">
                  <c:v>323</c:v>
                </c:pt>
                <c:pt idx="22">
                  <c:v>345</c:v>
                </c:pt>
                <c:pt idx="23">
                  <c:v>348</c:v>
                </c:pt>
                <c:pt idx="24">
                  <c:v>419</c:v>
                </c:pt>
                <c:pt idx="25">
                  <c:v>411</c:v>
                </c:pt>
                <c:pt idx="26">
                  <c:v>497</c:v>
                </c:pt>
                <c:pt idx="27">
                  <c:v>489</c:v>
                </c:pt>
                <c:pt idx="28">
                  <c:v>680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666-4738-830D-C0576734D272}"/>
            </c:ext>
          </c:extLst>
        </c:ser>
        <c:ser>
          <c:idx val="1"/>
          <c:order val="1"/>
          <c:tx>
            <c:strRef>
              <c:f>'Evolutia saptaminala'!$D$1</c:f>
              <c:strCache>
                <c:ptCount val="1"/>
                <c:pt idx="0">
                  <c:v>Cazuri LM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o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'Evolutia saptaminala'!$B$2:$B$30</c:f>
              <c:strCache>
                <c:ptCount val="29"/>
                <c:pt idx="0">
                  <c:v>1/4/2021 - 1/10/2021</c:v>
                </c:pt>
                <c:pt idx="1">
                  <c:v>1/11/2021 - 1/17/2021</c:v>
                </c:pt>
                <c:pt idx="2">
                  <c:v>1/18/2021 - 1/24/2021</c:v>
                </c:pt>
                <c:pt idx="3">
                  <c:v>1/25/2021 - 1/31/2021</c:v>
                </c:pt>
                <c:pt idx="4">
                  <c:v>2/1/2021 - 2/7/2021</c:v>
                </c:pt>
                <c:pt idx="5">
                  <c:v>2/8/2021 - 2/14/2021</c:v>
                </c:pt>
                <c:pt idx="6">
                  <c:v>2/15/2021 - 2/21/2021</c:v>
                </c:pt>
                <c:pt idx="7">
                  <c:v>2/22/2021 - 2/28/2021</c:v>
                </c:pt>
                <c:pt idx="8">
                  <c:v>3/1/2021 - 3/7/2021</c:v>
                </c:pt>
                <c:pt idx="9">
                  <c:v>3/8/2021 - 3/14/2021</c:v>
                </c:pt>
                <c:pt idx="10">
                  <c:v>3/15/2021 - 3/21/2021</c:v>
                </c:pt>
                <c:pt idx="11">
                  <c:v>3/22/2021 - 3/28/2021</c:v>
                </c:pt>
                <c:pt idx="12">
                  <c:v>3/29/2021 - 4/4/2021</c:v>
                </c:pt>
                <c:pt idx="13">
                  <c:v>4/5/2021 - 4/11/2021</c:v>
                </c:pt>
                <c:pt idx="14">
                  <c:v>4/12/2021 -4/18/2021</c:v>
                </c:pt>
                <c:pt idx="15">
                  <c:v>4/19/2021 -4/25/2021</c:v>
                </c:pt>
                <c:pt idx="16">
                  <c:v>4/26/2021 -5/02/2022</c:v>
                </c:pt>
                <c:pt idx="17">
                  <c:v>5/3/2021 - 5/9/2021</c:v>
                </c:pt>
                <c:pt idx="18">
                  <c:v>5/10/2021 - 5/16/2021</c:v>
                </c:pt>
                <c:pt idx="19">
                  <c:v>5/17/2021 - 5/23/2021</c:v>
                </c:pt>
                <c:pt idx="20">
                  <c:v>5/24/2021 - 5/30/2021</c:v>
                </c:pt>
                <c:pt idx="21">
                  <c:v>5/31/2021 - 6/06/2021</c:v>
                </c:pt>
                <c:pt idx="22">
                  <c:v>6/07/2021 - 6/13/2021</c:v>
                </c:pt>
                <c:pt idx="23">
                  <c:v>6/14/2021 - 6/20/2021</c:v>
                </c:pt>
                <c:pt idx="24">
                  <c:v>6/21/2021 - 6/27/2021</c:v>
                </c:pt>
                <c:pt idx="25">
                  <c:v>6/28/2021 - 7/4/2021</c:v>
                </c:pt>
                <c:pt idx="26">
                  <c:v>7/5/2021 - 7/11/2021</c:v>
                </c:pt>
                <c:pt idx="27">
                  <c:v>7/12/2021 - 7/18/2021</c:v>
                </c:pt>
                <c:pt idx="28">
                  <c:v>7/19/2021-7/25/2021</c:v>
                </c:pt>
              </c:strCache>
            </c:strRef>
          </c:cat>
          <c:val>
            <c:numRef>
              <c:f>'Evolutia saptaminala'!$D$2:$D$30</c:f>
              <c:numCache>
                <c:formatCode>General</c:formatCode>
                <c:ptCount val="29"/>
                <c:pt idx="0">
                  <c:v>276</c:v>
                </c:pt>
                <c:pt idx="1">
                  <c:v>243</c:v>
                </c:pt>
                <c:pt idx="2">
                  <c:v>251</c:v>
                </c:pt>
                <c:pt idx="3">
                  <c:v>295</c:v>
                </c:pt>
                <c:pt idx="4">
                  <c:v>396</c:v>
                </c:pt>
                <c:pt idx="5">
                  <c:v>461</c:v>
                </c:pt>
                <c:pt idx="6">
                  <c:v>452</c:v>
                </c:pt>
                <c:pt idx="7">
                  <c:v>563</c:v>
                </c:pt>
                <c:pt idx="8">
                  <c:v>607</c:v>
                </c:pt>
                <c:pt idx="9">
                  <c:v>600</c:v>
                </c:pt>
                <c:pt idx="10">
                  <c:v>556</c:v>
                </c:pt>
                <c:pt idx="11">
                  <c:v>396</c:v>
                </c:pt>
                <c:pt idx="12">
                  <c:v>275</c:v>
                </c:pt>
                <c:pt idx="13">
                  <c:v>171</c:v>
                </c:pt>
                <c:pt idx="14">
                  <c:v>97</c:v>
                </c:pt>
                <c:pt idx="15">
                  <c:v>80</c:v>
                </c:pt>
                <c:pt idx="16">
                  <c:v>43</c:v>
                </c:pt>
                <c:pt idx="17">
                  <c:v>19</c:v>
                </c:pt>
                <c:pt idx="18">
                  <c:v>14</c:v>
                </c:pt>
                <c:pt idx="19">
                  <c:v>11</c:v>
                </c:pt>
                <c:pt idx="20">
                  <c:v>4</c:v>
                </c:pt>
                <c:pt idx="21">
                  <c:v>4</c:v>
                </c:pt>
                <c:pt idx="22">
                  <c:v>1</c:v>
                </c:pt>
                <c:pt idx="23">
                  <c:v>4</c:v>
                </c:pt>
                <c:pt idx="24">
                  <c:v>5</c:v>
                </c:pt>
                <c:pt idx="25">
                  <c:v>7</c:v>
                </c:pt>
                <c:pt idx="26">
                  <c:v>10</c:v>
                </c:pt>
                <c:pt idx="27">
                  <c:v>8</c:v>
                </c:pt>
                <c:pt idx="28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666-4738-830D-C0576734D2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612224"/>
        <c:axId val="102745792"/>
      </c:barChart>
      <c:lineChart>
        <c:grouping val="standard"/>
        <c:varyColors val="0"/>
        <c:ser>
          <c:idx val="2"/>
          <c:order val="2"/>
          <c:tx>
            <c:strRef>
              <c:f>'Evolutia saptaminala'!$E$1</c:f>
              <c:strCache>
                <c:ptCount val="1"/>
                <c:pt idx="0">
                  <c:v>% LM din total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o-RO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o-R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'Evolutia saptaminala'!$B$2:$B$30</c:f>
              <c:strCache>
                <c:ptCount val="29"/>
                <c:pt idx="0">
                  <c:v>1/4/2021 - 1/10/2021</c:v>
                </c:pt>
                <c:pt idx="1">
                  <c:v>1/11/2021 - 1/17/2021</c:v>
                </c:pt>
                <c:pt idx="2">
                  <c:v>1/18/2021 - 1/24/2021</c:v>
                </c:pt>
                <c:pt idx="3">
                  <c:v>1/25/2021 - 1/31/2021</c:v>
                </c:pt>
                <c:pt idx="4">
                  <c:v>2/1/2021 - 2/7/2021</c:v>
                </c:pt>
                <c:pt idx="5">
                  <c:v>2/8/2021 - 2/14/2021</c:v>
                </c:pt>
                <c:pt idx="6">
                  <c:v>2/15/2021 - 2/21/2021</c:v>
                </c:pt>
                <c:pt idx="7">
                  <c:v>2/22/2021 - 2/28/2021</c:v>
                </c:pt>
                <c:pt idx="8">
                  <c:v>3/1/2021 - 3/7/2021</c:v>
                </c:pt>
                <c:pt idx="9">
                  <c:v>3/8/2021 - 3/14/2021</c:v>
                </c:pt>
                <c:pt idx="10">
                  <c:v>3/15/2021 - 3/21/2021</c:v>
                </c:pt>
                <c:pt idx="11">
                  <c:v>3/22/2021 - 3/28/2021</c:v>
                </c:pt>
                <c:pt idx="12">
                  <c:v>3/29/2021 - 4/4/2021</c:v>
                </c:pt>
                <c:pt idx="13">
                  <c:v>4/5/2021 - 4/11/2021</c:v>
                </c:pt>
                <c:pt idx="14">
                  <c:v>4/12/2021 -4/18/2021</c:v>
                </c:pt>
                <c:pt idx="15">
                  <c:v>4/19/2021 -4/25/2021</c:v>
                </c:pt>
                <c:pt idx="16">
                  <c:v>4/26/2021 -5/02/2022</c:v>
                </c:pt>
                <c:pt idx="17">
                  <c:v>5/3/2021 - 5/9/2021</c:v>
                </c:pt>
                <c:pt idx="18">
                  <c:v>5/10/2021 - 5/16/2021</c:v>
                </c:pt>
                <c:pt idx="19">
                  <c:v>5/17/2021 - 5/23/2021</c:v>
                </c:pt>
                <c:pt idx="20">
                  <c:v>5/24/2021 - 5/30/2021</c:v>
                </c:pt>
                <c:pt idx="21">
                  <c:v>5/31/2021 - 6/06/2021</c:v>
                </c:pt>
                <c:pt idx="22">
                  <c:v>6/07/2021 - 6/13/2021</c:v>
                </c:pt>
                <c:pt idx="23">
                  <c:v>6/14/2021 - 6/20/2021</c:v>
                </c:pt>
                <c:pt idx="24">
                  <c:v>6/21/2021 - 6/27/2021</c:v>
                </c:pt>
                <c:pt idx="25">
                  <c:v>6/28/2021 - 7/4/2021</c:v>
                </c:pt>
                <c:pt idx="26">
                  <c:v>7/5/2021 - 7/11/2021</c:v>
                </c:pt>
                <c:pt idx="27">
                  <c:v>7/12/2021 - 7/18/2021</c:v>
                </c:pt>
                <c:pt idx="28">
                  <c:v>7/19/2021-7/25/2021</c:v>
                </c:pt>
              </c:strCache>
            </c:strRef>
          </c:cat>
          <c:val>
            <c:numRef>
              <c:f>'Evolutia saptaminala'!$E$2:$E$30</c:f>
              <c:numCache>
                <c:formatCode>0.0</c:formatCode>
                <c:ptCount val="29"/>
                <c:pt idx="0">
                  <c:v>7.8386821925589327</c:v>
                </c:pt>
                <c:pt idx="1">
                  <c:v>7.0089414479376986</c:v>
                </c:pt>
                <c:pt idx="2">
                  <c:v>7.494774559570021</c:v>
                </c:pt>
                <c:pt idx="3">
                  <c:v>8.1830790568654646</c:v>
                </c:pt>
                <c:pt idx="4">
                  <c:v>8.3123425692695214</c:v>
                </c:pt>
                <c:pt idx="5">
                  <c:v>8.2203994293865907</c:v>
                </c:pt>
                <c:pt idx="6">
                  <c:v>6.8818514007308167</c:v>
                </c:pt>
                <c:pt idx="7">
                  <c:v>6.4712643678160919</c:v>
                </c:pt>
                <c:pt idx="8">
                  <c:v>6.1888254486133771</c:v>
                </c:pt>
                <c:pt idx="9">
                  <c:v>6.5132435953104642</c:v>
                </c:pt>
                <c:pt idx="10">
                  <c:v>5.2631578947368416</c:v>
                </c:pt>
                <c:pt idx="11">
                  <c:v>3.4482758620689653</c:v>
                </c:pt>
                <c:pt idx="12">
                  <c:v>3.2118663863583272</c:v>
                </c:pt>
                <c:pt idx="13">
                  <c:v>2.7809399902423158</c:v>
                </c:pt>
                <c:pt idx="14">
                  <c:v>2.0611984700382493</c:v>
                </c:pt>
                <c:pt idx="15">
                  <c:v>2.4502297090352223</c:v>
                </c:pt>
                <c:pt idx="16">
                  <c:v>1.9448213478064227</c:v>
                </c:pt>
                <c:pt idx="17">
                  <c:v>1.330532212885154</c:v>
                </c:pt>
                <c:pt idx="18">
                  <c:v>1.2612612612612613</c:v>
                </c:pt>
                <c:pt idx="19">
                  <c:v>1.2971698113207548</c:v>
                </c:pt>
                <c:pt idx="20">
                  <c:v>0.84925690021231426</c:v>
                </c:pt>
                <c:pt idx="21">
                  <c:v>1.2383900928792571</c:v>
                </c:pt>
                <c:pt idx="22">
                  <c:v>0.28985507246376813</c:v>
                </c:pt>
                <c:pt idx="23">
                  <c:v>1.1494252873563218</c:v>
                </c:pt>
                <c:pt idx="24">
                  <c:v>1.1933174224343674</c:v>
                </c:pt>
                <c:pt idx="25">
                  <c:v>1.7031630170316301</c:v>
                </c:pt>
                <c:pt idx="26">
                  <c:v>2.0120724346076457</c:v>
                </c:pt>
                <c:pt idx="27">
                  <c:v>1.6359918200409</c:v>
                </c:pt>
                <c:pt idx="28">
                  <c:v>1.1764705882352942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9666-4738-830D-C0576734D2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4603520"/>
        <c:axId val="102746368"/>
      </c:lineChart>
      <c:catAx>
        <c:axId val="34612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o-RO"/>
          </a:p>
        </c:txPr>
        <c:crossAx val="102745792"/>
        <c:crosses val="autoZero"/>
        <c:auto val="1"/>
        <c:lblAlgn val="ctr"/>
        <c:lblOffset val="100"/>
        <c:noMultiLvlLbl val="0"/>
      </c:catAx>
      <c:valAx>
        <c:axId val="1027457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o-RO"/>
          </a:p>
        </c:txPr>
        <c:crossAx val="34612224"/>
        <c:crosses val="autoZero"/>
        <c:crossBetween val="between"/>
      </c:valAx>
      <c:valAx>
        <c:axId val="102746368"/>
        <c:scaling>
          <c:orientation val="minMax"/>
        </c:scaling>
        <c:delete val="0"/>
        <c:axPos val="r"/>
        <c:numFmt formatCode="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o-RO"/>
          </a:p>
        </c:txPr>
        <c:crossAx val="114603520"/>
        <c:crosses val="max"/>
        <c:crossBetween val="between"/>
      </c:valAx>
      <c:catAx>
        <c:axId val="1146035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274636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o-RO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o-RO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0.47309</cdr:x>
      <cdr:y>0.425</cdr:y>
    </cdr:from>
    <cdr:to>
      <cdr:x>0.52691</cdr:x>
      <cdr:y>0.575</cdr:y>
    </cdr:to>
    <cdr:sp macro="" textlink="">
      <cdr:nvSpPr>
        <cdr:cNvPr id="2" name="CasetăText 1">
          <a:extLst xmlns:a="http://schemas.openxmlformats.org/drawingml/2006/main">
            <a:ext uri="{FF2B5EF4-FFF2-40B4-BE49-F238E27FC236}">
              <a16:creationId xmlns="" xmlns:a16="http://schemas.microsoft.com/office/drawing/2014/main" id="{CF2D8A66-2D40-402A-8806-9B5C677D8428}"/>
            </a:ext>
          </a:extLst>
        </cdr:cNvPr>
        <cdr:cNvSpPr txBox="1"/>
      </cdr:nvSpPr>
      <cdr:spPr>
        <a:xfrm xmlns:a="http://schemas.openxmlformats.org/drawingml/2006/main">
          <a:off x="8039100" y="25908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0.53812</cdr:x>
      <cdr:y>0.85</cdr:y>
    </cdr:from>
    <cdr:to>
      <cdr:x>0.59193</cdr:x>
      <cdr:y>1</cdr:y>
    </cdr:to>
    <cdr:sp macro="" textlink="">
      <cdr:nvSpPr>
        <cdr:cNvPr id="3" name="CasetăText 2">
          <a:extLst xmlns:a="http://schemas.openxmlformats.org/drawingml/2006/main">
            <a:ext uri="{FF2B5EF4-FFF2-40B4-BE49-F238E27FC236}">
              <a16:creationId xmlns="" xmlns:a16="http://schemas.microsoft.com/office/drawing/2014/main" id="{2AE7A51B-11F3-4F38-B81D-85ACCFEEBE34}"/>
            </a:ext>
          </a:extLst>
        </cdr:cNvPr>
        <cdr:cNvSpPr txBox="1"/>
      </cdr:nvSpPr>
      <cdr:spPr>
        <a:xfrm xmlns:a="http://schemas.openxmlformats.org/drawingml/2006/main">
          <a:off x="9144000" y="58674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ante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Substituent dată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AA9D7-C44B-4AF3-B21B-07D9243798E7}" type="datetimeFigureOut">
              <a:rPr lang="ru-RU" smtClean="0"/>
              <a:t>28.07.2021</a:t>
            </a:fld>
            <a:endParaRPr lang="ru-RU"/>
          </a:p>
        </p:txBody>
      </p:sp>
      <p:sp>
        <p:nvSpPr>
          <p:cNvPr id="4" name="Substituent imagine diapozitiv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Substituent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ru-RU"/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9FC247-EF8C-4BAE-83F5-CCBD09C733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8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FC247-EF8C-4BAE-83F5-CCBD09C7333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8403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FC247-EF8C-4BAE-83F5-CCBD09C7333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385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FC247-EF8C-4BAE-83F5-CCBD09C7333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7872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FC247-EF8C-4BAE-83F5-CCBD09C7333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481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FC247-EF8C-4BAE-83F5-CCBD09C7333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455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FC247-EF8C-4BAE-83F5-CCBD09C7333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57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FC247-EF8C-4BAE-83F5-CCBD09C7333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531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FC247-EF8C-4BAE-83F5-CCBD09C7333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792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FC247-EF8C-4BAE-83F5-CCBD09C7333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113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FC247-EF8C-4BAE-83F5-CCBD09C7333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380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FC247-EF8C-4BAE-83F5-CCBD09C7333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322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FC247-EF8C-4BAE-83F5-CCBD09C7333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592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FC247-EF8C-4BAE-83F5-CCBD09C7333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761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Wed 28.07.21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Wed 28.07.21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Wed 28.07.21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Wed 28.07.21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Wed 28.07.21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Wed 28.07.21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Wed 28.07.21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Wed 28.07.21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Wed 28.07.21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Wed 28.07.21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Wed 28.07.21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Wed 28.07.21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ansp.md/" TargetMode="Externa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rgbClr val="F3F3F3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1369"/>
          <a:stretch>
            <a:fillRect/>
          </a:stretch>
        </p:blipFill>
        <p:spPr>
          <a:xfrm>
            <a:off x="9144000" y="1916437"/>
            <a:ext cx="9144000" cy="695324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40888" y="3968871"/>
            <a:ext cx="7752511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dirty="0" err="1">
                <a:solidFill>
                  <a:srgbClr val="242423"/>
                </a:solidFill>
                <a:latin typeface="Heebo Bold"/>
              </a:rPr>
              <a:t>Procesul</a:t>
            </a:r>
            <a:r>
              <a:rPr lang="en-US" sz="6000" dirty="0">
                <a:solidFill>
                  <a:srgbClr val="242423"/>
                </a:solidFill>
                <a:latin typeface="Heebo Bold"/>
              </a:rPr>
              <a:t> de </a:t>
            </a:r>
            <a:r>
              <a:rPr lang="en-US" sz="6000" dirty="0" err="1">
                <a:solidFill>
                  <a:srgbClr val="242423"/>
                </a:solidFill>
                <a:latin typeface="Heebo Bold"/>
              </a:rPr>
              <a:t>vaccinare</a:t>
            </a:r>
            <a:r>
              <a:rPr lang="en-US" sz="6000" dirty="0">
                <a:solidFill>
                  <a:srgbClr val="242423"/>
                </a:solidFill>
                <a:latin typeface="Heebo Bold"/>
              </a:rPr>
              <a:t> </a:t>
            </a:r>
            <a:r>
              <a:rPr lang="en-US" sz="6000" dirty="0" err="1">
                <a:solidFill>
                  <a:srgbClr val="242423"/>
                </a:solidFill>
                <a:latin typeface="Heebo Bold"/>
              </a:rPr>
              <a:t>împotriva</a:t>
            </a:r>
            <a:r>
              <a:rPr lang="en-US" sz="6000" dirty="0">
                <a:solidFill>
                  <a:srgbClr val="242423"/>
                </a:solidFill>
                <a:latin typeface="Heebo Bold"/>
              </a:rPr>
              <a:t> COVID-19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40888" y="9791700"/>
            <a:ext cx="4997912" cy="401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 dirty="0">
                <a:solidFill>
                  <a:srgbClr val="000000"/>
                </a:solidFill>
                <a:latin typeface="DejaVu Serif"/>
              </a:rPr>
              <a:t>26.07.2021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AC48FDD-5204-BB42-8D42-AFDD92CCDD13}"/>
              </a:ext>
            </a:extLst>
          </p:cNvPr>
          <p:cNvSpPr/>
          <p:nvPr/>
        </p:nvSpPr>
        <p:spPr>
          <a:xfrm>
            <a:off x="2971800" y="800100"/>
            <a:ext cx="5791200" cy="557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360"/>
              </a:lnSpc>
            </a:pPr>
            <a:r>
              <a:rPr lang="en-US" sz="3600" b="1" spc="-23" dirty="0" err="1">
                <a:latin typeface="Heebo Regular"/>
              </a:rPr>
              <a:t>Vaccinarea</a:t>
            </a:r>
            <a:r>
              <a:rPr lang="en-US" sz="3600" b="1" spc="-23" dirty="0">
                <a:latin typeface="Heebo Regular"/>
              </a:rPr>
              <a:t> </a:t>
            </a:r>
            <a:r>
              <a:rPr lang="en-US" sz="3600" b="1" spc="-23" dirty="0" err="1">
                <a:latin typeface="Heebo Regular"/>
              </a:rPr>
              <a:t>salvează</a:t>
            </a:r>
            <a:r>
              <a:rPr lang="en-US" sz="3600" b="1" spc="-23" dirty="0">
                <a:latin typeface="Heebo Regular"/>
              </a:rPr>
              <a:t> </a:t>
            </a:r>
            <a:r>
              <a:rPr lang="en-US" sz="3600" b="1" spc="-23" dirty="0" err="1">
                <a:latin typeface="Heebo Regular"/>
              </a:rPr>
              <a:t>vieți</a:t>
            </a:r>
            <a:endParaRPr lang="en-US" sz="3600" b="1" spc="-23" dirty="0">
              <a:latin typeface="Heebo Regular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E5648B42-B631-1346-BABA-2C615D650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02" y="7241459"/>
            <a:ext cx="1006487" cy="125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ctivitățile de bază desfășurate în domeniul controlului de stat în  sănătate publică pe parcursul trimestrul IV al anului 2020 – Agenția  Națională pentru Sănătate Publică">
            <a:extLst>
              <a:ext uri="{FF2B5EF4-FFF2-40B4-BE49-F238E27FC236}">
                <a16:creationId xmlns="" xmlns:a16="http://schemas.microsoft.com/office/drawing/2014/main" id="{CBEA0AF8-C5FB-154D-BC9B-12BF32DE5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7241458"/>
            <a:ext cx="1228740" cy="133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7E7F640-EB8B-5E45-9EFA-60E4789028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489" y="7581900"/>
            <a:ext cx="3041489" cy="685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3FB0216-4B92-E740-B6D8-5C18D99F47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11"/>
          <a:stretch/>
        </p:blipFill>
        <p:spPr>
          <a:xfrm>
            <a:off x="6105541" y="7581900"/>
            <a:ext cx="2962259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8035123" cy="10287000"/>
          </a:xfrm>
          <a:prstGeom prst="rect">
            <a:avLst/>
          </a:prstGeom>
          <a:solidFill>
            <a:srgbClr val="F3F3F3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2666" y="3111630"/>
            <a:ext cx="5509791" cy="550979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1028700"/>
            <a:ext cx="5985380" cy="1506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>
                <a:solidFill>
                  <a:srgbClr val="242423"/>
                </a:solidFill>
                <a:latin typeface="Heebo Regular"/>
              </a:rPr>
              <a:t>CAZURI DE INFECȚIE  COVID-19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686800" y="1028700"/>
            <a:ext cx="7748156" cy="18312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 b="1" spc="-26" dirty="0" err="1">
                <a:solidFill>
                  <a:srgbClr val="242423"/>
                </a:solidFill>
                <a:latin typeface="+mj-lt"/>
              </a:rPr>
              <a:t>Testați</a:t>
            </a:r>
            <a:r>
              <a:rPr lang="en-US" sz="2800" b="1" spc="-26" dirty="0">
                <a:solidFill>
                  <a:srgbClr val="242423"/>
                </a:solidFill>
                <a:latin typeface="+mj-lt"/>
              </a:rPr>
              <a:t> </a:t>
            </a:r>
            <a:r>
              <a:rPr lang="en-US" sz="2800" b="1" spc="-26" dirty="0" err="1">
                <a:solidFill>
                  <a:srgbClr val="242423"/>
                </a:solidFill>
                <a:latin typeface="+mj-lt"/>
              </a:rPr>
              <a:t>pozitiv</a:t>
            </a:r>
            <a:r>
              <a:rPr lang="en-US" sz="2800" b="1" spc="-26" dirty="0">
                <a:solidFill>
                  <a:srgbClr val="242423"/>
                </a:solidFill>
                <a:latin typeface="+mj-lt"/>
              </a:rPr>
              <a:t> la SARS-CoV-2:</a:t>
            </a:r>
          </a:p>
          <a:p>
            <a:pPr>
              <a:lnSpc>
                <a:spcPts val="3640"/>
              </a:lnSpc>
            </a:pPr>
            <a:r>
              <a:rPr lang="en-US" sz="2800" spc="-25" dirty="0">
                <a:solidFill>
                  <a:srgbClr val="242423"/>
                </a:solidFill>
                <a:latin typeface="+mj-lt"/>
              </a:rPr>
              <a:t>0,08 %  </a:t>
            </a:r>
            <a:r>
              <a:rPr lang="en-US" sz="2800" spc="-25" dirty="0" err="1">
                <a:solidFill>
                  <a:srgbClr val="242423"/>
                </a:solidFill>
                <a:latin typeface="+mj-lt"/>
              </a:rPr>
              <a:t>după</a:t>
            </a:r>
            <a:r>
              <a:rPr lang="en-US" sz="2800" spc="-25" dirty="0">
                <a:solidFill>
                  <a:srgbClr val="242423"/>
                </a:solidFill>
                <a:latin typeface="+mj-lt"/>
              </a:rPr>
              <a:t> </a:t>
            </a:r>
            <a:r>
              <a:rPr lang="en-US" sz="2800" spc="-25" dirty="0" err="1">
                <a:solidFill>
                  <a:srgbClr val="242423"/>
                </a:solidFill>
                <a:latin typeface="+mj-lt"/>
              </a:rPr>
              <a:t>vaccinare</a:t>
            </a:r>
            <a:r>
              <a:rPr lang="en-US" sz="2800" spc="-25" dirty="0">
                <a:solidFill>
                  <a:srgbClr val="242423"/>
                </a:solidFill>
                <a:latin typeface="+mj-lt"/>
              </a:rPr>
              <a:t> au </a:t>
            </a:r>
            <a:r>
              <a:rPr lang="en-US" sz="2800" spc="-25" dirty="0" err="1">
                <a:solidFill>
                  <a:srgbClr val="242423"/>
                </a:solidFill>
                <a:latin typeface="+mj-lt"/>
              </a:rPr>
              <a:t>avut</a:t>
            </a:r>
            <a:r>
              <a:rPr lang="en-US" sz="2800" spc="-25" dirty="0">
                <a:solidFill>
                  <a:srgbClr val="242423"/>
                </a:solidFill>
                <a:latin typeface="+mj-lt"/>
              </a:rPr>
              <a:t> </a:t>
            </a:r>
            <a:r>
              <a:rPr lang="en-US" sz="2800" spc="-25" dirty="0" err="1">
                <a:solidFill>
                  <a:srgbClr val="242423"/>
                </a:solidFill>
                <a:latin typeface="+mj-lt"/>
              </a:rPr>
              <a:t>testul</a:t>
            </a:r>
            <a:r>
              <a:rPr lang="en-US" sz="2800" spc="-25" dirty="0">
                <a:solidFill>
                  <a:srgbClr val="242423"/>
                </a:solidFill>
                <a:latin typeface="+mj-lt"/>
              </a:rPr>
              <a:t> COVID-19 </a:t>
            </a:r>
            <a:r>
              <a:rPr lang="en-US" sz="2800" spc="-25" dirty="0" err="1">
                <a:solidFill>
                  <a:srgbClr val="242423"/>
                </a:solidFill>
                <a:latin typeface="+mj-lt"/>
              </a:rPr>
              <a:t>pozitiv</a:t>
            </a:r>
            <a:r>
              <a:rPr lang="en-US" sz="2800" spc="-25" dirty="0">
                <a:solidFill>
                  <a:srgbClr val="242423"/>
                </a:solidFill>
                <a:latin typeface="+mj-lt"/>
              </a:rPr>
              <a:t> (474 </a:t>
            </a:r>
            <a:r>
              <a:rPr lang="en-US" sz="2800" spc="-25" dirty="0" err="1">
                <a:solidFill>
                  <a:srgbClr val="242423"/>
                </a:solidFill>
                <a:latin typeface="+mj-lt"/>
              </a:rPr>
              <a:t>persoane</a:t>
            </a:r>
            <a:r>
              <a:rPr lang="en-US" sz="2800" spc="-25" dirty="0">
                <a:solidFill>
                  <a:srgbClr val="242423"/>
                </a:solidFill>
                <a:latin typeface="+mj-lt"/>
              </a:rPr>
              <a:t> din</a:t>
            </a:r>
            <a:r>
              <a:rPr lang="x-none" sz="2800" spc="-25" dirty="0">
                <a:solidFill>
                  <a:srgbClr val="242423"/>
                </a:solidFill>
                <a:latin typeface="+mj-lt"/>
              </a:rPr>
              <a:t> 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563 528 </a:t>
            </a:r>
            <a:r>
              <a:rPr lang="en-US" sz="2800" spc="-25" dirty="0" err="1">
                <a:solidFill>
                  <a:srgbClr val="242423"/>
                </a:solidFill>
                <a:latin typeface="+mj-lt"/>
              </a:rPr>
              <a:t>persoane</a:t>
            </a:r>
            <a:r>
              <a:rPr lang="en-US" sz="2800" spc="-25" dirty="0">
                <a:solidFill>
                  <a:srgbClr val="242423"/>
                </a:solidFill>
                <a:latin typeface="+mj-lt"/>
              </a:rPr>
              <a:t> vaccinate)</a:t>
            </a:r>
          </a:p>
          <a:p>
            <a:pPr>
              <a:lnSpc>
                <a:spcPts val="3640"/>
              </a:lnSpc>
            </a:pPr>
            <a:endParaRPr lang="en-US" sz="2599" spc="-25" dirty="0">
              <a:solidFill>
                <a:srgbClr val="242423"/>
              </a:solidFill>
              <a:latin typeface="Heebo Regular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007600" y="6512630"/>
            <a:ext cx="7442200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r">
              <a:lnSpc>
                <a:spcPts val="3640"/>
              </a:lnSpc>
              <a:buFont typeface="Wingdings" panose="05000000000000000000" pitchFamily="2" charset="2"/>
              <a:buChar char="ü"/>
            </a:pPr>
            <a:r>
              <a:rPr lang="en-US" sz="2599" spc="-25" dirty="0" err="1">
                <a:solidFill>
                  <a:srgbClr val="242423"/>
                </a:solidFill>
                <a:latin typeface="Heebo Regular Bold"/>
              </a:rPr>
              <a:t>Intervalul</a:t>
            </a:r>
            <a:r>
              <a:rPr lang="en-US" sz="2599" spc="-25" dirty="0">
                <a:solidFill>
                  <a:srgbClr val="242423"/>
                </a:solidFill>
                <a:latin typeface="Heebo Regular Bold"/>
              </a:rPr>
              <a:t> </a:t>
            </a:r>
            <a:r>
              <a:rPr lang="en-US" sz="2599" spc="-25" dirty="0" err="1">
                <a:solidFill>
                  <a:srgbClr val="242423"/>
                </a:solidFill>
                <a:latin typeface="Heebo Regular Bold"/>
              </a:rPr>
              <a:t>mediu</a:t>
            </a:r>
            <a:r>
              <a:rPr lang="en-US" sz="2599" spc="-25" dirty="0">
                <a:solidFill>
                  <a:srgbClr val="242423"/>
                </a:solidFill>
                <a:latin typeface="Heebo Regular Bold"/>
              </a:rPr>
              <a:t> de </a:t>
            </a:r>
            <a:r>
              <a:rPr lang="en-US" sz="2599" spc="-25" dirty="0" err="1">
                <a:solidFill>
                  <a:srgbClr val="242423"/>
                </a:solidFill>
                <a:latin typeface="Heebo Regular Bold"/>
              </a:rPr>
              <a:t>zile</a:t>
            </a:r>
            <a:r>
              <a:rPr lang="en-US" sz="2599" spc="-25" dirty="0">
                <a:solidFill>
                  <a:srgbClr val="242423"/>
                </a:solidFill>
                <a:latin typeface="Heebo Regular Bold"/>
              </a:rPr>
              <a:t> de la </a:t>
            </a:r>
            <a:r>
              <a:rPr lang="en-US" sz="2599" spc="-25" dirty="0" err="1">
                <a:solidFill>
                  <a:srgbClr val="242423"/>
                </a:solidFill>
                <a:latin typeface="Heebo Regular Bold"/>
              </a:rPr>
              <a:t>administrare</a:t>
            </a:r>
            <a:r>
              <a:rPr lang="en-US" sz="2599" spc="-25" dirty="0">
                <a:solidFill>
                  <a:srgbClr val="242423"/>
                </a:solidFill>
                <a:latin typeface="Heebo Regular Bold"/>
              </a:rPr>
              <a:t> </a:t>
            </a:r>
            <a:r>
              <a:rPr lang="en-US" sz="2599" spc="-25" dirty="0" err="1">
                <a:solidFill>
                  <a:srgbClr val="242423"/>
                </a:solidFill>
                <a:latin typeface="Heebo Regular Bold"/>
              </a:rPr>
              <a:t>și</a:t>
            </a:r>
            <a:r>
              <a:rPr lang="en-US" sz="2599" spc="-25" dirty="0">
                <a:solidFill>
                  <a:srgbClr val="242423"/>
                </a:solidFill>
                <a:latin typeface="Heebo Regular Bold"/>
              </a:rPr>
              <a:t> debut:</a:t>
            </a:r>
          </a:p>
          <a:p>
            <a:pPr algn="r">
              <a:lnSpc>
                <a:spcPts val="3640"/>
              </a:lnSpc>
            </a:pPr>
            <a:r>
              <a:rPr lang="en-US" sz="2600" spc="-26" dirty="0">
                <a:solidFill>
                  <a:srgbClr val="242423"/>
                </a:solidFill>
                <a:latin typeface="Heebo Regular Bold"/>
              </a:rPr>
              <a:t>13 </a:t>
            </a:r>
            <a:r>
              <a:rPr lang="en-US" sz="2600" spc="-26" dirty="0" err="1">
                <a:solidFill>
                  <a:srgbClr val="242423"/>
                </a:solidFill>
                <a:latin typeface="Heebo Regular Bold"/>
              </a:rPr>
              <a:t>zile</a:t>
            </a:r>
            <a:r>
              <a:rPr lang="en-US" sz="2600" spc="-26" dirty="0">
                <a:solidFill>
                  <a:srgbClr val="242423"/>
                </a:solidFill>
                <a:latin typeface="Heebo Regular Bold"/>
              </a:rPr>
              <a:t> </a:t>
            </a:r>
          </a:p>
          <a:p>
            <a:pPr algn="r">
              <a:lnSpc>
                <a:spcPts val="3640"/>
              </a:lnSpc>
            </a:pPr>
            <a:endParaRPr lang="en-US" sz="2600" spc="-26" dirty="0">
              <a:solidFill>
                <a:srgbClr val="242423"/>
              </a:solidFill>
              <a:latin typeface="Heebo Regular Bold"/>
            </a:endParaRPr>
          </a:p>
          <a:p>
            <a:pPr marL="457200" indent="-457200" algn="r">
              <a:lnSpc>
                <a:spcPts val="3640"/>
              </a:lnSpc>
              <a:buFont typeface="Wingdings" panose="05000000000000000000" pitchFamily="2" charset="2"/>
              <a:buChar char="ü"/>
            </a:pPr>
            <a:r>
              <a:rPr lang="en-US" sz="2600" spc="-26" dirty="0" err="1">
                <a:solidFill>
                  <a:srgbClr val="242423"/>
                </a:solidFill>
                <a:latin typeface="Heebo Regular Bold"/>
              </a:rPr>
              <a:t>Intervalul</a:t>
            </a:r>
            <a:r>
              <a:rPr lang="en-US" sz="2600" spc="-26" dirty="0">
                <a:solidFill>
                  <a:srgbClr val="242423"/>
                </a:solidFill>
                <a:latin typeface="Heebo Regular Bold"/>
              </a:rPr>
              <a:t> </a:t>
            </a:r>
            <a:r>
              <a:rPr lang="en-US" sz="2600" spc="-26" dirty="0" err="1">
                <a:solidFill>
                  <a:srgbClr val="242423"/>
                </a:solidFill>
                <a:latin typeface="Heebo Regular Bold"/>
              </a:rPr>
              <a:t>mediu</a:t>
            </a:r>
            <a:r>
              <a:rPr lang="en-US" sz="2600" spc="-26" dirty="0">
                <a:solidFill>
                  <a:srgbClr val="242423"/>
                </a:solidFill>
                <a:latin typeface="Heebo Regular Bold"/>
              </a:rPr>
              <a:t> de </a:t>
            </a:r>
            <a:r>
              <a:rPr lang="en-US" sz="2600" spc="-26" dirty="0" err="1">
                <a:solidFill>
                  <a:srgbClr val="242423"/>
                </a:solidFill>
                <a:latin typeface="Heebo Regular Bold"/>
              </a:rPr>
              <a:t>zile</a:t>
            </a:r>
            <a:r>
              <a:rPr lang="en-US" sz="2600" spc="-26" dirty="0">
                <a:solidFill>
                  <a:srgbClr val="242423"/>
                </a:solidFill>
                <a:latin typeface="Heebo Regular Bold"/>
              </a:rPr>
              <a:t> de la </a:t>
            </a:r>
            <a:r>
              <a:rPr lang="en-US" sz="2600" spc="-26" dirty="0" err="1">
                <a:solidFill>
                  <a:srgbClr val="242423"/>
                </a:solidFill>
                <a:latin typeface="Heebo Regular Bold"/>
              </a:rPr>
              <a:t>administrare</a:t>
            </a:r>
            <a:r>
              <a:rPr lang="en-US" sz="2600" spc="-26" dirty="0">
                <a:solidFill>
                  <a:srgbClr val="242423"/>
                </a:solidFill>
                <a:latin typeface="Heebo Regular Bold"/>
              </a:rPr>
              <a:t> </a:t>
            </a:r>
            <a:r>
              <a:rPr lang="en-US" sz="2600" spc="-26" dirty="0" err="1">
                <a:solidFill>
                  <a:srgbClr val="242423"/>
                </a:solidFill>
                <a:latin typeface="Heebo Regular Bold"/>
              </a:rPr>
              <a:t>și</a:t>
            </a:r>
            <a:r>
              <a:rPr lang="en-US" sz="2600" spc="-26" dirty="0">
                <a:solidFill>
                  <a:srgbClr val="242423"/>
                </a:solidFill>
                <a:latin typeface="Heebo Regular Bold"/>
              </a:rPr>
              <a:t> </a:t>
            </a:r>
            <a:r>
              <a:rPr lang="en-US" sz="2600" spc="-26" dirty="0" err="1">
                <a:solidFill>
                  <a:srgbClr val="242423"/>
                </a:solidFill>
                <a:latin typeface="Heebo Regular Bold"/>
              </a:rPr>
              <a:t>rezultatul</a:t>
            </a:r>
            <a:r>
              <a:rPr lang="en-US" sz="2600" spc="-26" dirty="0">
                <a:solidFill>
                  <a:srgbClr val="242423"/>
                </a:solidFill>
                <a:latin typeface="Heebo Regular Bold"/>
              </a:rPr>
              <a:t> </a:t>
            </a:r>
            <a:r>
              <a:rPr lang="en-US" sz="2600" spc="-26" dirty="0" err="1">
                <a:solidFill>
                  <a:srgbClr val="242423"/>
                </a:solidFill>
                <a:latin typeface="Heebo Regular Bold"/>
              </a:rPr>
              <a:t>testului</a:t>
            </a:r>
            <a:r>
              <a:rPr lang="en-US" sz="2600" spc="-26" dirty="0">
                <a:solidFill>
                  <a:srgbClr val="242423"/>
                </a:solidFill>
                <a:latin typeface="Heebo Regular Bold"/>
              </a:rPr>
              <a:t> PCR:</a:t>
            </a:r>
          </a:p>
          <a:p>
            <a:pPr algn="r">
              <a:lnSpc>
                <a:spcPts val="3640"/>
              </a:lnSpc>
            </a:pPr>
            <a:r>
              <a:rPr lang="en-US" sz="2600" spc="-26" dirty="0">
                <a:solidFill>
                  <a:srgbClr val="242423"/>
                </a:solidFill>
                <a:latin typeface="Heebo Regular Bold"/>
              </a:rPr>
              <a:t>26 </a:t>
            </a:r>
            <a:r>
              <a:rPr lang="en-US" sz="2600" spc="-26" dirty="0" err="1">
                <a:solidFill>
                  <a:srgbClr val="242423"/>
                </a:solidFill>
                <a:latin typeface="Heebo Regular Bold"/>
              </a:rPr>
              <a:t>zile</a:t>
            </a:r>
            <a:endParaRPr lang="en-US" sz="2600" spc="-26" dirty="0">
              <a:solidFill>
                <a:srgbClr val="242423"/>
              </a:solidFill>
              <a:latin typeface="Heebo Regular Bold"/>
            </a:endParaRPr>
          </a:p>
          <a:p>
            <a:pPr marL="0" lvl="0" indent="0" algn="r">
              <a:lnSpc>
                <a:spcPts val="3639"/>
              </a:lnSpc>
              <a:spcBef>
                <a:spcPct val="0"/>
              </a:spcBef>
            </a:pPr>
            <a:endParaRPr lang="en-US" sz="2600" spc="-26" dirty="0">
              <a:solidFill>
                <a:srgbClr val="242423"/>
              </a:solidFill>
              <a:latin typeface="Heebo Regular Bold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="" xmlns:a16="http://schemas.microsoft.com/office/drawing/2014/main" id="{0DE14597-2C1C-7645-9770-D3B90679C32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691278" y="3111630"/>
            <a:ext cx="2334056" cy="233405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090457" y="0"/>
            <a:ext cx="7197543" cy="10287000"/>
          </a:xfrm>
          <a:prstGeom prst="rect">
            <a:avLst/>
          </a:prstGeom>
          <a:solidFill>
            <a:srgbClr val="F3F3F3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299130" y="4173152"/>
            <a:ext cx="6780197" cy="508514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2219264"/>
            <a:ext cx="10061757" cy="5601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endParaRPr lang="en-GB" sz="2800" dirty="0">
              <a:solidFill>
                <a:srgbClr val="242423"/>
              </a:solidFill>
              <a:latin typeface="YACkoCJbd3A 0"/>
            </a:endParaRPr>
          </a:p>
          <a:p>
            <a:r>
              <a:rPr lang="en-GB" sz="2800" b="1" dirty="0" err="1">
                <a:solidFill>
                  <a:srgbClr val="242423"/>
                </a:solidFill>
                <a:latin typeface="YACkoCJbd3A 0"/>
              </a:rPr>
              <a:t>În</a:t>
            </a:r>
            <a:r>
              <a:rPr lang="en-GB" sz="2800" b="1" dirty="0">
                <a:solidFill>
                  <a:srgbClr val="242423"/>
                </a:solidFill>
                <a:latin typeface="YACkoCJbd3A 0"/>
              </a:rPr>
              <a:t> total au </a:t>
            </a:r>
            <a:r>
              <a:rPr lang="en-GB" sz="2800" b="1" dirty="0" err="1">
                <a:solidFill>
                  <a:srgbClr val="242423"/>
                </a:solidFill>
                <a:latin typeface="YACkoCJbd3A 0"/>
              </a:rPr>
              <a:t>fost</a:t>
            </a:r>
            <a:r>
              <a:rPr lang="en-GB" sz="2800" b="1" dirty="0">
                <a:solidFill>
                  <a:srgbClr val="242423"/>
                </a:solidFill>
                <a:latin typeface="YACkoCJbd3A 0"/>
              </a:rPr>
              <a:t> administrate 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973 797 </a:t>
            </a:r>
            <a:r>
              <a:rPr lang="en-GB" sz="2800" b="1" dirty="0">
                <a:solidFill>
                  <a:srgbClr val="242423"/>
                </a:solidFill>
                <a:latin typeface="YACkoCJbd3A 0"/>
              </a:rPr>
              <a:t>doze</a:t>
            </a:r>
          </a:p>
          <a:p>
            <a:r>
              <a:rPr lang="en-GB" sz="2800" b="1" dirty="0" err="1">
                <a:solidFill>
                  <a:srgbClr val="242423"/>
                </a:solidFill>
                <a:latin typeface="YACkoCJbd3A 0"/>
              </a:rPr>
              <a:t>În</a:t>
            </a:r>
            <a:r>
              <a:rPr lang="en-GB" sz="2800" b="1" dirty="0">
                <a:solidFill>
                  <a:srgbClr val="242423"/>
                </a:solidFill>
                <a:latin typeface="YACkoCJbd3A 0"/>
              </a:rPr>
              <a:t> total au </a:t>
            </a:r>
            <a:r>
              <a:rPr lang="en-GB" sz="2800" b="1" dirty="0" err="1">
                <a:solidFill>
                  <a:srgbClr val="242423"/>
                </a:solidFill>
                <a:latin typeface="YACkoCJbd3A 0"/>
              </a:rPr>
              <a:t>fost</a:t>
            </a:r>
            <a:r>
              <a:rPr lang="en-GB" sz="2800" b="1" dirty="0">
                <a:solidFill>
                  <a:srgbClr val="242423"/>
                </a:solidFill>
                <a:latin typeface="YACkoCJbd3A 0"/>
              </a:rPr>
              <a:t> </a:t>
            </a:r>
            <a:r>
              <a:rPr lang="en-GB" sz="2800" b="1" dirty="0" err="1">
                <a:solidFill>
                  <a:srgbClr val="242423"/>
                </a:solidFill>
                <a:latin typeface="YACkoCJbd3A 0"/>
              </a:rPr>
              <a:t>raportate</a:t>
            </a:r>
            <a:r>
              <a:rPr lang="ro-MO" sz="2800" b="1" dirty="0">
                <a:solidFill>
                  <a:srgbClr val="242423"/>
                </a:solidFill>
                <a:latin typeface="YACkoCJbd3A 0"/>
              </a:rPr>
              <a:t> 1.</a:t>
            </a:r>
            <a:r>
              <a:rPr lang="en-US" sz="2800" b="1" dirty="0">
                <a:solidFill>
                  <a:srgbClr val="242423"/>
                </a:solidFill>
                <a:latin typeface="YACkoCJbd3A 0"/>
              </a:rPr>
              <a:t>447</a:t>
            </a:r>
            <a:r>
              <a:rPr lang="en-GB" sz="2800" b="1" dirty="0">
                <a:solidFill>
                  <a:srgbClr val="242423"/>
                </a:solidFill>
                <a:latin typeface="YACkoCJbd3A 0"/>
              </a:rPr>
              <a:t> EAPI </a:t>
            </a:r>
          </a:p>
          <a:p>
            <a:endParaRPr lang="en-GB" sz="2800" dirty="0">
              <a:solidFill>
                <a:srgbClr val="242423"/>
              </a:solidFill>
              <a:latin typeface="YACkoCJbd3A 0"/>
            </a:endParaRPr>
          </a:p>
          <a:p>
            <a:r>
              <a:rPr lang="en-GB" sz="2800" b="1" dirty="0" err="1">
                <a:solidFill>
                  <a:srgbClr val="242423"/>
                </a:solidFill>
                <a:latin typeface="YACkoCJbd3A 0"/>
              </a:rPr>
              <a:t>Proporția</a:t>
            </a:r>
            <a:r>
              <a:rPr lang="en-GB" sz="2800" b="1" dirty="0">
                <a:solidFill>
                  <a:srgbClr val="242423"/>
                </a:solidFill>
                <a:latin typeface="YACkoCJbd3A 0"/>
              </a:rPr>
              <a:t> EAPI: </a:t>
            </a:r>
            <a:r>
              <a:rPr lang="ro-MO" sz="2800" b="1" dirty="0">
                <a:solidFill>
                  <a:srgbClr val="242423"/>
                </a:solidFill>
                <a:latin typeface="YACkoCJbd3A 0"/>
              </a:rPr>
              <a:t>0,</a:t>
            </a:r>
            <a:r>
              <a:rPr lang="en-US" sz="2800" b="1" dirty="0">
                <a:solidFill>
                  <a:srgbClr val="242423"/>
                </a:solidFill>
                <a:latin typeface="YACkoCJbd3A 0"/>
              </a:rPr>
              <a:t>14</a:t>
            </a:r>
            <a:r>
              <a:rPr lang="en-GB" sz="2800" b="1" dirty="0">
                <a:solidFill>
                  <a:srgbClr val="242423"/>
                </a:solidFill>
                <a:latin typeface="YACkoCJbd3A 0"/>
              </a:rPr>
              <a:t>%</a:t>
            </a:r>
          </a:p>
          <a:p>
            <a:endParaRPr lang="en-GB" sz="2800" b="1" dirty="0">
              <a:solidFill>
                <a:srgbClr val="242423"/>
              </a:solidFill>
              <a:latin typeface="YACkoCJbd3A 0"/>
            </a:endParaRPr>
          </a:p>
          <a:p>
            <a:r>
              <a:rPr lang="en-GB" sz="2800" b="1" dirty="0" err="1">
                <a:solidFill>
                  <a:srgbClr val="242423"/>
                </a:solidFill>
                <a:latin typeface="YACkoCJbd3A 0"/>
              </a:rPr>
              <a:t>Forme</a:t>
            </a:r>
            <a:r>
              <a:rPr lang="en-GB" sz="2800" b="1" dirty="0">
                <a:solidFill>
                  <a:srgbClr val="242423"/>
                </a:solidFill>
                <a:latin typeface="YACkoCJbd3A 0"/>
              </a:rPr>
              <a:t> </a:t>
            </a:r>
            <a:r>
              <a:rPr lang="en-GB" sz="2800" b="1" dirty="0" err="1">
                <a:solidFill>
                  <a:srgbClr val="242423"/>
                </a:solidFill>
                <a:latin typeface="YACkoCJbd3A 0"/>
              </a:rPr>
              <a:t>ușoare</a:t>
            </a:r>
            <a:r>
              <a:rPr lang="en-GB" sz="2800" b="1" dirty="0">
                <a:solidFill>
                  <a:srgbClr val="242423"/>
                </a:solidFill>
                <a:latin typeface="YACkoCJbd3A 0"/>
              </a:rPr>
              <a:t> – 93,</a:t>
            </a:r>
            <a:r>
              <a:rPr lang="en-US" sz="2800" b="1" dirty="0">
                <a:solidFill>
                  <a:srgbClr val="242423"/>
                </a:solidFill>
                <a:latin typeface="YACkoCJbd3A 0"/>
              </a:rPr>
              <a:t>02</a:t>
            </a:r>
            <a:r>
              <a:rPr lang="en-GB" sz="2800" b="1" dirty="0">
                <a:solidFill>
                  <a:srgbClr val="242423"/>
                </a:solidFill>
                <a:latin typeface="YACkoCJbd3A 0"/>
              </a:rPr>
              <a:t>% (1.</a:t>
            </a:r>
            <a:r>
              <a:rPr lang="en-US" sz="2800" b="1" dirty="0">
                <a:solidFill>
                  <a:srgbClr val="242423"/>
                </a:solidFill>
                <a:latin typeface="YACkoCJbd3A 0"/>
              </a:rPr>
              <a:t>346 </a:t>
            </a:r>
            <a:r>
              <a:rPr lang="en-GB" sz="2800" b="1" dirty="0">
                <a:solidFill>
                  <a:srgbClr val="242423"/>
                </a:solidFill>
                <a:latin typeface="YACkoCJbd3A 0"/>
              </a:rPr>
              <a:t>EAPI):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 err="1">
                <a:solidFill>
                  <a:srgbClr val="242423"/>
                </a:solidFill>
              </a:rPr>
              <a:t>durere</a:t>
            </a:r>
            <a:r>
              <a:rPr lang="en-GB" sz="2800" dirty="0">
                <a:solidFill>
                  <a:srgbClr val="242423"/>
                </a:solidFill>
              </a:rPr>
              <a:t> </a:t>
            </a:r>
            <a:r>
              <a:rPr lang="en-GB" sz="2800" dirty="0" err="1">
                <a:solidFill>
                  <a:srgbClr val="242423"/>
                </a:solidFill>
              </a:rPr>
              <a:t>locală</a:t>
            </a:r>
            <a:r>
              <a:rPr lang="en-GB" sz="2800" dirty="0">
                <a:solidFill>
                  <a:srgbClr val="242423"/>
                </a:solidFill>
              </a:rPr>
              <a:t>, </a:t>
            </a:r>
            <a:r>
              <a:rPr lang="en-GB" sz="2800" dirty="0" err="1">
                <a:solidFill>
                  <a:srgbClr val="242423"/>
                </a:solidFill>
              </a:rPr>
              <a:t>febră</a:t>
            </a:r>
            <a:r>
              <a:rPr lang="en-GB" sz="2800" dirty="0">
                <a:solidFill>
                  <a:srgbClr val="242423"/>
                </a:solidFill>
              </a:rPr>
              <a:t> </a:t>
            </a:r>
            <a:r>
              <a:rPr lang="en-GB" sz="2800" dirty="0" err="1">
                <a:solidFill>
                  <a:srgbClr val="242423"/>
                </a:solidFill>
              </a:rPr>
              <a:t>până</a:t>
            </a:r>
            <a:r>
              <a:rPr lang="en-GB" sz="2800" dirty="0">
                <a:solidFill>
                  <a:srgbClr val="242423"/>
                </a:solidFill>
              </a:rPr>
              <a:t> la 38,5, </a:t>
            </a:r>
            <a:r>
              <a:rPr lang="en-GB" sz="2800" dirty="0" err="1">
                <a:solidFill>
                  <a:srgbClr val="242423"/>
                </a:solidFill>
              </a:rPr>
              <a:t>oboseală</a:t>
            </a:r>
            <a:r>
              <a:rPr lang="en-GB" sz="2800" dirty="0">
                <a:solidFill>
                  <a:srgbClr val="242423"/>
                </a:solidFill>
              </a:rPr>
              <a:t>, </a:t>
            </a:r>
            <a:r>
              <a:rPr lang="en-GB" sz="2800" dirty="0" err="1">
                <a:solidFill>
                  <a:srgbClr val="242423"/>
                </a:solidFill>
              </a:rPr>
              <a:t>dureri</a:t>
            </a:r>
            <a:r>
              <a:rPr lang="en-GB" sz="2800" dirty="0">
                <a:solidFill>
                  <a:srgbClr val="242423"/>
                </a:solidFill>
              </a:rPr>
              <a:t> </a:t>
            </a:r>
            <a:r>
              <a:rPr lang="en-GB" sz="2800" dirty="0" err="1">
                <a:solidFill>
                  <a:srgbClr val="242423"/>
                </a:solidFill>
              </a:rPr>
              <a:t>musculare</a:t>
            </a:r>
            <a:r>
              <a:rPr lang="en-GB" sz="2800" dirty="0">
                <a:solidFill>
                  <a:srgbClr val="242423"/>
                </a:solidFill>
              </a:rPr>
              <a:t> </a:t>
            </a:r>
            <a:r>
              <a:rPr lang="en-GB" sz="2800" dirty="0" err="1">
                <a:solidFill>
                  <a:srgbClr val="242423"/>
                </a:solidFill>
              </a:rPr>
              <a:t>și</a:t>
            </a:r>
            <a:r>
              <a:rPr lang="en-GB" sz="2800" dirty="0">
                <a:solidFill>
                  <a:srgbClr val="242423"/>
                </a:solidFill>
              </a:rPr>
              <a:t> </a:t>
            </a:r>
            <a:r>
              <a:rPr lang="en-GB" sz="2800" dirty="0" err="1">
                <a:solidFill>
                  <a:srgbClr val="242423"/>
                </a:solidFill>
              </a:rPr>
              <a:t>articulare</a:t>
            </a:r>
            <a:r>
              <a:rPr lang="en-GB" sz="2800" dirty="0">
                <a:solidFill>
                  <a:srgbClr val="242423"/>
                </a:solidFill>
              </a:rPr>
              <a:t>, etc.</a:t>
            </a:r>
            <a:endParaRPr lang="en-GB" sz="2800" dirty="0"/>
          </a:p>
          <a:p>
            <a:r>
              <a:rPr lang="en-GB" sz="2800" b="1" dirty="0" err="1">
                <a:solidFill>
                  <a:srgbClr val="242423"/>
                </a:solidFill>
                <a:latin typeface="YACkoCJbd3A 0"/>
              </a:rPr>
              <a:t>Forme</a:t>
            </a:r>
            <a:r>
              <a:rPr lang="en-GB" sz="2800" b="1" dirty="0">
                <a:solidFill>
                  <a:srgbClr val="242423"/>
                </a:solidFill>
                <a:latin typeface="YACkoCJbd3A 0"/>
              </a:rPr>
              <a:t> moderate – 6,</a:t>
            </a:r>
            <a:r>
              <a:rPr lang="en-US" sz="2800" b="1" dirty="0">
                <a:solidFill>
                  <a:srgbClr val="242423"/>
                </a:solidFill>
                <a:latin typeface="YACkoCJbd3A 0"/>
              </a:rPr>
              <a:t>9</a:t>
            </a:r>
            <a:r>
              <a:rPr lang="en-GB" sz="2800" b="1" dirty="0">
                <a:solidFill>
                  <a:srgbClr val="242423"/>
                </a:solidFill>
                <a:latin typeface="YACkoCJbd3A 0"/>
              </a:rPr>
              <a:t>% (</a:t>
            </a:r>
            <a:r>
              <a:rPr lang="en-US" sz="2800" b="1" dirty="0">
                <a:solidFill>
                  <a:srgbClr val="242423"/>
                </a:solidFill>
                <a:latin typeface="YACkoCJbd3A 0"/>
              </a:rPr>
              <a:t>101 </a:t>
            </a:r>
            <a:r>
              <a:rPr lang="en-GB" sz="2800" b="1" dirty="0">
                <a:solidFill>
                  <a:srgbClr val="242423"/>
                </a:solidFill>
                <a:latin typeface="YACkoCJbd3A 0"/>
              </a:rPr>
              <a:t>EAPI):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 err="1">
                <a:solidFill>
                  <a:srgbClr val="242423"/>
                </a:solidFill>
              </a:rPr>
              <a:t>febră</a:t>
            </a:r>
            <a:r>
              <a:rPr lang="en-GB" sz="2800" dirty="0">
                <a:solidFill>
                  <a:srgbClr val="242423"/>
                </a:solidFill>
              </a:rPr>
              <a:t> de la 38,5, </a:t>
            </a:r>
            <a:r>
              <a:rPr lang="en-GB" sz="2800" dirty="0" err="1">
                <a:solidFill>
                  <a:srgbClr val="242423"/>
                </a:solidFill>
              </a:rPr>
              <a:t>reacție</a:t>
            </a:r>
            <a:r>
              <a:rPr lang="en-GB" sz="2800" dirty="0">
                <a:solidFill>
                  <a:srgbClr val="242423"/>
                </a:solidFill>
              </a:rPr>
              <a:t> </a:t>
            </a:r>
            <a:r>
              <a:rPr lang="en-GB" sz="2800" dirty="0" err="1">
                <a:solidFill>
                  <a:srgbClr val="242423"/>
                </a:solidFill>
              </a:rPr>
              <a:t>alergică</a:t>
            </a:r>
            <a:endParaRPr lang="en-GB" sz="2800" dirty="0">
              <a:solidFill>
                <a:srgbClr val="242423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sz="2800" dirty="0"/>
          </a:p>
          <a:p>
            <a:r>
              <a:rPr lang="en-GB" sz="2800" b="1" dirty="0" err="1">
                <a:solidFill>
                  <a:srgbClr val="242423"/>
                </a:solidFill>
                <a:latin typeface="YACkoCJbd3A 0"/>
              </a:rPr>
              <a:t>Forme</a:t>
            </a:r>
            <a:r>
              <a:rPr lang="en-GB" sz="2800" b="1" dirty="0">
                <a:solidFill>
                  <a:srgbClr val="242423"/>
                </a:solidFill>
                <a:latin typeface="YACkoCJbd3A 0"/>
              </a:rPr>
              <a:t> severe - 0%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522201" y="1217864"/>
            <a:ext cx="2334056" cy="233405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464669"/>
            <a:ext cx="8305450" cy="1506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>
                <a:solidFill>
                  <a:srgbClr val="242423"/>
                </a:solidFill>
                <a:latin typeface="Heebo Regular"/>
              </a:rPr>
              <a:t>EVENIMENTE ADVERSE POST IMUNIZARE (EAPI)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616" b="55737"/>
          <a:stretch>
            <a:fillRect/>
          </a:stretch>
        </p:blipFill>
        <p:spPr>
          <a:xfrm>
            <a:off x="0" y="0"/>
            <a:ext cx="18288000" cy="528801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493018" y="5562917"/>
            <a:ext cx="7794982" cy="416039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57200" y="3034067"/>
            <a:ext cx="10035818" cy="970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en-US" sz="6399">
                <a:solidFill>
                  <a:srgbClr val="242423"/>
                </a:solidFill>
                <a:latin typeface="Heebo Regular Bold"/>
              </a:rPr>
              <a:t>Surse de informare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927104" y="6134100"/>
            <a:ext cx="9525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457200" y="5711056"/>
            <a:ext cx="14394048" cy="5052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83"/>
              </a:lnSpc>
            </a:pPr>
            <a:r>
              <a:rPr lang="en-US" sz="4059" dirty="0" err="1">
                <a:solidFill>
                  <a:srgbClr val="000000"/>
                </a:solidFill>
                <a:latin typeface="Arimo Bold"/>
              </a:rPr>
              <a:t>Pagini</a:t>
            </a:r>
            <a:r>
              <a:rPr lang="en-US" sz="4059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4059" dirty="0" err="1">
                <a:solidFill>
                  <a:srgbClr val="000000"/>
                </a:solidFill>
                <a:latin typeface="Arimo Bold"/>
              </a:rPr>
              <a:t>oficiale</a:t>
            </a:r>
            <a:r>
              <a:rPr lang="en-US" sz="4059" dirty="0">
                <a:solidFill>
                  <a:srgbClr val="000000"/>
                </a:solidFill>
                <a:latin typeface="Arimo Bold"/>
              </a:rPr>
              <a:t>:</a:t>
            </a:r>
          </a:p>
          <a:p>
            <a:pPr marL="876517" lvl="1" indent="-438258">
              <a:lnSpc>
                <a:spcPts val="5683"/>
              </a:lnSpc>
              <a:buFont typeface="Arial"/>
              <a:buChar char="•"/>
            </a:pPr>
            <a:r>
              <a:rPr lang="en-US" sz="4059" dirty="0">
                <a:solidFill>
                  <a:srgbClr val="000000"/>
                </a:solidFill>
                <a:latin typeface="Arimo Bold"/>
              </a:rPr>
              <a:t>https://</a:t>
            </a:r>
            <a:r>
              <a:rPr lang="en-US" sz="4059" dirty="0" err="1">
                <a:solidFill>
                  <a:srgbClr val="000000"/>
                </a:solidFill>
                <a:latin typeface="Arimo Bold"/>
              </a:rPr>
              <a:t>vaccinare.gov.md</a:t>
            </a:r>
            <a:r>
              <a:rPr lang="en-US" sz="4059" dirty="0">
                <a:solidFill>
                  <a:srgbClr val="000000"/>
                </a:solidFill>
                <a:latin typeface="Arimo Bold"/>
              </a:rPr>
              <a:t>/ </a:t>
            </a:r>
          </a:p>
          <a:p>
            <a:pPr marL="876517" lvl="1" indent="-438258">
              <a:lnSpc>
                <a:spcPts val="5683"/>
              </a:lnSpc>
              <a:buFont typeface="Arial"/>
              <a:buChar char="•"/>
            </a:pPr>
            <a:r>
              <a:rPr lang="en-US" sz="4059" dirty="0">
                <a:solidFill>
                  <a:srgbClr val="000000"/>
                </a:solidFill>
                <a:latin typeface="Arimo Bold"/>
              </a:rPr>
              <a:t>https://</a:t>
            </a:r>
            <a:r>
              <a:rPr lang="en-US" sz="4059" dirty="0" err="1">
                <a:solidFill>
                  <a:srgbClr val="000000"/>
                </a:solidFill>
                <a:latin typeface="Arimo Bold"/>
              </a:rPr>
              <a:t>covidinfo.gov.md</a:t>
            </a:r>
            <a:r>
              <a:rPr lang="en-US" sz="4059" dirty="0">
                <a:solidFill>
                  <a:srgbClr val="000000"/>
                </a:solidFill>
                <a:latin typeface="Arimo Bold"/>
              </a:rPr>
              <a:t>/  </a:t>
            </a:r>
          </a:p>
          <a:p>
            <a:pPr marL="876517" lvl="1" indent="-438258">
              <a:lnSpc>
                <a:spcPts val="5683"/>
              </a:lnSpc>
              <a:buFont typeface="Arial"/>
              <a:buChar char="•"/>
            </a:pPr>
            <a:r>
              <a:rPr lang="en-US" sz="4059" dirty="0">
                <a:solidFill>
                  <a:srgbClr val="000000"/>
                </a:solidFill>
                <a:latin typeface="Arimo Bold"/>
              </a:rPr>
              <a:t>https://</a:t>
            </a:r>
            <a:r>
              <a:rPr lang="en-US" sz="4059" dirty="0" err="1">
                <a:solidFill>
                  <a:srgbClr val="000000"/>
                </a:solidFill>
                <a:latin typeface="Arimo Bold"/>
              </a:rPr>
              <a:t>msmps.gov.md</a:t>
            </a:r>
            <a:r>
              <a:rPr lang="en-US" sz="4059" dirty="0">
                <a:solidFill>
                  <a:srgbClr val="000000"/>
                </a:solidFill>
                <a:latin typeface="Arimo Bold"/>
              </a:rPr>
              <a:t>/</a:t>
            </a:r>
          </a:p>
          <a:p>
            <a:pPr marL="876517" lvl="1" indent="-438258">
              <a:lnSpc>
                <a:spcPts val="5683"/>
              </a:lnSpc>
              <a:buFont typeface="Arial"/>
              <a:buChar char="•"/>
            </a:pPr>
            <a:r>
              <a:rPr lang="en-US" sz="4059" dirty="0">
                <a:solidFill>
                  <a:srgbClr val="000000"/>
                </a:solidFill>
                <a:latin typeface="Arimo Bold"/>
                <a:hlinkClick r:id="rId5"/>
              </a:rPr>
              <a:t>http://ansp.md/</a:t>
            </a:r>
            <a:endParaRPr lang="en-US" sz="4059" dirty="0">
              <a:solidFill>
                <a:srgbClr val="000000"/>
              </a:solidFill>
              <a:latin typeface="Arimo Bold"/>
            </a:endParaRPr>
          </a:p>
          <a:p>
            <a:pPr marL="876517" lvl="1" indent="-438258">
              <a:lnSpc>
                <a:spcPts val="5683"/>
              </a:lnSpc>
              <a:buFont typeface="Arial"/>
              <a:buChar char="•"/>
            </a:pPr>
            <a:r>
              <a:rPr lang="en-US" sz="4059" dirty="0" err="1">
                <a:solidFill>
                  <a:srgbClr val="000000"/>
                </a:solidFill>
                <a:latin typeface="Arimo Bold"/>
              </a:rPr>
              <a:t>viber</a:t>
            </a:r>
            <a:r>
              <a:rPr lang="en-US" sz="4059" dirty="0">
                <a:solidFill>
                  <a:srgbClr val="000000"/>
                </a:solidFill>
                <a:latin typeface="Arimo Bold"/>
              </a:rPr>
              <a:t>: </a:t>
            </a:r>
            <a:r>
              <a:rPr lang="en-US" sz="4059" dirty="0" err="1">
                <a:solidFill>
                  <a:srgbClr val="000000"/>
                </a:solidFill>
                <a:latin typeface="Arimo Bold"/>
              </a:rPr>
              <a:t>vb.me</a:t>
            </a:r>
            <a:r>
              <a:rPr lang="en-US" sz="4059" dirty="0">
                <a:solidFill>
                  <a:srgbClr val="000000"/>
                </a:solidFill>
                <a:latin typeface="Arimo Bold"/>
              </a:rPr>
              <a:t>/</a:t>
            </a:r>
            <a:r>
              <a:rPr lang="en-US" sz="4059" dirty="0" err="1">
                <a:solidFill>
                  <a:srgbClr val="000000"/>
                </a:solidFill>
                <a:latin typeface="Arimo Bold"/>
              </a:rPr>
              <a:t>sanatate</a:t>
            </a:r>
            <a:endParaRPr lang="en-US" sz="4059" dirty="0">
              <a:solidFill>
                <a:srgbClr val="000000"/>
              </a:solidFill>
              <a:latin typeface="Arimo Bold"/>
            </a:endParaRPr>
          </a:p>
          <a:p>
            <a:pPr>
              <a:lnSpc>
                <a:spcPts val="5683"/>
              </a:lnSpc>
            </a:pPr>
            <a:endParaRPr lang="en-US" sz="4059" dirty="0">
              <a:solidFill>
                <a:srgbClr val="000000"/>
              </a:solidFill>
              <a:latin typeface="Arimo 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90749" y="2841724"/>
            <a:ext cx="7103459" cy="53275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904986" y="1762128"/>
            <a:ext cx="5908027" cy="44310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201400" y="4610100"/>
            <a:ext cx="6858000" cy="51435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51918" y="5537121"/>
            <a:ext cx="6540496" cy="490537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44897" y="1828349"/>
            <a:ext cx="6901395" cy="517604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782834" y="533400"/>
            <a:ext cx="11692830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5000" dirty="0">
                <a:solidFill>
                  <a:srgbClr val="041A30"/>
                </a:solidFill>
                <a:latin typeface="Heebo Regular Bold"/>
              </a:rPr>
              <a:t>FII ÎN SIGURAN</a:t>
            </a:r>
            <a:r>
              <a:rPr lang="en-US" sz="5000" b="1" dirty="0">
                <a:solidFill>
                  <a:srgbClr val="041A30"/>
                </a:solidFill>
                <a:latin typeface="Heebo Regular Bold"/>
              </a:rPr>
              <a:t>ȚĂ</a:t>
            </a:r>
            <a:r>
              <a:rPr lang="en-US" sz="5000" dirty="0">
                <a:solidFill>
                  <a:srgbClr val="041A30"/>
                </a:solidFill>
                <a:latin typeface="Heebo Regular Bold"/>
              </a:rPr>
              <a:t>! </a:t>
            </a:r>
          </a:p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5000" dirty="0">
                <a:solidFill>
                  <a:srgbClr val="041A30"/>
                </a:solidFill>
                <a:latin typeface="Heebo Regular Bold"/>
              </a:rPr>
              <a:t>VACCINEAZ</a:t>
            </a:r>
            <a:r>
              <a:rPr lang="en-US" sz="5000" b="1" dirty="0">
                <a:solidFill>
                  <a:srgbClr val="041A30"/>
                </a:solidFill>
                <a:latin typeface="Heebo Regular Bold"/>
              </a:rPr>
              <a:t>Ă</a:t>
            </a:r>
            <a:r>
              <a:rPr lang="en-US" sz="5000" dirty="0">
                <a:solidFill>
                  <a:srgbClr val="041A30"/>
                </a:solidFill>
                <a:latin typeface="Heebo Regular Bold"/>
              </a:rPr>
              <a:t>-TE ÎMPOTRIVA #COVID19​!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="" xmlns:a16="http://schemas.microsoft.com/office/drawing/2014/main" id="{4A7259A2-CDF1-4569-A984-BC062C175026}"/>
              </a:ext>
            </a:extLst>
          </p:cNvPr>
          <p:cNvSpPr txBox="1"/>
          <p:nvPr/>
        </p:nvSpPr>
        <p:spPr>
          <a:xfrm>
            <a:off x="1219200" y="6597869"/>
            <a:ext cx="9220200" cy="4207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72307" lvl="1">
              <a:lnSpc>
                <a:spcPts val="3000"/>
              </a:lnSpc>
            </a:pPr>
            <a:endParaRPr lang="en-US" sz="2400" b="1" spc="-34" dirty="0">
              <a:solidFill>
                <a:srgbClr val="2424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86657" lvl="1" indent="-514350">
              <a:lnSpc>
                <a:spcPts val="3000"/>
              </a:lnSpc>
              <a:buFont typeface="+mj-lt"/>
              <a:buAutoNum type="arabicPeriod"/>
            </a:pPr>
            <a:r>
              <a:rPr lang="en-US" sz="2400" b="1" spc="-34" dirty="0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Pfizer/BioNTech (</a:t>
            </a:r>
            <a:r>
              <a:rPr lang="en-US" sz="2400" b="1" spc="-34" dirty="0" err="1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Comirnaty</a:t>
            </a:r>
            <a:r>
              <a:rPr lang="en-US" sz="2400" b="1" spc="-34" dirty="0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- 24.570 doze (COVAX) +100620</a:t>
            </a:r>
          </a:p>
          <a:p>
            <a:pPr marL="886657" lvl="1" indent="-5143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400" b="1" spc="-34" dirty="0" err="1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România</a:t>
            </a:r>
            <a:r>
              <a:rPr lang="en-US" sz="2400" b="1" spc="-34" dirty="0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100620 doze = 225 810</a:t>
            </a:r>
          </a:p>
          <a:p>
            <a:pPr marL="829507" lvl="1" indent="-457200">
              <a:lnSpc>
                <a:spcPts val="3000"/>
              </a:lnSpc>
              <a:buAutoNum type="arabicPeriod" startAt="2"/>
            </a:pPr>
            <a:r>
              <a:rPr lang="en-US" sz="2400" b="1" spc="-34" dirty="0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Sinopharm - 2.000 doze (EAU)</a:t>
            </a:r>
          </a:p>
          <a:p>
            <a:pPr marL="829507" lvl="1" indent="-457200">
              <a:lnSpc>
                <a:spcPts val="3000"/>
              </a:lnSpc>
              <a:buAutoNum type="arabicPeriod" startAt="2"/>
            </a:pPr>
            <a:r>
              <a:rPr lang="en-US" sz="2400" b="1" spc="-34" dirty="0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-24" dirty="0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Astra Zeneca (</a:t>
            </a:r>
            <a:r>
              <a:rPr lang="en-US" sz="2400" b="1" spc="-24" dirty="0" err="1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Vaxzevria</a:t>
            </a:r>
            <a:r>
              <a:rPr lang="en-US" sz="2400" b="1" spc="-24" dirty="0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- 513600 doze:</a:t>
            </a:r>
          </a:p>
          <a:p>
            <a:pPr marL="1293057" lvl="2" indent="-5715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400" b="1" spc="-24" dirty="0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Romania: 21.600 + 50.400 + 132.000 + 100.800+100.800  doze = 405.600 doze</a:t>
            </a:r>
          </a:p>
          <a:p>
            <a:pPr marL="1293057" lvl="2" indent="-5715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400" b="1" spc="-24" dirty="0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COVAX: 14.400 + 48.000 doze + 45600 = 108.000 doze</a:t>
            </a:r>
          </a:p>
          <a:p>
            <a:pPr marL="886657" lvl="1" indent="-514350">
              <a:lnSpc>
                <a:spcPts val="3000"/>
              </a:lnSpc>
              <a:buFont typeface="+mj-lt"/>
              <a:buAutoNum type="arabicPeriod"/>
            </a:pPr>
            <a:endParaRPr lang="en-US" sz="2400" b="1" spc="-34" dirty="0">
              <a:solidFill>
                <a:srgbClr val="2424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000"/>
              </a:lnSpc>
            </a:pPr>
            <a:endParaRPr lang="en-US" sz="2400" b="1" spc="-34" dirty="0">
              <a:solidFill>
                <a:srgbClr val="2424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000"/>
              </a:lnSpc>
              <a:spcBef>
                <a:spcPct val="0"/>
              </a:spcBef>
            </a:pPr>
            <a:endParaRPr lang="en-US" sz="2400" b="1" spc="-34" dirty="0">
              <a:solidFill>
                <a:srgbClr val="2424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F2F07C5-E781-429D-897E-51D4782911A7}"/>
              </a:ext>
            </a:extLst>
          </p:cNvPr>
          <p:cNvSpPr/>
          <p:nvPr/>
        </p:nvSpPr>
        <p:spPr>
          <a:xfrm>
            <a:off x="10105246" y="7353300"/>
            <a:ext cx="7954154" cy="1991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2307" lvl="1">
              <a:lnSpc>
                <a:spcPts val="3000"/>
              </a:lnSpc>
            </a:pPr>
            <a:r>
              <a:rPr lang="en-US" sz="2400" b="1" spc="-34" dirty="0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Sputnik V – 206.000 doze (</a:t>
            </a:r>
            <a:r>
              <a:rPr lang="en-US" sz="2400" b="1" spc="-34" dirty="0" err="1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Rusia</a:t>
            </a:r>
            <a:r>
              <a:rPr lang="en-US" sz="2400" b="1" spc="-34" dirty="0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142.000+64.000</a:t>
            </a:r>
          </a:p>
          <a:p>
            <a:pPr marL="372307" lvl="1">
              <a:lnSpc>
                <a:spcPts val="3000"/>
              </a:lnSpc>
            </a:pPr>
            <a:r>
              <a:rPr lang="en-US" sz="2400" b="1" spc="-34" dirty="0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400" b="1" spc="-34" dirty="0" err="1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Sinovac</a:t>
            </a:r>
            <a:r>
              <a:rPr lang="en-US" sz="2400" b="1" spc="-34" dirty="0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- 100.000 doze (</a:t>
            </a:r>
            <a:r>
              <a:rPr lang="en-US" sz="2400" b="1" spc="-34" dirty="0" err="1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achiziție</a:t>
            </a:r>
            <a:r>
              <a:rPr lang="en-US" sz="2400" b="1" spc="-34" dirty="0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72307" lvl="1">
              <a:lnSpc>
                <a:spcPts val="3000"/>
              </a:lnSpc>
            </a:pPr>
            <a:r>
              <a:rPr lang="en-US" sz="2400" b="1" spc="-34" dirty="0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Sinopharm – 150.000 doze (China)</a:t>
            </a:r>
          </a:p>
          <a:p>
            <a:pPr marL="372307" lvl="1">
              <a:lnSpc>
                <a:spcPts val="3000"/>
              </a:lnSpc>
            </a:pPr>
            <a:r>
              <a:rPr lang="en-US" sz="2400" b="1" spc="-34" dirty="0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Janssen – 100 </a:t>
            </a:r>
            <a:r>
              <a:rPr lang="en-US" sz="2400" b="1" spc="-34" dirty="0" err="1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Ambasada</a:t>
            </a:r>
            <a:r>
              <a:rPr lang="en-US" sz="2400" b="1" spc="-34" dirty="0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-34" dirty="0" err="1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Franței</a:t>
            </a:r>
            <a:r>
              <a:rPr lang="en-US" sz="2400" b="1" spc="-34" dirty="0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+ 151.200 COVAX =151.300</a:t>
            </a:r>
          </a:p>
        </p:txBody>
      </p:sp>
      <p:graphicFrame>
        <p:nvGraphicFramePr>
          <p:cNvPr id="7" name="Diagramă 6">
            <a:extLst>
              <a:ext uri="{FF2B5EF4-FFF2-40B4-BE49-F238E27FC236}">
                <a16:creationId xmlns="" xmlns:a16="http://schemas.microsoft.com/office/drawing/2014/main" id="{1D0A78F5-7396-444C-99A7-F6E507842A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003579"/>
              </p:ext>
            </p:extLst>
          </p:nvPr>
        </p:nvGraphicFramePr>
        <p:xfrm>
          <a:off x="685800" y="557087"/>
          <a:ext cx="16992600" cy="6034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39420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" y="0"/>
            <a:ext cx="7646254" cy="10287000"/>
          </a:xfrm>
          <a:prstGeom prst="rect">
            <a:avLst/>
          </a:prstGeom>
          <a:solidFill>
            <a:srgbClr val="F3F3F3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4434" y="4076700"/>
            <a:ext cx="7646253" cy="573469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1028700"/>
            <a:ext cx="5985380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Heebo Regular"/>
                <a:ea typeface="+mn-ea"/>
                <a:cs typeface="+mn-cs"/>
              </a:rPr>
              <a:t>PROPORȚIA DOZELOR UTILIZATE </a:t>
            </a:r>
          </a:p>
        </p:txBody>
      </p:sp>
      <p:graphicFrame>
        <p:nvGraphicFramePr>
          <p:cNvPr id="5" name="Tabel 4">
            <a:extLst>
              <a:ext uri="{FF2B5EF4-FFF2-40B4-BE49-F238E27FC236}">
                <a16:creationId xmlns="" xmlns:a16="http://schemas.microsoft.com/office/drawing/2014/main" id="{B7F069BD-0671-4937-BBDE-F1D41D5BAD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6615690"/>
              </p:ext>
            </p:extLst>
          </p:nvPr>
        </p:nvGraphicFramePr>
        <p:xfrm>
          <a:off x="8035120" y="2933700"/>
          <a:ext cx="9871881" cy="4954905"/>
        </p:xfrm>
        <a:graphic>
          <a:graphicData uri="http://schemas.openxmlformats.org/drawingml/2006/table">
            <a:tbl>
              <a:tblPr/>
              <a:tblGrid>
                <a:gridCol w="3316952">
                  <a:extLst>
                    <a:ext uri="{9D8B030D-6E8A-4147-A177-3AD203B41FA5}">
                      <a16:colId xmlns="" xmlns:a16="http://schemas.microsoft.com/office/drawing/2014/main" val="2720204091"/>
                    </a:ext>
                  </a:extLst>
                </a:gridCol>
                <a:gridCol w="1068528">
                  <a:extLst>
                    <a:ext uri="{9D8B030D-6E8A-4147-A177-3AD203B41FA5}">
                      <a16:colId xmlns="" xmlns:a16="http://schemas.microsoft.com/office/drawing/2014/main" val="3501019258"/>
                    </a:ext>
                  </a:extLst>
                </a:gridCol>
                <a:gridCol w="1066800">
                  <a:extLst>
                    <a:ext uri="{9D8B030D-6E8A-4147-A177-3AD203B41FA5}">
                      <a16:colId xmlns="" xmlns:a16="http://schemas.microsoft.com/office/drawing/2014/main" val="2370804235"/>
                    </a:ext>
                  </a:extLst>
                </a:gridCol>
                <a:gridCol w="1828800">
                  <a:extLst>
                    <a:ext uri="{9D8B030D-6E8A-4147-A177-3AD203B41FA5}">
                      <a16:colId xmlns="" xmlns:a16="http://schemas.microsoft.com/office/drawing/2014/main" val="1799687909"/>
                    </a:ext>
                  </a:extLst>
                </a:gridCol>
                <a:gridCol w="1600200">
                  <a:extLst>
                    <a:ext uri="{9D8B030D-6E8A-4147-A177-3AD203B41FA5}">
                      <a16:colId xmlns="" xmlns:a16="http://schemas.microsoft.com/office/drawing/2014/main" val="1771278903"/>
                    </a:ext>
                  </a:extLst>
                </a:gridCol>
                <a:gridCol w="990601">
                  <a:extLst>
                    <a:ext uri="{9D8B030D-6E8A-4147-A177-3AD203B41FA5}">
                      <a16:colId xmlns="" xmlns:a16="http://schemas.microsoft.com/office/drawing/2014/main" val="304357358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Producator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5EA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Doza</a:t>
                      </a:r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5EA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Doza</a:t>
                      </a:r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5EA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doze administrate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5EA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Doze </a:t>
                      </a:r>
                      <a:r>
                        <a:rPr lang="en-US" sz="2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receptionate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5EA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en-US" sz="2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utilizat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6D5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5EA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30312601"/>
                  </a:ext>
                </a:extLst>
              </a:tr>
              <a:tr h="55901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AstraZeneca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279489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207872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487361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513600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65521331"/>
                  </a:ext>
                </a:extLst>
              </a:tr>
              <a:tr h="6019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Gam-COVID-VAC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(Sputnik-V)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101536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95566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197102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36860360"/>
                  </a:ext>
                </a:extLst>
              </a:tr>
              <a:tr h="55901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Pfizer/BioNTech -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Comirnaty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77566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62423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139989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225810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62.0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49996476"/>
                  </a:ext>
                </a:extLst>
              </a:tr>
              <a:tr h="55901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Sinopharm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36304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32578196"/>
                  </a:ext>
                </a:extLst>
              </a:tr>
              <a:tr h="55901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Sinovac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42244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74419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10250245"/>
                  </a:ext>
                </a:extLst>
              </a:tr>
              <a:tr h="55901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Janssen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38622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38622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151300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296812055"/>
                  </a:ext>
                </a:extLst>
              </a:tr>
              <a:tr h="47389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563528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410269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973797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1348710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6549646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090457" y="0"/>
            <a:ext cx="7197543" cy="10287000"/>
          </a:xfrm>
          <a:prstGeom prst="rect">
            <a:avLst/>
          </a:prstGeom>
          <a:solidFill>
            <a:srgbClr val="F3F3F3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84541" y="2765410"/>
            <a:ext cx="7103459" cy="532759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38550" y="1198039"/>
            <a:ext cx="8305450" cy="1506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>
                <a:solidFill>
                  <a:srgbClr val="242423"/>
                </a:solidFill>
                <a:latin typeface="Heebo Regular"/>
              </a:rPr>
              <a:t>DATELE CAMPANIEI DE VACCINARE COVID-19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298899"/>
            <a:ext cx="7848250" cy="173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lnSpc>
                <a:spcPts val="4480"/>
              </a:lnSpc>
              <a:buFont typeface="Wingdings" panose="05000000000000000000" pitchFamily="2" charset="2"/>
              <a:buChar char="Ø"/>
            </a:pPr>
            <a:r>
              <a:rPr lang="en-US" sz="3200" spc="-32" dirty="0">
                <a:solidFill>
                  <a:srgbClr val="242423"/>
                </a:solidFill>
                <a:latin typeface="Heebo Regular"/>
              </a:rPr>
              <a:t>Start </a:t>
            </a:r>
            <a:r>
              <a:rPr lang="en-US" sz="3200" spc="-32" dirty="0" err="1">
                <a:solidFill>
                  <a:srgbClr val="242423"/>
                </a:solidFill>
                <a:latin typeface="Heebo Regular"/>
              </a:rPr>
              <a:t>campanie</a:t>
            </a:r>
            <a:r>
              <a:rPr lang="en-US" sz="3200" spc="-32" dirty="0">
                <a:solidFill>
                  <a:srgbClr val="242423"/>
                </a:solidFill>
                <a:latin typeface="Heebo Regular"/>
              </a:rPr>
              <a:t> de </a:t>
            </a:r>
            <a:r>
              <a:rPr lang="en-US" sz="3200" spc="-32" dirty="0" err="1">
                <a:solidFill>
                  <a:srgbClr val="242423"/>
                </a:solidFill>
                <a:latin typeface="Heebo Regular"/>
              </a:rPr>
              <a:t>vaccinare</a:t>
            </a:r>
            <a:r>
              <a:rPr lang="en-US" sz="3200" spc="-32" dirty="0">
                <a:solidFill>
                  <a:srgbClr val="242423"/>
                </a:solidFill>
                <a:latin typeface="Heebo Regular"/>
              </a:rPr>
              <a:t> </a:t>
            </a:r>
            <a:r>
              <a:rPr lang="en-US" sz="3200" spc="-32" dirty="0" err="1">
                <a:solidFill>
                  <a:srgbClr val="242423"/>
                </a:solidFill>
                <a:latin typeface="Heebo Regular"/>
              </a:rPr>
              <a:t>împotriva</a:t>
            </a:r>
            <a:r>
              <a:rPr lang="en-US" sz="3200" spc="-32" dirty="0">
                <a:solidFill>
                  <a:srgbClr val="242423"/>
                </a:solidFill>
                <a:latin typeface="Heebo Regular"/>
              </a:rPr>
              <a:t> COVID-19: </a:t>
            </a:r>
            <a:r>
              <a:rPr lang="en-US" sz="3200" spc="-32" dirty="0">
                <a:solidFill>
                  <a:srgbClr val="242423"/>
                </a:solidFill>
                <a:latin typeface="Heebo Regular Bold"/>
              </a:rPr>
              <a:t>2 </a:t>
            </a:r>
            <a:r>
              <a:rPr lang="en-US" sz="3200" spc="-32" dirty="0" err="1">
                <a:solidFill>
                  <a:srgbClr val="242423"/>
                </a:solidFill>
                <a:latin typeface="Heebo Regular Bold"/>
              </a:rPr>
              <a:t>martie</a:t>
            </a:r>
            <a:r>
              <a:rPr lang="en-US" sz="3200" spc="-32" dirty="0">
                <a:solidFill>
                  <a:srgbClr val="242423"/>
                </a:solidFill>
                <a:latin typeface="Heebo Regular Bold"/>
              </a:rPr>
              <a:t> 2021</a:t>
            </a:r>
          </a:p>
          <a:p>
            <a:pPr marL="457200" indent="-457200">
              <a:lnSpc>
                <a:spcPts val="4480"/>
              </a:lnSpc>
              <a:buFont typeface="Wingdings" panose="05000000000000000000" pitchFamily="2" charset="2"/>
              <a:buChar char="Ø"/>
            </a:pPr>
            <a:r>
              <a:rPr lang="en-US" sz="3200" spc="-32" dirty="0">
                <a:solidFill>
                  <a:srgbClr val="242423"/>
                </a:solidFill>
                <a:latin typeface="Heebo Regular"/>
              </a:rPr>
              <a:t>Total doze administrate: </a:t>
            </a:r>
            <a:r>
              <a:rPr lang="en-US" sz="32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973 797 </a:t>
            </a:r>
            <a:r>
              <a:rPr lang="en-US" sz="3200" spc="-32" dirty="0">
                <a:solidFill>
                  <a:srgbClr val="242423"/>
                </a:solidFill>
                <a:latin typeface="Heebo Regular Bold"/>
              </a:rPr>
              <a:t>doze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5429207"/>
            <a:ext cx="8305450" cy="5783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0"/>
              </a:lnSpc>
            </a:pPr>
            <a:r>
              <a:rPr lang="en-US" sz="3200" b="1" spc="-29" dirty="0" err="1" smtClean="0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Acoperirea</a:t>
            </a:r>
            <a:r>
              <a:rPr lang="en-US" sz="3200" b="1" spc="-29" dirty="0" smtClean="0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29" dirty="0" err="1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vaccinală</a:t>
            </a:r>
            <a:endParaRPr lang="en-US" sz="3200" b="1" spc="-29" dirty="0">
              <a:solidFill>
                <a:srgbClr val="2424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4060"/>
              </a:lnSpc>
            </a:pPr>
            <a:r>
              <a:rPr lang="en-US" sz="3200" spc="-29" dirty="0" err="1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Populația</a:t>
            </a:r>
            <a:r>
              <a:rPr lang="en-US" sz="3200" spc="-29" dirty="0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9" dirty="0" err="1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generală</a:t>
            </a:r>
            <a:r>
              <a:rPr lang="en-US" sz="3200" spc="-29" dirty="0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 o </a:t>
            </a:r>
            <a:r>
              <a:rPr lang="en-US" sz="3200" spc="-29" dirty="0" err="1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doză</a:t>
            </a:r>
            <a:r>
              <a:rPr lang="en-US" sz="3200" spc="-29" dirty="0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16,47 %</a:t>
            </a:r>
          </a:p>
          <a:p>
            <a:pPr>
              <a:lnSpc>
                <a:spcPts val="4060"/>
              </a:lnSpc>
            </a:pPr>
            <a:r>
              <a:rPr lang="en-US" sz="3200" spc="-29" dirty="0" err="1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Populația</a:t>
            </a:r>
            <a:r>
              <a:rPr lang="en-US" sz="3200" spc="-29" dirty="0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9" dirty="0" err="1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generală</a:t>
            </a:r>
            <a:r>
              <a:rPr lang="en-US" sz="3200" spc="-29" dirty="0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en-US" sz="3200" spc="-29" dirty="0" err="1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două</a:t>
            </a:r>
            <a:r>
              <a:rPr lang="en-US" sz="3200" spc="-29" dirty="0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doze: 11,99  %</a:t>
            </a:r>
          </a:p>
          <a:p>
            <a:pPr>
              <a:lnSpc>
                <a:spcPts val="4060"/>
              </a:lnSpc>
            </a:pPr>
            <a:r>
              <a:rPr lang="en-US" sz="3200" spc="-29" dirty="0" err="1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Acoperirea</a:t>
            </a:r>
            <a:r>
              <a:rPr lang="en-US" sz="3200" spc="-29" dirty="0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9" dirty="0" err="1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națională</a:t>
            </a:r>
            <a:r>
              <a:rPr lang="en-US" sz="3200" spc="-29" dirty="0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9" dirty="0" err="1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completă</a:t>
            </a:r>
            <a:r>
              <a:rPr lang="en-US" sz="3200" spc="-29" dirty="0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13,12 %</a:t>
            </a:r>
          </a:p>
          <a:p>
            <a:pPr>
              <a:lnSpc>
                <a:spcPts val="4060"/>
              </a:lnSpc>
            </a:pPr>
            <a:r>
              <a:rPr lang="en-US" sz="3200" spc="-29" dirty="0" err="1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Spitalele</a:t>
            </a:r>
            <a:r>
              <a:rPr lang="en-US" sz="3200" spc="-29" dirty="0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9" dirty="0" err="1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municipale</a:t>
            </a:r>
            <a:r>
              <a:rPr lang="en-US" sz="3200" spc="-29" dirty="0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9" dirty="0" err="1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3200" spc="-29" dirty="0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9" dirty="0" err="1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republicane</a:t>
            </a:r>
            <a:r>
              <a:rPr lang="en-US" sz="3200" spc="-29" dirty="0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90 %</a:t>
            </a:r>
          </a:p>
          <a:p>
            <a:pPr>
              <a:lnSpc>
                <a:spcPts val="4060"/>
              </a:lnSpc>
            </a:pPr>
            <a:r>
              <a:rPr lang="en-US" sz="3200" spc="-29" dirty="0" err="1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Lucrători</a:t>
            </a:r>
            <a:r>
              <a:rPr lang="en-US" sz="3200" spc="-29" dirty="0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9" dirty="0" err="1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medicali</a:t>
            </a:r>
            <a:r>
              <a:rPr lang="en-US" sz="3200" spc="-29" dirty="0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9" dirty="0" err="1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vaccinați</a:t>
            </a:r>
            <a:r>
              <a:rPr lang="en-US" sz="3200" spc="-29" dirty="0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 o </a:t>
            </a:r>
            <a:r>
              <a:rPr lang="en-US" sz="3200" spc="-29" dirty="0" err="1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doză</a:t>
            </a:r>
            <a:r>
              <a:rPr lang="en-US" sz="3200" spc="-29" dirty="0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86,04 %</a:t>
            </a:r>
          </a:p>
          <a:p>
            <a:pPr>
              <a:lnSpc>
                <a:spcPts val="4060"/>
              </a:lnSpc>
            </a:pPr>
            <a:r>
              <a:rPr lang="en-US" sz="3200" spc="-29" dirty="0" err="1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Lucrători</a:t>
            </a:r>
            <a:r>
              <a:rPr lang="en-US" sz="3200" spc="-29" dirty="0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9" dirty="0" err="1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medicali</a:t>
            </a:r>
            <a:r>
              <a:rPr lang="en-US" sz="3200" spc="-29" dirty="0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9" dirty="0" err="1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vaccinați</a:t>
            </a:r>
            <a:r>
              <a:rPr lang="en-US" sz="3200" spc="-29" dirty="0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en-US" sz="3200" spc="-29" dirty="0" err="1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două</a:t>
            </a:r>
            <a:r>
              <a:rPr lang="en-US" sz="3200" spc="-29" dirty="0">
                <a:solidFill>
                  <a:srgbClr val="2424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doze: 82,11 %</a:t>
            </a:r>
          </a:p>
          <a:p>
            <a:pPr>
              <a:lnSpc>
                <a:spcPts val="4060"/>
              </a:lnSpc>
            </a:pPr>
            <a:r>
              <a:rPr lang="en-US" sz="2900" spc="-29" dirty="0">
                <a:solidFill>
                  <a:srgbClr val="242423"/>
                </a:solidFill>
                <a:latin typeface="Heebo Regular Bold"/>
              </a:rPr>
              <a:t>  </a:t>
            </a:r>
          </a:p>
          <a:p>
            <a:pPr>
              <a:lnSpc>
                <a:spcPts val="4060"/>
              </a:lnSpc>
            </a:pPr>
            <a:endParaRPr lang="en-US" sz="2900" spc="-29" dirty="0">
              <a:solidFill>
                <a:srgbClr val="242423"/>
              </a:solidFill>
              <a:latin typeface="Heebo Regular Bold"/>
            </a:endParaRPr>
          </a:p>
          <a:p>
            <a:pPr>
              <a:lnSpc>
                <a:spcPts val="4060"/>
              </a:lnSpc>
            </a:pPr>
            <a:endParaRPr lang="en-US" sz="2900" spc="-29" dirty="0">
              <a:solidFill>
                <a:srgbClr val="242423"/>
              </a:solidFill>
              <a:latin typeface="Heebo Regular Bold"/>
            </a:endParaRPr>
          </a:p>
          <a:p>
            <a:pPr>
              <a:lnSpc>
                <a:spcPts val="4060"/>
              </a:lnSpc>
              <a:spcBef>
                <a:spcPct val="0"/>
              </a:spcBef>
            </a:pPr>
            <a:endParaRPr lang="en-US" sz="2900" spc="-29" dirty="0">
              <a:solidFill>
                <a:srgbClr val="242423"/>
              </a:solidFill>
              <a:latin typeface="Heebo Regular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090457" y="0"/>
            <a:ext cx="7197543" cy="10287000"/>
          </a:xfrm>
          <a:prstGeom prst="rect">
            <a:avLst/>
          </a:prstGeom>
          <a:solidFill>
            <a:srgbClr val="F3F3F3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84541" y="2704429"/>
            <a:ext cx="7103459" cy="532759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513892" y="663275"/>
            <a:ext cx="8305450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Heebo Regular"/>
                <a:ea typeface="+mn-ea"/>
                <a:cs typeface="+mn-cs"/>
              </a:rPr>
              <a:t>DATELE CAMPANIEI DE VACCINARE COVID-19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5429207"/>
            <a:ext cx="8305450" cy="2083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-2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4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-2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4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-2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-2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="" xmlns:a16="http://schemas.microsoft.com/office/drawing/2014/main" id="{FD6BAF66-9AFD-417A-94E8-47673ACA88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9004090"/>
              </p:ext>
            </p:extLst>
          </p:nvPr>
        </p:nvGraphicFramePr>
        <p:xfrm>
          <a:off x="1905000" y="3314700"/>
          <a:ext cx="7523234" cy="60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7473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4038600" y="647700"/>
            <a:ext cx="10896600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dirty="0" err="1">
                <a:solidFill>
                  <a:srgbClr val="242423"/>
                </a:solidFill>
                <a:latin typeface="Heebo Regular"/>
              </a:rPr>
              <a:t>Acoperirea</a:t>
            </a:r>
            <a:r>
              <a:rPr lang="en-US" sz="5000" dirty="0">
                <a:solidFill>
                  <a:srgbClr val="242423"/>
                </a:solidFill>
                <a:latin typeface="Heebo Regular"/>
              </a:rPr>
              <a:t> vaccinal</a:t>
            </a:r>
            <a:r>
              <a:rPr lang="ro-RO" sz="5000" dirty="0">
                <a:solidFill>
                  <a:srgbClr val="242423"/>
                </a:solidFill>
                <a:latin typeface="Heebo Regular"/>
              </a:rPr>
              <a:t>ă pe categorii de vârstă (%)</a:t>
            </a:r>
            <a:endParaRPr kumimoji="0" lang="en-US" sz="5000" i="0" u="none" strike="noStrike" kern="1200" cap="none" spc="0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5429207"/>
            <a:ext cx="8305450" cy="2083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-2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4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-2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4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-2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-2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</a:endParaRPr>
          </a:p>
        </p:txBody>
      </p:sp>
      <p:graphicFrame>
        <p:nvGraphicFramePr>
          <p:cNvPr id="7" name="Diagramă 6">
            <a:extLst>
              <a:ext uri="{FF2B5EF4-FFF2-40B4-BE49-F238E27FC236}">
                <a16:creationId xmlns="" xmlns:a16="http://schemas.microsoft.com/office/drawing/2014/main" id="{0D5092B4-F4E7-4CD6-B747-CDC6EEBB5A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8671046"/>
              </p:ext>
            </p:extLst>
          </p:nvPr>
        </p:nvGraphicFramePr>
        <p:xfrm>
          <a:off x="1028700" y="2186583"/>
          <a:ext cx="16230600" cy="7452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48245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581400" y="576015"/>
            <a:ext cx="128778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Heebo Regular" panose="020B0604020202020204" charset="-79"/>
                <a:cs typeface="Heebo Regular" panose="020B0604020202020204" charset="-79"/>
              </a:rPr>
              <a:t>DATELE </a:t>
            </a:r>
            <a:r>
              <a:rPr kumimoji="0" lang="x-none" sz="4800" b="0" i="0" u="none" strike="noStrike" kern="120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Heebo Regular" panose="020B0604020202020204" charset="-79"/>
                <a:cs typeface="Heebo Regular" panose="020B0604020202020204" charset="-79"/>
              </a:rPr>
              <a:t>SĂPTĂMÂNALE </a:t>
            </a:r>
            <a:r>
              <a:rPr lang="x-none" sz="4800" dirty="0">
                <a:solidFill>
                  <a:srgbClr val="242423"/>
                </a:solidFill>
                <a:latin typeface="Heebo Regular" panose="020B0604020202020204" charset="-79"/>
                <a:cs typeface="Heebo Regular" panose="020B0604020202020204" charset="-79"/>
              </a:rPr>
              <a:t>A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242423"/>
                </a:solidFill>
                <a:effectLst/>
                <a:uLnTx/>
                <a:uFillTx/>
                <a:latin typeface="Heebo Regular" panose="020B0604020202020204" charset="-79"/>
                <a:cs typeface="Heebo Regular" panose="020B0604020202020204" charset="-79"/>
              </a:rPr>
              <a:t>CAMPANIEI DE VACCINARE COVID-19</a:t>
            </a:r>
            <a:endParaRPr kumimoji="0" lang="x-none" sz="4800" b="0" i="0" u="none" strike="noStrike" kern="1200" cap="none" spc="0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" panose="020B0604020202020204" charset="-79"/>
              <a:cs typeface="Heebo Regular" panose="020B0604020202020204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5429207"/>
            <a:ext cx="8305450" cy="2083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-2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4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-2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4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-2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-29" normalizeH="0" baseline="0" noProof="0" dirty="0">
              <a:ln>
                <a:noFill/>
              </a:ln>
              <a:solidFill>
                <a:srgbClr val="242423"/>
              </a:solidFill>
              <a:effectLst/>
              <a:uLnTx/>
              <a:uFillTx/>
              <a:latin typeface="Heebo Regular Bold"/>
              <a:ea typeface="+mn-ea"/>
              <a:cs typeface="+mn-cs"/>
            </a:endParaRPr>
          </a:p>
        </p:txBody>
      </p:sp>
      <p:graphicFrame>
        <p:nvGraphicFramePr>
          <p:cNvPr id="5" name="Chart 8">
            <a:extLst>
              <a:ext uri="{FF2B5EF4-FFF2-40B4-BE49-F238E27FC236}">
                <a16:creationId xmlns="" xmlns:a16="http://schemas.microsoft.com/office/drawing/2014/main" id="{B79C19E9-4DB8-4C25-B2E8-AAE2E9AAB5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5734713"/>
              </p:ext>
            </p:extLst>
          </p:nvPr>
        </p:nvGraphicFramePr>
        <p:xfrm>
          <a:off x="838550" y="2324100"/>
          <a:ext cx="16992250" cy="769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66407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tăText 3">
            <a:extLst>
              <a:ext uri="{FF2B5EF4-FFF2-40B4-BE49-F238E27FC236}">
                <a16:creationId xmlns="" xmlns:a16="http://schemas.microsoft.com/office/drawing/2014/main" id="{8FDF7B8C-F373-419C-B8D7-BB55CBFF7320}"/>
              </a:ext>
            </a:extLst>
          </p:cNvPr>
          <p:cNvSpPr txBox="1"/>
          <p:nvPr/>
        </p:nvSpPr>
        <p:spPr>
          <a:xfrm>
            <a:off x="2286000" y="1181100"/>
            <a:ext cx="13944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242423"/>
                </a:solidFill>
                <a:latin typeface="Heebo Regular"/>
              </a:rPr>
              <a:t>ACOPERIREA VACCINAL</a:t>
            </a:r>
            <a:r>
              <a:rPr lang="ro-RO" sz="4800" dirty="0">
                <a:solidFill>
                  <a:srgbClr val="242423"/>
                </a:solidFill>
                <a:latin typeface="Heebo Regular"/>
              </a:rPr>
              <a:t>Ă ÎN TERITORII </a:t>
            </a:r>
            <a:endParaRPr lang="ru-RU" sz="4800" dirty="0"/>
          </a:p>
        </p:txBody>
      </p:sp>
      <p:graphicFrame>
        <p:nvGraphicFramePr>
          <p:cNvPr id="6" name="Diagramă 5">
            <a:extLst>
              <a:ext uri="{FF2B5EF4-FFF2-40B4-BE49-F238E27FC236}">
                <a16:creationId xmlns="" xmlns:a16="http://schemas.microsoft.com/office/drawing/2014/main" id="{98467290-3A3E-4D12-951E-32C0E71A5F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2412489"/>
              </p:ext>
            </p:extLst>
          </p:nvPr>
        </p:nvGraphicFramePr>
        <p:xfrm>
          <a:off x="762000" y="2400300"/>
          <a:ext cx="16687800" cy="739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39863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8810625" y="9460042"/>
            <a:ext cx="2083030" cy="554495"/>
            <a:chOff x="0" y="0"/>
            <a:chExt cx="4349750" cy="11578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9750" cy="1157888"/>
            </a:xfrm>
            <a:custGeom>
              <a:avLst/>
              <a:gdLst/>
              <a:ahLst/>
              <a:cxnLst/>
              <a:rect l="l" t="t" r="r" b="b"/>
              <a:pathLst>
                <a:path w="4349750" h="1157888">
                  <a:moveTo>
                    <a:pt x="0" y="0"/>
                  </a:moveTo>
                  <a:lnTo>
                    <a:pt x="4349750" y="0"/>
                  </a:lnTo>
                  <a:lnTo>
                    <a:pt x="4349750" y="1157888"/>
                  </a:lnTo>
                  <a:lnTo>
                    <a:pt x="0" y="115788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1591925" y="9404926"/>
            <a:ext cx="1666875" cy="443716"/>
            <a:chOff x="0" y="0"/>
            <a:chExt cx="4349750" cy="11578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49750" cy="1157888"/>
            </a:xfrm>
            <a:custGeom>
              <a:avLst/>
              <a:gdLst/>
              <a:ahLst/>
              <a:cxnLst/>
              <a:rect l="l" t="t" r="r" b="b"/>
              <a:pathLst>
                <a:path w="4349750" h="1157888">
                  <a:moveTo>
                    <a:pt x="0" y="0"/>
                  </a:moveTo>
                  <a:lnTo>
                    <a:pt x="4349750" y="0"/>
                  </a:lnTo>
                  <a:lnTo>
                    <a:pt x="4349750" y="1157888"/>
                  </a:lnTo>
                  <a:lnTo>
                    <a:pt x="0" y="115788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9897" r="9897"/>
          <a:stretch>
            <a:fillRect/>
          </a:stretch>
        </p:blipFill>
        <p:spPr>
          <a:xfrm>
            <a:off x="15615623" y="983417"/>
            <a:ext cx="2367577" cy="295193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029200" y="1819544"/>
            <a:ext cx="5181600" cy="847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Startul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campaniei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vaccinare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>
              <a:lnSpc>
                <a:spcPts val="3393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martie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985578" y="4040837"/>
            <a:ext cx="5997622" cy="325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54"/>
              </a:lnSpc>
              <a:spcBef>
                <a:spcPct val="0"/>
              </a:spcBef>
            </a:pPr>
            <a:r>
              <a:rPr lang="en-US" sz="1967" spc="-19" dirty="0" err="1">
                <a:solidFill>
                  <a:srgbClr val="000000"/>
                </a:solidFill>
                <a:latin typeface="Heebo Regular"/>
              </a:rPr>
              <a:t>Proporția</a:t>
            </a:r>
            <a:r>
              <a:rPr lang="en-US" sz="1967" spc="-19" dirty="0">
                <a:solidFill>
                  <a:srgbClr val="000000"/>
                </a:solidFill>
                <a:latin typeface="Heebo Regular"/>
              </a:rPr>
              <a:t> </a:t>
            </a:r>
            <a:r>
              <a:rPr lang="en-US" sz="1967" spc="-19" dirty="0" err="1">
                <a:solidFill>
                  <a:srgbClr val="000000"/>
                </a:solidFill>
                <a:latin typeface="Heebo Regular"/>
              </a:rPr>
              <a:t>medie</a:t>
            </a:r>
            <a:r>
              <a:rPr lang="en-US" sz="1967" spc="-19" dirty="0">
                <a:solidFill>
                  <a:srgbClr val="000000"/>
                </a:solidFill>
                <a:latin typeface="Heebo Regular"/>
              </a:rPr>
              <a:t> </a:t>
            </a:r>
            <a:r>
              <a:rPr lang="en-US" sz="1967" spc="-19" dirty="0" err="1">
                <a:solidFill>
                  <a:srgbClr val="000000"/>
                </a:solidFill>
                <a:latin typeface="Heebo Regular"/>
              </a:rPr>
              <a:t>săptămânală</a:t>
            </a:r>
            <a:r>
              <a:rPr lang="en-US" sz="1967" spc="-19" dirty="0">
                <a:solidFill>
                  <a:srgbClr val="000000"/>
                </a:solidFill>
                <a:latin typeface="Heebo Regular"/>
              </a:rPr>
              <a:t> a </a:t>
            </a:r>
            <a:r>
              <a:rPr lang="en-US" sz="1967" spc="-19" dirty="0" err="1">
                <a:solidFill>
                  <a:srgbClr val="000000"/>
                </a:solidFill>
                <a:latin typeface="Heebo Regular"/>
              </a:rPr>
              <a:t>lucrătorilor</a:t>
            </a:r>
            <a:r>
              <a:rPr lang="en-US" sz="1967" spc="-19" dirty="0">
                <a:solidFill>
                  <a:srgbClr val="000000"/>
                </a:solidFill>
                <a:latin typeface="Heebo Regular"/>
              </a:rPr>
              <a:t> din </a:t>
            </a:r>
            <a:r>
              <a:rPr lang="en-US" sz="1967" spc="-19" dirty="0" err="1">
                <a:solidFill>
                  <a:srgbClr val="000000"/>
                </a:solidFill>
                <a:latin typeface="Heebo Regular"/>
              </a:rPr>
              <a:t>domeniul</a:t>
            </a:r>
            <a:r>
              <a:rPr lang="en-US" sz="1967" spc="-19" dirty="0">
                <a:solidFill>
                  <a:srgbClr val="000000"/>
                </a:solidFill>
                <a:latin typeface="Heebo Regular"/>
              </a:rPr>
              <a:t> medical </a:t>
            </a:r>
            <a:r>
              <a:rPr lang="en-US" sz="1967" spc="-19" dirty="0" err="1">
                <a:solidFill>
                  <a:srgbClr val="000000"/>
                </a:solidFill>
                <a:latin typeface="Heebo Regular"/>
              </a:rPr>
              <a:t>infectați</a:t>
            </a:r>
            <a:r>
              <a:rPr lang="en-US" sz="1967" spc="-19" dirty="0">
                <a:solidFill>
                  <a:srgbClr val="000000"/>
                </a:solidFill>
                <a:latin typeface="Heebo Regular"/>
              </a:rPr>
              <a:t> cu COVID-19 din </a:t>
            </a:r>
            <a:r>
              <a:rPr lang="en-US" sz="1967" spc="-19" dirty="0" err="1">
                <a:solidFill>
                  <a:srgbClr val="000000"/>
                </a:solidFill>
                <a:latin typeface="Heebo Regular"/>
              </a:rPr>
              <a:t>totalul</a:t>
            </a:r>
            <a:r>
              <a:rPr lang="en-US" sz="1967" spc="-19" dirty="0">
                <a:solidFill>
                  <a:srgbClr val="000000"/>
                </a:solidFill>
                <a:latin typeface="Heebo Regular"/>
              </a:rPr>
              <a:t> de </a:t>
            </a:r>
            <a:r>
              <a:rPr lang="en-US" sz="1967" spc="-19" dirty="0" err="1">
                <a:solidFill>
                  <a:srgbClr val="000000"/>
                </a:solidFill>
                <a:latin typeface="Heebo Regular"/>
              </a:rPr>
              <a:t>cazuri</a:t>
            </a:r>
            <a:r>
              <a:rPr lang="en-US" sz="1967" spc="-19" dirty="0">
                <a:solidFill>
                  <a:srgbClr val="000000"/>
                </a:solidFill>
                <a:latin typeface="Heebo Regular"/>
              </a:rPr>
              <a:t> a </a:t>
            </a:r>
            <a:r>
              <a:rPr lang="en-US" sz="1967" spc="-19" dirty="0" err="1">
                <a:solidFill>
                  <a:srgbClr val="000000"/>
                </a:solidFill>
                <a:latin typeface="Heebo Regular"/>
              </a:rPr>
              <a:t>constituit</a:t>
            </a:r>
            <a:r>
              <a:rPr lang="en-US" sz="1967" spc="-19" dirty="0">
                <a:solidFill>
                  <a:srgbClr val="000000"/>
                </a:solidFill>
                <a:latin typeface="Heebo Regular"/>
              </a:rPr>
              <a:t>:</a:t>
            </a:r>
          </a:p>
          <a:p>
            <a:pPr marL="424791" lvl="1" indent="-212395" algn="just">
              <a:lnSpc>
                <a:spcPts val="2754"/>
              </a:lnSpc>
              <a:buFont typeface="Arial"/>
              <a:buChar char="•"/>
            </a:pPr>
            <a:r>
              <a:rPr lang="en-US" sz="1967" spc="-19" dirty="0" err="1">
                <a:solidFill>
                  <a:srgbClr val="000000"/>
                </a:solidFill>
                <a:latin typeface="Heebo Regular"/>
              </a:rPr>
              <a:t>Toată</a:t>
            </a:r>
            <a:r>
              <a:rPr lang="en-US" sz="1967" spc="-19" dirty="0">
                <a:solidFill>
                  <a:srgbClr val="000000"/>
                </a:solidFill>
                <a:latin typeface="Heebo Regular"/>
              </a:rPr>
              <a:t> </a:t>
            </a:r>
            <a:r>
              <a:rPr lang="en-US" sz="1967" spc="-19" dirty="0" err="1">
                <a:solidFill>
                  <a:srgbClr val="000000"/>
                </a:solidFill>
                <a:latin typeface="Heebo Regular"/>
              </a:rPr>
              <a:t>perioada</a:t>
            </a:r>
            <a:r>
              <a:rPr lang="en-US" sz="1967" spc="-19" dirty="0">
                <a:solidFill>
                  <a:srgbClr val="000000"/>
                </a:solidFill>
                <a:latin typeface="Heebo Regular"/>
              </a:rPr>
              <a:t> - 12% </a:t>
            </a:r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</a:rPr>
              <a:t>CI [10,02 - 13,97]</a:t>
            </a:r>
            <a:endParaRPr lang="en-US" sz="1967" spc="-19" dirty="0">
              <a:solidFill>
                <a:srgbClr val="000000"/>
              </a:solidFill>
              <a:latin typeface="Heebo Regular"/>
            </a:endParaRPr>
          </a:p>
          <a:p>
            <a:pPr marL="424791" lvl="1" indent="-212395" algn="just">
              <a:lnSpc>
                <a:spcPts val="2754"/>
              </a:lnSpc>
              <a:buFont typeface="Arial"/>
              <a:buChar char="•"/>
            </a:pPr>
            <a:r>
              <a:rPr lang="en-US" sz="1967" spc="-19" dirty="0" err="1">
                <a:solidFill>
                  <a:srgbClr val="000000"/>
                </a:solidFill>
                <a:latin typeface="Heebo Regular"/>
              </a:rPr>
              <a:t>Săptămâna</a:t>
            </a:r>
            <a:r>
              <a:rPr lang="en-US" sz="1967" spc="-19" dirty="0">
                <a:solidFill>
                  <a:srgbClr val="000000"/>
                </a:solidFill>
                <a:latin typeface="Heebo Regular"/>
              </a:rPr>
              <a:t> 29 -  1,2 % </a:t>
            </a:r>
          </a:p>
          <a:p>
            <a:pPr algn="just">
              <a:lnSpc>
                <a:spcPts val="2754"/>
              </a:lnSpc>
            </a:pPr>
            <a:endParaRPr lang="en-US" sz="1967" spc="-19" dirty="0">
              <a:solidFill>
                <a:srgbClr val="000000"/>
              </a:solidFill>
              <a:latin typeface="Heebo Regular"/>
            </a:endParaRPr>
          </a:p>
          <a:p>
            <a:pPr algn="just">
              <a:lnSpc>
                <a:spcPts val="2894"/>
              </a:lnSpc>
            </a:pPr>
            <a:r>
              <a:rPr lang="en-US" sz="2067" b="1" spc="-20" dirty="0" err="1">
                <a:solidFill>
                  <a:srgbClr val="000000"/>
                </a:solidFill>
                <a:latin typeface="Heebo Regular"/>
              </a:rPr>
              <a:t>S</a:t>
            </a:r>
            <a:r>
              <a:rPr lang="en-US" sz="2067" b="1" spc="-20" dirty="0" err="1">
                <a:solidFill>
                  <a:srgbClr val="000000"/>
                </a:solidFill>
                <a:latin typeface="Heebo Regular Bold"/>
              </a:rPr>
              <a:t>că</a:t>
            </a:r>
            <a:r>
              <a:rPr lang="en-US" sz="2067" spc="-20" dirty="0" err="1">
                <a:solidFill>
                  <a:srgbClr val="000000"/>
                </a:solidFill>
                <a:latin typeface="Heebo Regular Bold"/>
              </a:rPr>
              <a:t>derea</a:t>
            </a:r>
            <a:r>
              <a:rPr lang="en-US" sz="2067" spc="-20" dirty="0">
                <a:solidFill>
                  <a:srgbClr val="000000"/>
                </a:solidFill>
                <a:latin typeface="Heebo Regular Bold"/>
              </a:rPr>
              <a:t> de </a:t>
            </a:r>
            <a:r>
              <a:rPr lang="en-US" sz="2067" spc="-20" dirty="0" err="1">
                <a:solidFill>
                  <a:srgbClr val="000000"/>
                </a:solidFill>
                <a:latin typeface="Heebo Regular Bold"/>
              </a:rPr>
              <a:t>peste</a:t>
            </a:r>
            <a:r>
              <a:rPr lang="en-US" sz="2067" spc="-20" dirty="0">
                <a:solidFill>
                  <a:srgbClr val="000000"/>
                </a:solidFill>
                <a:latin typeface="Heebo Regular Bold"/>
              </a:rPr>
              <a:t> </a:t>
            </a:r>
            <a:r>
              <a:rPr lang="en-GB" sz="2067" b="1" spc="-20" dirty="0">
                <a:solidFill>
                  <a:srgbClr val="000000"/>
                </a:solidFill>
                <a:latin typeface="verdana" panose="020B0604030504040204" pitchFamily="34" charset="0"/>
              </a:rPr>
              <a:t>90 </a:t>
            </a:r>
            <a:r>
              <a:rPr lang="en-GB" b="1" dirty="0">
                <a:solidFill>
                  <a:srgbClr val="000000"/>
                </a:solidFill>
                <a:latin typeface="verdana" panose="020B0604030504040204" pitchFamily="34" charset="0"/>
              </a:rPr>
              <a:t>% </a:t>
            </a:r>
            <a:r>
              <a:rPr lang="en-US" sz="2067" spc="-20" dirty="0">
                <a:solidFill>
                  <a:srgbClr val="000000"/>
                </a:solidFill>
                <a:latin typeface="Heebo Regular Bold"/>
              </a:rPr>
              <a:t>a </a:t>
            </a:r>
            <a:r>
              <a:rPr lang="en-US" sz="2067" spc="-20" dirty="0" err="1">
                <a:solidFill>
                  <a:srgbClr val="000000"/>
                </a:solidFill>
                <a:latin typeface="Heebo Regular Bold"/>
              </a:rPr>
              <a:t>morbidității</a:t>
            </a:r>
            <a:r>
              <a:rPr lang="en-US" sz="2067" spc="-20" dirty="0">
                <a:solidFill>
                  <a:srgbClr val="000000"/>
                </a:solidFill>
                <a:latin typeface="Heebo Regular Bold"/>
              </a:rPr>
              <a:t> </a:t>
            </a:r>
            <a:r>
              <a:rPr lang="en-US" sz="2067" spc="-20" dirty="0" err="1">
                <a:solidFill>
                  <a:srgbClr val="000000"/>
                </a:solidFill>
                <a:latin typeface="Heebo Regular Bold"/>
              </a:rPr>
              <a:t>în</a:t>
            </a:r>
            <a:r>
              <a:rPr lang="en-US" sz="2067" spc="-20" dirty="0">
                <a:solidFill>
                  <a:srgbClr val="000000"/>
                </a:solidFill>
                <a:latin typeface="Heebo Regular Bold"/>
              </a:rPr>
              <a:t> </a:t>
            </a:r>
            <a:r>
              <a:rPr lang="en-US" sz="2067" spc="-20" dirty="0" err="1">
                <a:solidFill>
                  <a:srgbClr val="000000"/>
                </a:solidFill>
                <a:latin typeface="Heebo Regular Bold"/>
              </a:rPr>
              <a:t>rândul</a:t>
            </a:r>
            <a:r>
              <a:rPr lang="en-US" sz="2067" spc="-20" dirty="0">
                <a:solidFill>
                  <a:srgbClr val="000000"/>
                </a:solidFill>
                <a:latin typeface="Heebo Regular Bold"/>
              </a:rPr>
              <a:t> </a:t>
            </a:r>
            <a:r>
              <a:rPr lang="en-US" sz="2067" spc="-20" dirty="0" err="1">
                <a:solidFill>
                  <a:srgbClr val="000000"/>
                </a:solidFill>
                <a:latin typeface="Heebo Regular Bold"/>
              </a:rPr>
              <a:t>lucrătorilor</a:t>
            </a:r>
            <a:r>
              <a:rPr lang="en-US" sz="2067" spc="-20" dirty="0">
                <a:solidFill>
                  <a:srgbClr val="000000"/>
                </a:solidFill>
                <a:latin typeface="Heebo Regular Bold"/>
              </a:rPr>
              <a:t> </a:t>
            </a:r>
            <a:r>
              <a:rPr lang="en-US" sz="2067" spc="-20" dirty="0" err="1">
                <a:solidFill>
                  <a:srgbClr val="000000"/>
                </a:solidFill>
                <a:latin typeface="Heebo Regular Bold"/>
              </a:rPr>
              <a:t>medicali</a:t>
            </a:r>
            <a:r>
              <a:rPr lang="en-US" sz="2067" spc="-20" dirty="0">
                <a:solidFill>
                  <a:srgbClr val="000000"/>
                </a:solidFill>
                <a:latin typeface="Heebo Regular Bold"/>
              </a:rPr>
              <a:t> </a:t>
            </a:r>
            <a:r>
              <a:rPr lang="en-US" sz="2067" spc="-20" dirty="0" err="1">
                <a:solidFill>
                  <a:srgbClr val="000000"/>
                </a:solidFill>
                <a:latin typeface="Heebo Regular Bold"/>
              </a:rPr>
              <a:t>odat</a:t>
            </a:r>
            <a:r>
              <a:rPr lang="en-US" sz="2067" b="1" spc="-20" dirty="0" err="1">
                <a:solidFill>
                  <a:srgbClr val="000000"/>
                </a:solidFill>
                <a:latin typeface="Heebo Regular Bold"/>
              </a:rPr>
              <a:t>ă</a:t>
            </a:r>
            <a:r>
              <a:rPr lang="en-US" sz="2067" b="1" spc="-20" dirty="0">
                <a:solidFill>
                  <a:srgbClr val="000000"/>
                </a:solidFill>
                <a:latin typeface="Heebo Regular Bold"/>
              </a:rPr>
              <a:t> </a:t>
            </a:r>
            <a:r>
              <a:rPr lang="en-US" sz="2067" spc="-20" dirty="0">
                <a:solidFill>
                  <a:srgbClr val="000000"/>
                </a:solidFill>
                <a:latin typeface="Heebo Regular Bold"/>
              </a:rPr>
              <a:t>cu </a:t>
            </a:r>
            <a:r>
              <a:rPr lang="en-US" sz="2067" spc="-20" dirty="0" err="1">
                <a:solidFill>
                  <a:srgbClr val="000000"/>
                </a:solidFill>
                <a:latin typeface="Heebo Regular Bold"/>
              </a:rPr>
              <a:t>inițierea</a:t>
            </a:r>
            <a:r>
              <a:rPr lang="en-US" sz="2067" spc="-20" dirty="0">
                <a:solidFill>
                  <a:srgbClr val="000000"/>
                </a:solidFill>
                <a:latin typeface="Heebo Regular Bold"/>
              </a:rPr>
              <a:t> </a:t>
            </a:r>
            <a:r>
              <a:rPr lang="en-US" sz="2067" spc="-20" dirty="0" err="1">
                <a:solidFill>
                  <a:srgbClr val="000000"/>
                </a:solidFill>
                <a:latin typeface="Heebo Regular Bold"/>
              </a:rPr>
              <a:t>campaniei</a:t>
            </a:r>
            <a:r>
              <a:rPr lang="en-US" sz="2067" spc="-20" dirty="0">
                <a:solidFill>
                  <a:srgbClr val="000000"/>
                </a:solidFill>
                <a:latin typeface="Heebo Regular Bold"/>
              </a:rPr>
              <a:t> de </a:t>
            </a:r>
            <a:r>
              <a:rPr lang="en-US" sz="2067" spc="-20" dirty="0" err="1">
                <a:solidFill>
                  <a:srgbClr val="000000"/>
                </a:solidFill>
                <a:latin typeface="Heebo Regular Bold"/>
              </a:rPr>
              <a:t>vaccinare</a:t>
            </a:r>
            <a:r>
              <a:rPr lang="en-US" sz="2067" spc="-20" dirty="0">
                <a:solidFill>
                  <a:srgbClr val="000000"/>
                </a:solidFill>
                <a:latin typeface="Heebo Regular Bold"/>
              </a:rPr>
              <a:t> </a:t>
            </a:r>
            <a:r>
              <a:rPr lang="en-US" sz="2067" spc="-20" dirty="0" err="1">
                <a:solidFill>
                  <a:srgbClr val="000000"/>
                </a:solidFill>
                <a:latin typeface="Heebo Regular Bold"/>
              </a:rPr>
              <a:t>împotriva</a:t>
            </a:r>
            <a:r>
              <a:rPr lang="en-US" sz="2067" spc="-20" dirty="0">
                <a:solidFill>
                  <a:srgbClr val="000000"/>
                </a:solidFill>
                <a:latin typeface="Heebo Regular Bold"/>
              </a:rPr>
              <a:t> COVID-19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28047" y="339062"/>
            <a:ext cx="13411200" cy="1359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79"/>
              </a:lnSpc>
              <a:spcBef>
                <a:spcPct val="0"/>
              </a:spcBef>
            </a:pPr>
            <a:r>
              <a:rPr lang="en-US" sz="3842" spc="-3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Impactul</a:t>
            </a:r>
            <a:r>
              <a:rPr lang="en-US" sz="3842" spc="-3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2" spc="-3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vaccinării</a:t>
            </a:r>
            <a:r>
              <a:rPr lang="en-US" sz="3842" spc="-3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COVID-19 </a:t>
            </a:r>
            <a:r>
              <a:rPr lang="en-US" sz="3842" spc="-3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asupra</a:t>
            </a:r>
            <a:r>
              <a:rPr lang="en-US" sz="3842" spc="-3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2" spc="-3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infectării</a:t>
            </a:r>
            <a:r>
              <a:rPr lang="en-US" sz="3842" spc="-3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2" spc="-3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lucrătorilor</a:t>
            </a:r>
            <a:r>
              <a:rPr lang="en-US" sz="3842" spc="-3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2" spc="-38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medicali</a:t>
            </a:r>
            <a:r>
              <a:rPr lang="en-US" sz="3842" spc="-3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 COVID-19</a:t>
            </a: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5141A62A-85C6-4F3C-BCAB-4273FA557F5B}"/>
              </a:ext>
            </a:extLst>
          </p:cNvPr>
          <p:cNvSpPr/>
          <p:nvPr/>
        </p:nvSpPr>
        <p:spPr>
          <a:xfrm>
            <a:off x="8706720" y="4458332"/>
            <a:ext cx="1795462" cy="500171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0EAD8545-9E7E-4EDB-A596-ED0EF6B72247}"/>
              </a:ext>
            </a:extLst>
          </p:cNvPr>
          <p:cNvCxnSpPr>
            <a:cxnSpLocks/>
          </p:cNvCxnSpPr>
          <p:nvPr/>
        </p:nvCxnSpPr>
        <p:spPr>
          <a:xfrm>
            <a:off x="5181600" y="2933700"/>
            <a:ext cx="0" cy="13659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Diagramă 12">
            <a:extLst>
              <a:ext uri="{FF2B5EF4-FFF2-40B4-BE49-F238E27FC236}">
                <a16:creationId xmlns="" xmlns:a16="http://schemas.microsoft.com/office/drawing/2014/main" id="{ECB04C50-F56C-44D1-819A-50C10B8F4C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091715"/>
              </p:ext>
            </p:extLst>
          </p:nvPr>
        </p:nvGraphicFramePr>
        <p:xfrm>
          <a:off x="123133" y="3886627"/>
          <a:ext cx="10363198" cy="5627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1185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12451</TotalTime>
  <Words>523</Words>
  <Application>Microsoft Office PowerPoint</Application>
  <PresentationFormat>Custom</PresentationFormat>
  <Paragraphs>141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Arial</vt:lpstr>
      <vt:lpstr>Wingdings</vt:lpstr>
      <vt:lpstr>Heebo Regular Bold</vt:lpstr>
      <vt:lpstr>DejaVu Serif</vt:lpstr>
      <vt:lpstr>Arimo Bold</vt:lpstr>
      <vt:lpstr>Heebo Bold</vt:lpstr>
      <vt:lpstr>Heebo Regular</vt:lpstr>
      <vt:lpstr>Calibri</vt:lpstr>
      <vt:lpstr>verdana</vt:lpstr>
      <vt:lpstr>Times New Roman</vt:lpstr>
      <vt:lpstr>YACkoCJbd3A 0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Ministerul Sănătății, Muncii și Protecției Sociale Agenția Națională pentru Sănătate Publică</dc:title>
  <dc:creator>Alexei™</dc:creator>
  <cp:lastModifiedBy>User</cp:lastModifiedBy>
  <cp:revision>140</cp:revision>
  <dcterms:created xsi:type="dcterms:W3CDTF">2006-08-16T00:00:00Z</dcterms:created>
  <dcterms:modified xsi:type="dcterms:W3CDTF">2021-07-28T10:57:19Z</dcterms:modified>
  <dc:identifier>DAEbepJulJk</dc:identifier>
</cp:coreProperties>
</file>