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8.xml" ContentType="application/vnd.openxmlformats-officedocument.themeOverride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7" r:id="rId3"/>
  </p:sldMasterIdLst>
  <p:notesMasterIdLst>
    <p:notesMasterId r:id="rId35"/>
  </p:notesMasterIdLst>
  <p:sldIdLst>
    <p:sldId id="504" r:id="rId4"/>
    <p:sldId id="433" r:id="rId5"/>
    <p:sldId id="269" r:id="rId6"/>
    <p:sldId id="402" r:id="rId7"/>
    <p:sldId id="505" r:id="rId8"/>
    <p:sldId id="506" r:id="rId9"/>
    <p:sldId id="513" r:id="rId10"/>
    <p:sldId id="532" r:id="rId11"/>
    <p:sldId id="501" r:id="rId12"/>
    <p:sldId id="407" r:id="rId13"/>
    <p:sldId id="409" r:id="rId14"/>
    <p:sldId id="349" r:id="rId15"/>
    <p:sldId id="387" r:id="rId16"/>
    <p:sldId id="367" r:id="rId17"/>
    <p:sldId id="451" r:id="rId18"/>
    <p:sldId id="509" r:id="rId19"/>
    <p:sldId id="270" r:id="rId20"/>
    <p:sldId id="256" r:id="rId21"/>
    <p:sldId id="533" r:id="rId22"/>
    <p:sldId id="283" r:id="rId23"/>
    <p:sldId id="259" r:id="rId24"/>
    <p:sldId id="278" r:id="rId25"/>
    <p:sldId id="279" r:id="rId26"/>
    <p:sldId id="281" r:id="rId27"/>
    <p:sldId id="284" r:id="rId28"/>
    <p:sldId id="507" r:id="rId29"/>
    <p:sldId id="262" r:id="rId30"/>
    <p:sldId id="263" r:id="rId31"/>
    <p:sldId id="267" r:id="rId32"/>
    <p:sldId id="268" r:id="rId33"/>
    <p:sldId id="353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iubotaru" initials="DC" lastIdx="1" clrIdx="0">
    <p:extLst>
      <p:ext uri="{19B8F6BF-5375-455C-9EA6-DF929625EA0E}">
        <p15:presenceInfo xmlns:p15="http://schemas.microsoft.com/office/powerpoint/2012/main" userId="fc2ca31c654db1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61"/>
    <a:srgbClr val="DA0010"/>
    <a:srgbClr val="1D46F3"/>
    <a:srgbClr val="ADA9BB"/>
    <a:srgbClr val="007949"/>
    <a:srgbClr val="C8C8C8"/>
    <a:srgbClr val="008E40"/>
    <a:srgbClr val="00B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802" autoAdjust="0"/>
  </p:normalViewPr>
  <p:slideViewPr>
    <p:cSldViewPr snapToGrid="0">
      <p:cViewPr>
        <p:scale>
          <a:sx n="33" d="100"/>
          <a:sy n="33" d="100"/>
        </p:scale>
        <p:origin x="684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Raport%20saptaminal\Covid%20raportare\Cernelea\Europa%20incep%20aug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user\Desktop\Raport%20saptaminal\Dumitru_Baza%20decese\06.09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user\Desktop\Raport%20saptaminal\Saptaminal_COVID-19.09.202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Diagrama%20din%20Microsoft%20PowerPoint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26.09.2021\14%20Baza%20COVID-19%2026-09-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er\Desktop\Raport%20saptaminal\Saptaminal_COVID-26.09.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user\Desktop\Raport%20saptaminal\Dumitru_Baza%20decese\06.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849251934363763E-2"/>
          <c:y val="7.5665549441577898E-2"/>
          <c:w val="0.94148096001043802"/>
          <c:h val="0.688275404026839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A3-4230-8CC1-7D78E773FE14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3-4230-8CC1-7D78E773FE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Sheet2!$R$4:$R$42</c:f>
              <c:strCache>
                <c:ptCount val="39"/>
                <c:pt idx="0">
                  <c:v>Muntenegru</c:v>
                </c:pt>
                <c:pt idx="1">
                  <c:v>Serbia</c:v>
                </c:pt>
                <c:pt idx="2">
                  <c:v>Lituania</c:v>
                </c:pt>
                <c:pt idx="3">
                  <c:v>Regatul Unit</c:v>
                </c:pt>
                <c:pt idx="4">
                  <c:v>Slovenia</c:v>
                </c:pt>
                <c:pt idx="5">
                  <c:v>Estonia</c:v>
                </c:pt>
                <c:pt idx="6">
                  <c:v>România</c:v>
                </c:pt>
                <c:pt idx="7">
                  <c:v>Letonia</c:v>
                </c:pt>
                <c:pt idx="8">
                  <c:v>Moldova</c:v>
                </c:pt>
                <c:pt idx="9">
                  <c:v>Croaţia</c:v>
                </c:pt>
                <c:pt idx="10">
                  <c:v>Irlanda</c:v>
                </c:pt>
                <c:pt idx="11">
                  <c:v>Albania</c:v>
                </c:pt>
                <c:pt idx="12">
                  <c:v>Bulgaria</c:v>
                </c:pt>
                <c:pt idx="13">
                  <c:v>Grecia</c:v>
                </c:pt>
                <c:pt idx="14">
                  <c:v>Bielorusia</c:v>
                </c:pt>
                <c:pt idx="15">
                  <c:v>Macedonia de Nord</c:v>
                </c:pt>
                <c:pt idx="16">
                  <c:v>Austria</c:v>
                </c:pt>
                <c:pt idx="17">
                  <c:v>Elveţia</c:v>
                </c:pt>
                <c:pt idx="18">
                  <c:v>Europe</c:v>
                </c:pt>
                <c:pt idx="19">
                  <c:v>Bosnia si Hertegovina</c:v>
                </c:pt>
                <c:pt idx="20">
                  <c:v>Slovacia</c:v>
                </c:pt>
                <c:pt idx="21">
                  <c:v>Belgia</c:v>
                </c:pt>
                <c:pt idx="22">
                  <c:v>Ucraina</c:v>
                </c:pt>
                <c:pt idx="23">
                  <c:v>Rusia</c:v>
                </c:pt>
                <c:pt idx="24">
                  <c:v>Luxemburg</c:v>
                </c:pt>
                <c:pt idx="25">
                  <c:v>Norvegia</c:v>
                </c:pt>
                <c:pt idx="26">
                  <c:v>Olanda</c:v>
                </c:pt>
                <c:pt idx="27">
                  <c:v>Islanda</c:v>
                </c:pt>
                <c:pt idx="28">
                  <c:v>Germania</c:v>
                </c:pt>
                <c:pt idx="29">
                  <c:v>Franţa</c:v>
                </c:pt>
                <c:pt idx="30">
                  <c:v>Finlanda</c:v>
                </c:pt>
                <c:pt idx="31">
                  <c:v>Portugalia</c:v>
                </c:pt>
                <c:pt idx="32">
                  <c:v>Danemarca</c:v>
                </c:pt>
                <c:pt idx="33">
                  <c:v>Italia</c:v>
                </c:pt>
                <c:pt idx="34">
                  <c:v>Suedia</c:v>
                </c:pt>
                <c:pt idx="35">
                  <c:v>Ungaria</c:v>
                </c:pt>
                <c:pt idx="36">
                  <c:v>Cehia</c:v>
                </c:pt>
                <c:pt idx="37">
                  <c:v>Spania</c:v>
                </c:pt>
                <c:pt idx="38">
                  <c:v>Malta</c:v>
                </c:pt>
              </c:strCache>
            </c:strRef>
          </c:cat>
          <c:val>
            <c:numRef>
              <c:f>Sheet2!$U$4:$U$42</c:f>
              <c:numCache>
                <c:formatCode>0</c:formatCode>
                <c:ptCount val="39"/>
                <c:pt idx="0">
                  <c:v>539.50879069797054</c:v>
                </c:pt>
                <c:pt idx="1">
                  <c:v>521.97817997780044</c:v>
                </c:pt>
                <c:pt idx="2">
                  <c:v>361.12161885353134</c:v>
                </c:pt>
                <c:pt idx="3">
                  <c:v>344.65970068491407</c:v>
                </c:pt>
                <c:pt idx="4">
                  <c:v>297.69762866284708</c:v>
                </c:pt>
                <c:pt idx="5">
                  <c:v>283.20973036324659</c:v>
                </c:pt>
                <c:pt idx="6">
                  <c:v>237.93753505498231</c:v>
                </c:pt>
                <c:pt idx="7">
                  <c:v>227.1561830450969</c:v>
                </c:pt>
                <c:pt idx="8">
                  <c:v>211</c:v>
                </c:pt>
                <c:pt idx="9">
                  <c:v>194.0865817123655</c:v>
                </c:pt>
                <c:pt idx="10">
                  <c:v>185.98188045060752</c:v>
                </c:pt>
                <c:pt idx="11">
                  <c:v>171.89113654141116</c:v>
                </c:pt>
                <c:pt idx="12">
                  <c:v>155.07553885662767</c:v>
                </c:pt>
                <c:pt idx="13">
                  <c:v>146.57207161597327</c:v>
                </c:pt>
                <c:pt idx="14">
                  <c:v>145.83693514390637</c:v>
                </c:pt>
                <c:pt idx="15">
                  <c:v>142.70847533778658</c:v>
                </c:pt>
                <c:pt idx="16">
                  <c:v>130.70743871414311</c:v>
                </c:pt>
                <c:pt idx="17">
                  <c:v>118.03794551222778</c:v>
                </c:pt>
                <c:pt idx="18">
                  <c:v>111.3814291908467</c:v>
                </c:pt>
                <c:pt idx="19">
                  <c:v>108.92071732862266</c:v>
                </c:pt>
                <c:pt idx="20">
                  <c:v>103.97387034128873</c:v>
                </c:pt>
                <c:pt idx="21">
                  <c:v>102.73828291381939</c:v>
                </c:pt>
                <c:pt idx="22">
                  <c:v>101.39880639395773</c:v>
                </c:pt>
                <c:pt idx="23">
                  <c:v>99.981641210574438</c:v>
                </c:pt>
                <c:pt idx="24">
                  <c:v>89.73638176017991</c:v>
                </c:pt>
                <c:pt idx="25">
                  <c:v>85.793815683606439</c:v>
                </c:pt>
                <c:pt idx="26">
                  <c:v>67.414655246470033</c:v>
                </c:pt>
                <c:pt idx="27">
                  <c:v>66.28330881626151</c:v>
                </c:pt>
                <c:pt idx="28">
                  <c:v>64.729265895441245</c:v>
                </c:pt>
                <c:pt idx="29">
                  <c:v>59.56426174241065</c:v>
                </c:pt>
                <c:pt idx="30">
                  <c:v>56.706855639080679</c:v>
                </c:pt>
                <c:pt idx="31">
                  <c:v>48.199065585768743</c:v>
                </c:pt>
                <c:pt idx="32">
                  <c:v>41.117996962218889</c:v>
                </c:pt>
                <c:pt idx="33">
                  <c:v>40.106432413950742</c:v>
                </c:pt>
                <c:pt idx="34">
                  <c:v>35.177201714525019</c:v>
                </c:pt>
                <c:pt idx="35">
                  <c:v>30.311457232392616</c:v>
                </c:pt>
                <c:pt idx="36">
                  <c:v>29.701310835863644</c:v>
                </c:pt>
                <c:pt idx="37">
                  <c:v>27.926020821870296</c:v>
                </c:pt>
                <c:pt idx="38">
                  <c:v>26.636809361709812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A3-4230-8CC1-7D78E773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3265568"/>
        <c:axId val="1023261304"/>
      </c:barChart>
      <c:catAx>
        <c:axId val="10232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1304"/>
        <c:crosses val="autoZero"/>
        <c:auto val="1"/>
        <c:lblAlgn val="ctr"/>
        <c:lblOffset val="100"/>
        <c:noMultiLvlLbl val="0"/>
      </c:catAx>
      <c:valAx>
        <c:axId val="10232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232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934257578567403E-2"/>
          <c:y val="9.3210465055994396E-2"/>
          <c:w val="0.92622335114762633"/>
          <c:h val="0.768364446164690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Sheet4!$T$3:$T$25</c:f>
              <c:strCache>
                <c:ptCount val="23"/>
                <c:pt idx="0">
                  <c:v>Soroca</c:v>
                </c:pt>
                <c:pt idx="1">
                  <c:v>Cimișlia</c:v>
                </c:pt>
                <c:pt idx="2">
                  <c:v>Transnistria</c:v>
                </c:pt>
                <c:pt idx="3">
                  <c:v>Basarabeasca</c:v>
                </c:pt>
                <c:pt idx="4">
                  <c:v>Cantemir</c:v>
                </c:pt>
                <c:pt idx="5">
                  <c:v>Sîngerei</c:v>
                </c:pt>
                <c:pt idx="6">
                  <c:v>Căușeni</c:v>
                </c:pt>
                <c:pt idx="7">
                  <c:v>Chișinău</c:v>
                </c:pt>
                <c:pt idx="8">
                  <c:v>Ungheni</c:v>
                </c:pt>
                <c:pt idx="9">
                  <c:v>Hîncești</c:v>
                </c:pt>
                <c:pt idx="10">
                  <c:v>Briceni</c:v>
                </c:pt>
                <c:pt idx="11">
                  <c:v>Edineț</c:v>
                </c:pt>
                <c:pt idx="12">
                  <c:v>Dondușeni</c:v>
                </c:pt>
                <c:pt idx="13">
                  <c:v>Rezina</c:v>
                </c:pt>
                <c:pt idx="14">
                  <c:v>Ocnița</c:v>
                </c:pt>
                <c:pt idx="15">
                  <c:v>Orhei</c:v>
                </c:pt>
                <c:pt idx="16">
                  <c:v>Nisporeni</c:v>
                </c:pt>
                <c:pt idx="17">
                  <c:v>Rîșcani</c:v>
                </c:pt>
                <c:pt idx="18">
                  <c:v>Telenești</c:v>
                </c:pt>
                <c:pt idx="19">
                  <c:v>Ștefan Vodă</c:v>
                </c:pt>
                <c:pt idx="20">
                  <c:v>Criuleni</c:v>
                </c:pt>
                <c:pt idx="21">
                  <c:v>Anenii Noi</c:v>
                </c:pt>
                <c:pt idx="22">
                  <c:v>Ialoveni</c:v>
                </c:pt>
              </c:strCache>
            </c:strRef>
          </c:cat>
          <c:val>
            <c:numRef>
              <c:f>Sheet4!$W$3:$W$25</c:f>
              <c:numCache>
                <c:formatCode>0.0</c:formatCode>
                <c:ptCount val="23"/>
                <c:pt idx="0">
                  <c:v>6.4386525188008656</c:v>
                </c:pt>
                <c:pt idx="1">
                  <c:v>6.085316132173066</c:v>
                </c:pt>
                <c:pt idx="2">
                  <c:v>4.6251038020455573</c:v>
                </c:pt>
                <c:pt idx="3">
                  <c:v>4.3455588388666788</c:v>
                </c:pt>
                <c:pt idx="4">
                  <c:v>3.8376666986472223</c:v>
                </c:pt>
                <c:pt idx="5">
                  <c:v>3.7587390683338762</c:v>
                </c:pt>
                <c:pt idx="6">
                  <c:v>3.6952639034304369</c:v>
                </c:pt>
                <c:pt idx="7">
                  <c:v>3.3190713841734611</c:v>
                </c:pt>
                <c:pt idx="8">
                  <c:v>2.9684160531940158</c:v>
                </c:pt>
                <c:pt idx="9">
                  <c:v>2.8906189778771294</c:v>
                </c:pt>
                <c:pt idx="10">
                  <c:v>2.8559596738494055</c:v>
                </c:pt>
                <c:pt idx="11">
                  <c:v>2.7836156383526562</c:v>
                </c:pt>
                <c:pt idx="12">
                  <c:v>2.6415891800507185</c:v>
                </c:pt>
                <c:pt idx="13">
                  <c:v>2.3537165183825257</c:v>
                </c:pt>
                <c:pt idx="14">
                  <c:v>2.1085925144965736</c:v>
                </c:pt>
                <c:pt idx="15">
                  <c:v>1.9704045240487873</c:v>
                </c:pt>
                <c:pt idx="16">
                  <c:v>1.8813259585355757</c:v>
                </c:pt>
                <c:pt idx="17">
                  <c:v>1.6884476412386453</c:v>
                </c:pt>
                <c:pt idx="18">
                  <c:v>1.6354834489074972</c:v>
                </c:pt>
                <c:pt idx="19">
                  <c:v>1.6110323495295786</c:v>
                </c:pt>
                <c:pt idx="20">
                  <c:v>1.415468236892764</c:v>
                </c:pt>
                <c:pt idx="21">
                  <c:v>1.265886880348372</c:v>
                </c:pt>
                <c:pt idx="22">
                  <c:v>1.0734912081070056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6E-4310-8CD7-2FA226309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689848"/>
        <c:axId val="768689192"/>
      </c:barChart>
      <c:catAx>
        <c:axId val="768689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68689192"/>
        <c:crosses val="autoZero"/>
        <c:auto val="1"/>
        <c:lblAlgn val="ctr"/>
        <c:lblOffset val="100"/>
        <c:noMultiLvlLbl val="0"/>
      </c:catAx>
      <c:valAx>
        <c:axId val="76868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68689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835399440592589"/>
          <c:y val="5.9701766952925235E-2"/>
          <c:w val="0.74381020418853416"/>
          <c:h val="0.862909177786011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'Tari de import'!$A$1:$A$23</c:f>
              <c:strCache>
                <c:ptCount val="23"/>
                <c:pt idx="0">
                  <c:v>Belgia</c:v>
                </c:pt>
                <c:pt idx="1">
                  <c:v>Cehia</c:v>
                </c:pt>
                <c:pt idx="2">
                  <c:v>Danemarca</c:v>
                </c:pt>
                <c:pt idx="3">
                  <c:v>Elveția</c:v>
                </c:pt>
                <c:pt idx="4">
                  <c:v>Irlanda</c:v>
                </c:pt>
                <c:pt idx="5">
                  <c:v>Muntenegru</c:v>
                </c:pt>
                <c:pt idx="6">
                  <c:v>Olanda</c:v>
                </c:pt>
                <c:pt idx="7">
                  <c:v>Portugalia</c:v>
                </c:pt>
                <c:pt idx="8">
                  <c:v>Republica Dominicana</c:v>
                </c:pt>
                <c:pt idx="9">
                  <c:v>Spania</c:v>
                </c:pt>
                <c:pt idx="10">
                  <c:v>SUA</c:v>
                </c:pt>
                <c:pt idx="11">
                  <c:v>Egipt</c:v>
                </c:pt>
                <c:pt idx="12">
                  <c:v>Grecia</c:v>
                </c:pt>
                <c:pt idx="13">
                  <c:v>Israel</c:v>
                </c:pt>
                <c:pt idx="14">
                  <c:v>Marea Britanie</c:v>
                </c:pt>
                <c:pt idx="15">
                  <c:v>Franța</c:v>
                </c:pt>
                <c:pt idx="16">
                  <c:v>Rusia</c:v>
                </c:pt>
                <c:pt idx="17">
                  <c:v>Ucraina</c:v>
                </c:pt>
                <c:pt idx="18">
                  <c:v>Turcia</c:v>
                </c:pt>
                <c:pt idx="19">
                  <c:v>Germania</c:v>
                </c:pt>
                <c:pt idx="20">
                  <c:v>Bulgaria</c:v>
                </c:pt>
                <c:pt idx="21">
                  <c:v>Italia</c:v>
                </c:pt>
                <c:pt idx="22">
                  <c:v>România</c:v>
                </c:pt>
              </c:strCache>
            </c:strRef>
          </c:cat>
          <c:val>
            <c:numRef>
              <c:f>'Tari de import'!$B$1:$B$23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7</c:v>
                </c:pt>
                <c:pt idx="17">
                  <c:v>8</c:v>
                </c:pt>
                <c:pt idx="18">
                  <c:v>9</c:v>
                </c:pt>
                <c:pt idx="19">
                  <c:v>12</c:v>
                </c:pt>
                <c:pt idx="20">
                  <c:v>14</c:v>
                </c:pt>
                <c:pt idx="21">
                  <c:v>15</c:v>
                </c:pt>
                <c:pt idx="2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1-4E52-BD0C-EEACE6AAD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44781968"/>
        <c:axId val="1644757264"/>
      </c:barChart>
      <c:catAx>
        <c:axId val="164478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4757264"/>
        <c:crosses val="autoZero"/>
        <c:auto val="1"/>
        <c:lblAlgn val="ctr"/>
        <c:lblOffset val="100"/>
        <c:noMultiLvlLbl val="0"/>
      </c:catAx>
      <c:valAx>
        <c:axId val="164475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478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460767258743823E-2"/>
          <c:y val="3.4064104758644298E-2"/>
          <c:w val="0.95173191723127637"/>
          <c:h val="0.779164669633687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'loturi sosite in tara'!$A$1:$A$7</c:f>
              <c:strCache>
                <c:ptCount val="7"/>
                <c:pt idx="0">
                  <c:v>Total</c:v>
                </c:pt>
                <c:pt idx="1">
                  <c:v>AstraZeneca</c:v>
                </c:pt>
                <c:pt idx="2">
                  <c:v>Janssen</c:v>
                </c:pt>
                <c:pt idx="3">
                  <c:v>Pfizer/BioNTech - Comirnaty</c:v>
                </c:pt>
                <c:pt idx="4">
                  <c:v>Gam-COVID-VAC (Sputnik-V)</c:v>
                </c:pt>
                <c:pt idx="5">
                  <c:v>Sinopharm</c:v>
                </c:pt>
                <c:pt idx="6">
                  <c:v>Sinovac</c:v>
                </c:pt>
              </c:strCache>
            </c:strRef>
          </c:cat>
          <c:val>
            <c:numRef>
              <c:f>'loturi sosite in tara'!$B$1:$B$7</c:f>
              <c:numCache>
                <c:formatCode>General</c:formatCode>
                <c:ptCount val="7"/>
                <c:pt idx="0">
                  <c:v>1730740</c:v>
                </c:pt>
                <c:pt idx="1">
                  <c:v>570100</c:v>
                </c:pt>
                <c:pt idx="2">
                  <c:v>302500</c:v>
                </c:pt>
                <c:pt idx="3">
                  <c:v>400140</c:v>
                </c:pt>
                <c:pt idx="4">
                  <c:v>206000</c:v>
                </c:pt>
                <c:pt idx="5">
                  <c:v>152000</c:v>
                </c:pt>
                <c:pt idx="6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2-4507-90EF-F3781826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8769496"/>
        <c:axId val="608770480"/>
      </c:barChart>
      <c:catAx>
        <c:axId val="6087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70480"/>
        <c:crosses val="autoZero"/>
        <c:auto val="1"/>
        <c:lblAlgn val="ctr"/>
        <c:lblOffset val="100"/>
        <c:noMultiLvlLbl val="0"/>
      </c:catAx>
      <c:valAx>
        <c:axId val="60877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6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BB-47ED-8967-A3DB6E8417DB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BB-47ED-8967-A3DB6E8417DB}"/>
              </c:ext>
            </c:extLst>
          </c:dPt>
          <c:dLbls>
            <c:dLbl>
              <c:idx val="0"/>
              <c:layout>
                <c:manualLayout>
                  <c:x val="-0.11311644184011882"/>
                  <c:y val="-7.270989274488837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56%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9BB-47ED-8967-A3DB6E8417DB}"/>
                </c:ext>
              </c:extLst>
            </c:dLbl>
            <c:dLbl>
              <c:idx val="1"/>
              <c:layout>
                <c:manualLayout>
                  <c:x val="0.12102799650043744"/>
                  <c:y val="1.11464307702277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BB-47ED-8967-A3DB6E841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'[Diagrama din Microsoft PowerPoint]gen'!$A$1:$A$2</c:f>
              <c:strCache>
                <c:ptCount val="2"/>
                <c:pt idx="0">
                  <c:v>Femei</c:v>
                </c:pt>
                <c:pt idx="1">
                  <c:v>Bărbați</c:v>
                </c:pt>
              </c:strCache>
            </c:strRef>
          </c:cat>
          <c:val>
            <c:numRef>
              <c:f>'[Diagrama din Microsoft PowerPoint]gen'!$B$1:$B$2</c:f>
              <c:numCache>
                <c:formatCode>0</c:formatCode>
                <c:ptCount val="2"/>
                <c:pt idx="0">
                  <c:v>61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B-47ED-8967-A3DB6E8417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635235296292186E-2"/>
          <c:y val="3.6820759157822666E-2"/>
          <c:w val="0.96808029278030383"/>
          <c:h val="0.81562521396781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Foaie1!$E$1</c:f>
              <c:strCache>
                <c:ptCount val="1"/>
                <c:pt idx="0">
                  <c:v>AV% I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737089201877935E-3"/>
                  <c:y val="6.7935317528242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07699037620298E-2"/>
                      <c:h val="8.04620278443455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FB-433B-A48D-19C852503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Foaie1!$E$2:$E$9</c:f>
              <c:numCache>
                <c:formatCode>0</c:formatCode>
                <c:ptCount val="8"/>
                <c:pt idx="0">
                  <c:v>1.4653919214716045</c:v>
                </c:pt>
                <c:pt idx="1">
                  <c:v>23.980580082042565</c:v>
                </c:pt>
                <c:pt idx="2">
                  <c:v>33.480573824470717</c:v>
                </c:pt>
                <c:pt idx="3">
                  <c:v>40.592350002827892</c:v>
                </c:pt>
                <c:pt idx="4">
                  <c:v>41.361536150618413</c:v>
                </c:pt>
                <c:pt idx="5">
                  <c:v>50.722938491222578</c:v>
                </c:pt>
                <c:pt idx="6">
                  <c:v>56.346802065110722</c:v>
                </c:pt>
                <c:pt idx="7">
                  <c:v>27.94263808036348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0-4D44-90EE-8064521A7A39}"/>
            </c:ext>
          </c:extLst>
        </c:ser>
        <c:ser>
          <c:idx val="1"/>
          <c:order val="1"/>
          <c:tx>
            <c:strRef>
              <c:f>Foaie1!$G$1</c:f>
              <c:strCache>
                <c:ptCount val="1"/>
                <c:pt idx="0">
                  <c:v>AV % cu schemă completă</c:v>
                </c:pt>
              </c:strCache>
            </c:strRef>
          </c:tx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0-4D44-90EE-8064521A7A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Foaie1!$G$2:$G$9</c:f>
              <c:numCache>
                <c:formatCode>0</c:formatCode>
                <c:ptCount val="8"/>
                <c:pt idx="0">
                  <c:v>1.2743030057858782</c:v>
                </c:pt>
                <c:pt idx="1">
                  <c:v>22.614235820894095</c:v>
                </c:pt>
                <c:pt idx="2">
                  <c:v>31.911009961970059</c:v>
                </c:pt>
                <c:pt idx="3">
                  <c:v>38.988036184329829</c:v>
                </c:pt>
                <c:pt idx="4">
                  <c:v>39.617999618449673</c:v>
                </c:pt>
                <c:pt idx="5">
                  <c:v>48.909167790954569</c:v>
                </c:pt>
                <c:pt idx="6">
                  <c:v>54.418227588855231</c:v>
                </c:pt>
                <c:pt idx="7">
                  <c:v>26.183602315932291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40-4D44-90EE-8064521A7A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0359608"/>
        <c:axId val="610354032"/>
      </c:barChart>
      <c:catAx>
        <c:axId val="61035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4032"/>
        <c:crosses val="autoZero"/>
        <c:auto val="1"/>
        <c:lblAlgn val="ctr"/>
        <c:lblOffset val="100"/>
        <c:noMultiLvlLbl val="0"/>
      </c:catAx>
      <c:valAx>
        <c:axId val="61035403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9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77859105639961"/>
          <c:y val="4.5286146296930223E-2"/>
          <c:w val="0.40648318608061323"/>
          <c:h val="7.2170489558370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29081678840083E-2"/>
          <c:y val="7.2995244406330401E-2"/>
          <c:w val="0.94737091088514613"/>
          <c:h val="0.66236318897637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Doza I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14"/>
              <c:layout>
                <c:manualLayout>
                  <c:x val="-5.23179684856331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A0-4111-A98D-AEE727A07BB5}"/>
                </c:ext>
              </c:extLst>
            </c:dLbl>
            <c:dLbl>
              <c:idx val="15"/>
              <c:layout>
                <c:manualLayout>
                  <c:x val="-5.1717106327885867E-3"/>
                  <c:y val="-1.4851485148514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C0-4295-AF19-DD25DBA7C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  <c:pt idx="21">
                  <c:v>26.07-01.08.2021</c:v>
                </c:pt>
                <c:pt idx="22">
                  <c:v>02-08.08.2021</c:v>
                </c:pt>
                <c:pt idx="23">
                  <c:v>09-15.08.2021</c:v>
                </c:pt>
                <c:pt idx="24">
                  <c:v>16-22.08.2021</c:v>
                </c:pt>
                <c:pt idx="25">
                  <c:v>23-29.08.2021</c:v>
                </c:pt>
                <c:pt idx="26">
                  <c:v>30.08-05.09.2021</c:v>
                </c:pt>
                <c:pt idx="27">
                  <c:v>06-12.09.2021</c:v>
                </c:pt>
                <c:pt idx="28">
                  <c:v>13-19.09.2021</c:v>
                </c:pt>
                <c:pt idx="29">
                  <c:v>20.09-26.09.2021</c:v>
                </c:pt>
              </c:strCache>
            </c:str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5390</c:v>
                </c:pt>
                <c:pt idx="1">
                  <c:v>7413</c:v>
                </c:pt>
                <c:pt idx="2">
                  <c:v>7621</c:v>
                </c:pt>
                <c:pt idx="3">
                  <c:v>15871</c:v>
                </c:pt>
                <c:pt idx="4">
                  <c:v>11049</c:v>
                </c:pt>
                <c:pt idx="5">
                  <c:v>17030</c:v>
                </c:pt>
                <c:pt idx="6">
                  <c:v>19977</c:v>
                </c:pt>
                <c:pt idx="7">
                  <c:v>25275</c:v>
                </c:pt>
                <c:pt idx="8">
                  <c:v>20791</c:v>
                </c:pt>
                <c:pt idx="9">
                  <c:v>33214</c:v>
                </c:pt>
                <c:pt idx="10">
                  <c:v>41949</c:v>
                </c:pt>
                <c:pt idx="11">
                  <c:v>56874</c:v>
                </c:pt>
                <c:pt idx="12" formatCode="0">
                  <c:v>75713</c:v>
                </c:pt>
                <c:pt idx="13">
                  <c:v>26509</c:v>
                </c:pt>
                <c:pt idx="14">
                  <c:v>19905</c:v>
                </c:pt>
                <c:pt idx="15">
                  <c:v>15026</c:v>
                </c:pt>
                <c:pt idx="16">
                  <c:v>33145</c:v>
                </c:pt>
                <c:pt idx="17">
                  <c:v>29410</c:v>
                </c:pt>
                <c:pt idx="18">
                  <c:v>27014</c:v>
                </c:pt>
                <c:pt idx="19">
                  <c:v>16249</c:v>
                </c:pt>
                <c:pt idx="20">
                  <c:v>48940</c:v>
                </c:pt>
                <c:pt idx="21">
                  <c:v>57475</c:v>
                </c:pt>
                <c:pt idx="22">
                  <c:v>32093</c:v>
                </c:pt>
                <c:pt idx="23">
                  <c:v>28857</c:v>
                </c:pt>
                <c:pt idx="24">
                  <c:v>32017</c:v>
                </c:pt>
                <c:pt idx="25">
                  <c:v>27392</c:v>
                </c:pt>
                <c:pt idx="26">
                  <c:v>18828</c:v>
                </c:pt>
                <c:pt idx="27">
                  <c:v>18928</c:v>
                </c:pt>
                <c:pt idx="28">
                  <c:v>19151</c:v>
                </c:pt>
                <c:pt idx="29">
                  <c:v>17141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C0-4295-AF19-DD25DBA7C3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Doza II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16"/>
              <c:layout>
                <c:manualLayout>
                  <c:x val="2.2421986493842781E-3"/>
                  <c:y val="-1.4851485148514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0-4111-A98D-AEE727A07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  <c:pt idx="21">
                  <c:v>26.07-01.08.2021</c:v>
                </c:pt>
                <c:pt idx="22">
                  <c:v>02-08.08.2021</c:v>
                </c:pt>
                <c:pt idx="23">
                  <c:v>09-15.08.2021</c:v>
                </c:pt>
                <c:pt idx="24">
                  <c:v>16-22.08.2021</c:v>
                </c:pt>
                <c:pt idx="25">
                  <c:v>23-29.08.2021</c:v>
                </c:pt>
                <c:pt idx="26">
                  <c:v>30.08-05.09.2021</c:v>
                </c:pt>
                <c:pt idx="27">
                  <c:v>06-12.09.2021</c:v>
                </c:pt>
                <c:pt idx="28">
                  <c:v>13-19.09.2021</c:v>
                </c:pt>
                <c:pt idx="29">
                  <c:v>20.09-26.09.2021</c:v>
                </c:pt>
              </c:strCache>
            </c:strRef>
          </c:cat>
          <c:val>
            <c:numRef>
              <c:f>Sheet1!$C$2:$C$31</c:f>
              <c:numCache>
                <c:formatCode>General</c:formatCode>
                <c:ptCount val="30"/>
                <c:pt idx="6">
                  <c:v>9898</c:v>
                </c:pt>
                <c:pt idx="7">
                  <c:v>1606</c:v>
                </c:pt>
                <c:pt idx="8">
                  <c:v>5602</c:v>
                </c:pt>
                <c:pt idx="9">
                  <c:v>6312</c:v>
                </c:pt>
                <c:pt idx="10">
                  <c:v>8520</c:v>
                </c:pt>
                <c:pt idx="11">
                  <c:v>7238</c:v>
                </c:pt>
                <c:pt idx="12">
                  <c:v>35223</c:v>
                </c:pt>
                <c:pt idx="13">
                  <c:v>34715</c:v>
                </c:pt>
                <c:pt idx="14">
                  <c:v>38932</c:v>
                </c:pt>
                <c:pt idx="15">
                  <c:v>76826</c:v>
                </c:pt>
                <c:pt idx="16">
                  <c:v>33660</c:v>
                </c:pt>
                <c:pt idx="17">
                  <c:v>21599</c:v>
                </c:pt>
                <c:pt idx="18">
                  <c:v>30375</c:v>
                </c:pt>
                <c:pt idx="19">
                  <c:v>51066</c:v>
                </c:pt>
                <c:pt idx="20">
                  <c:v>45037</c:v>
                </c:pt>
                <c:pt idx="21">
                  <c:v>27838</c:v>
                </c:pt>
                <c:pt idx="22">
                  <c:v>17210</c:v>
                </c:pt>
                <c:pt idx="23">
                  <c:v>21915</c:v>
                </c:pt>
                <c:pt idx="24">
                  <c:v>41307</c:v>
                </c:pt>
                <c:pt idx="25">
                  <c:v>20633</c:v>
                </c:pt>
                <c:pt idx="26">
                  <c:v>14115</c:v>
                </c:pt>
                <c:pt idx="27">
                  <c:v>11781</c:v>
                </c:pt>
                <c:pt idx="28">
                  <c:v>9358</c:v>
                </c:pt>
                <c:pt idx="29">
                  <c:v>6852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C0-4295-AF19-DD25DBA7C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023464"/>
        <c:axId val="380032976"/>
      </c:barChart>
      <c:catAx>
        <c:axId val="38002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0032976"/>
        <c:crosses val="autoZero"/>
        <c:auto val="1"/>
        <c:lblAlgn val="ctr"/>
        <c:lblOffset val="100"/>
        <c:noMultiLvlLbl val="0"/>
      </c:catAx>
      <c:valAx>
        <c:axId val="38003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002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2505430110532"/>
          <c:y val="3.6802821522309716E-2"/>
          <c:w val="0.46753918072730416"/>
          <c:h val="6.319717847769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AV!$G$1</c:f>
              <c:strCache>
                <c:ptCount val="1"/>
                <c:pt idx="0">
                  <c:v>AV I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Călărași</c:v>
                </c:pt>
                <c:pt idx="5">
                  <c:v>Bălți</c:v>
                </c:pt>
                <c:pt idx="6">
                  <c:v>Cimislia</c:v>
                </c:pt>
                <c:pt idx="7">
                  <c:v>TDS Nistrului</c:v>
                </c:pt>
                <c:pt idx="8">
                  <c:v>Ocnița</c:v>
                </c:pt>
                <c:pt idx="9">
                  <c:v>Edineț</c:v>
                </c:pt>
                <c:pt idx="10">
                  <c:v>Ialoveni</c:v>
                </c:pt>
                <c:pt idx="11">
                  <c:v>Strășeni</c:v>
                </c:pt>
                <c:pt idx="12">
                  <c:v>Donduseni</c:v>
                </c:pt>
                <c:pt idx="13">
                  <c:v>Florești</c:v>
                </c:pt>
                <c:pt idx="14">
                  <c:v>Rîșcani</c:v>
                </c:pt>
                <c:pt idx="15">
                  <c:v>Șoldănești</c:v>
                </c:pt>
                <c:pt idx="16">
                  <c:v>Hincesti</c:v>
                </c:pt>
                <c:pt idx="17">
                  <c:v>Basarabeasca</c:v>
                </c:pt>
                <c:pt idx="18">
                  <c:v>Criuleni</c:v>
                </c:pt>
                <c:pt idx="19">
                  <c:v>Rezina</c:v>
                </c:pt>
                <c:pt idx="20">
                  <c:v>Briceni</c:v>
                </c:pt>
                <c:pt idx="21">
                  <c:v>ȘtefanVodă</c:v>
                </c:pt>
                <c:pt idx="22">
                  <c:v>Cahul</c:v>
                </c:pt>
                <c:pt idx="23">
                  <c:v>Telenesti</c:v>
                </c:pt>
                <c:pt idx="24">
                  <c:v>Ungheni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Nisporeni</c:v>
                </c:pt>
                <c:pt idx="31">
                  <c:v>Taraclia</c:v>
                </c:pt>
                <c:pt idx="32">
                  <c:v>Falesti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AV!$G$2:$G$37</c:f>
              <c:numCache>
                <c:formatCode>0</c:formatCode>
                <c:ptCount val="36"/>
                <c:pt idx="0">
                  <c:v>35.119094315939385</c:v>
                </c:pt>
                <c:pt idx="1">
                  <c:v>26.562017101061091</c:v>
                </c:pt>
                <c:pt idx="2">
                  <c:v>24.720713334016605</c:v>
                </c:pt>
                <c:pt idx="3">
                  <c:v>24.454690547969498</c:v>
                </c:pt>
                <c:pt idx="4">
                  <c:v>22.922004316703156</c:v>
                </c:pt>
                <c:pt idx="5">
                  <c:v>22.71684706755029</c:v>
                </c:pt>
                <c:pt idx="6">
                  <c:v>22.501470618065277</c:v>
                </c:pt>
                <c:pt idx="7">
                  <c:v>22.463939298015184</c:v>
                </c:pt>
                <c:pt idx="8">
                  <c:v>22.119135477069058</c:v>
                </c:pt>
                <c:pt idx="9">
                  <c:v>22.108867207615972</c:v>
                </c:pt>
                <c:pt idx="10">
                  <c:v>21.711359683964186</c:v>
                </c:pt>
                <c:pt idx="11">
                  <c:v>21.559117024493499</c:v>
                </c:pt>
                <c:pt idx="12">
                  <c:v>21.528951817413354</c:v>
                </c:pt>
                <c:pt idx="13">
                  <c:v>21.508821952208432</c:v>
                </c:pt>
                <c:pt idx="14">
                  <c:v>21.482119339479283</c:v>
                </c:pt>
                <c:pt idx="15">
                  <c:v>21.198595650872278</c:v>
                </c:pt>
                <c:pt idx="16">
                  <c:v>20.708394357511757</c:v>
                </c:pt>
                <c:pt idx="17">
                  <c:v>20.597948896228054</c:v>
                </c:pt>
                <c:pt idx="18">
                  <c:v>20.193069867512172</c:v>
                </c:pt>
                <c:pt idx="19">
                  <c:v>19.999529256696324</c:v>
                </c:pt>
                <c:pt idx="20">
                  <c:v>19.896043067871883</c:v>
                </c:pt>
                <c:pt idx="21">
                  <c:v>19.586931305580617</c:v>
                </c:pt>
                <c:pt idx="22">
                  <c:v>19.481789525654172</c:v>
                </c:pt>
                <c:pt idx="23">
                  <c:v>18.92417898730865</c:v>
                </c:pt>
                <c:pt idx="24">
                  <c:v>18.890010290508986</c:v>
                </c:pt>
                <c:pt idx="25">
                  <c:v>18.478783026421137</c:v>
                </c:pt>
                <c:pt idx="26">
                  <c:v>18.283204212871539</c:v>
                </c:pt>
                <c:pt idx="27">
                  <c:v>17.93721370713163</c:v>
                </c:pt>
                <c:pt idx="28">
                  <c:v>17.516469808599382</c:v>
                </c:pt>
                <c:pt idx="29">
                  <c:v>17.259905977165882</c:v>
                </c:pt>
                <c:pt idx="30">
                  <c:v>17.121947548632278</c:v>
                </c:pt>
                <c:pt idx="31">
                  <c:v>16.891077977353643</c:v>
                </c:pt>
                <c:pt idx="32">
                  <c:v>16.675611439086101</c:v>
                </c:pt>
                <c:pt idx="33">
                  <c:v>16.289122209136242</c:v>
                </c:pt>
                <c:pt idx="34">
                  <c:v>15.979150820992349</c:v>
                </c:pt>
                <c:pt idx="35">
                  <c:v>14.043185788084886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C-4479-A726-51A3DA91979F}"/>
            </c:ext>
          </c:extLst>
        </c:ser>
        <c:ser>
          <c:idx val="1"/>
          <c:order val="1"/>
          <c:tx>
            <c:strRef>
              <c:f>AV!$H$1</c:f>
              <c:strCache>
                <c:ptCount val="1"/>
                <c:pt idx="0">
                  <c:v>AV completă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0A-47E2-9854-B17F5C451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52000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Călărași</c:v>
                </c:pt>
                <c:pt idx="5">
                  <c:v>Bălți</c:v>
                </c:pt>
                <c:pt idx="6">
                  <c:v>Cimislia</c:v>
                </c:pt>
                <c:pt idx="7">
                  <c:v>TDS Nistrului</c:v>
                </c:pt>
                <c:pt idx="8">
                  <c:v>Ocnița</c:v>
                </c:pt>
                <c:pt idx="9">
                  <c:v>Edineț</c:v>
                </c:pt>
                <c:pt idx="10">
                  <c:v>Ialoveni</c:v>
                </c:pt>
                <c:pt idx="11">
                  <c:v>Strășeni</c:v>
                </c:pt>
                <c:pt idx="12">
                  <c:v>Donduseni</c:v>
                </c:pt>
                <c:pt idx="13">
                  <c:v>Florești</c:v>
                </c:pt>
                <c:pt idx="14">
                  <c:v>Rîșcani</c:v>
                </c:pt>
                <c:pt idx="15">
                  <c:v>Șoldănești</c:v>
                </c:pt>
                <c:pt idx="16">
                  <c:v>Hincesti</c:v>
                </c:pt>
                <c:pt idx="17">
                  <c:v>Basarabeasca</c:v>
                </c:pt>
                <c:pt idx="18">
                  <c:v>Criuleni</c:v>
                </c:pt>
                <c:pt idx="19">
                  <c:v>Rezina</c:v>
                </c:pt>
                <c:pt idx="20">
                  <c:v>Briceni</c:v>
                </c:pt>
                <c:pt idx="21">
                  <c:v>ȘtefanVodă</c:v>
                </c:pt>
                <c:pt idx="22">
                  <c:v>Cahul</c:v>
                </c:pt>
                <c:pt idx="23">
                  <c:v>Telenesti</c:v>
                </c:pt>
                <c:pt idx="24">
                  <c:v>Ungheni</c:v>
                </c:pt>
                <c:pt idx="25">
                  <c:v>Căușeni</c:v>
                </c:pt>
                <c:pt idx="26">
                  <c:v>AneniiNoi</c:v>
                </c:pt>
                <c:pt idx="27">
                  <c:v>Drochia</c:v>
                </c:pt>
                <c:pt idx="28">
                  <c:v>Glodeni</c:v>
                </c:pt>
                <c:pt idx="29">
                  <c:v>Cantemir</c:v>
                </c:pt>
                <c:pt idx="30">
                  <c:v>Nisporeni</c:v>
                </c:pt>
                <c:pt idx="31">
                  <c:v>Taraclia</c:v>
                </c:pt>
                <c:pt idx="32">
                  <c:v>Falesti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AV!$H$2:$H$37</c:f>
              <c:numCache>
                <c:formatCode>0</c:formatCode>
                <c:ptCount val="36"/>
                <c:pt idx="0">
                  <c:v>33.524129648962941</c:v>
                </c:pt>
                <c:pt idx="1">
                  <c:v>25.663181209436488</c:v>
                </c:pt>
                <c:pt idx="2">
                  <c:v>24.112602917563457</c:v>
                </c:pt>
                <c:pt idx="3">
                  <c:v>23.536482039762763</c:v>
                </c:pt>
                <c:pt idx="4">
                  <c:v>21.698420831974659</c:v>
                </c:pt>
                <c:pt idx="5">
                  <c:v>21.569048478874066</c:v>
                </c:pt>
                <c:pt idx="6">
                  <c:v>21.608957585346559</c:v>
                </c:pt>
                <c:pt idx="7">
                  <c:v>20.510543001176433</c:v>
                </c:pt>
                <c:pt idx="8">
                  <c:v>21.035318924617819</c:v>
                </c:pt>
                <c:pt idx="9">
                  <c:v>21.456109340422273</c:v>
                </c:pt>
                <c:pt idx="10">
                  <c:v>20.770981385662452</c:v>
                </c:pt>
                <c:pt idx="11">
                  <c:v>20.768067735107348</c:v>
                </c:pt>
                <c:pt idx="12">
                  <c:v>20.699492814877431</c:v>
                </c:pt>
                <c:pt idx="13">
                  <c:v>20.544881436624507</c:v>
                </c:pt>
                <c:pt idx="14">
                  <c:v>20.501131259919632</c:v>
                </c:pt>
                <c:pt idx="15">
                  <c:v>19.682660642843537</c:v>
                </c:pt>
                <c:pt idx="16">
                  <c:v>19.750635936175133</c:v>
                </c:pt>
                <c:pt idx="17">
                  <c:v>19.58543368677212</c:v>
                </c:pt>
                <c:pt idx="18">
                  <c:v>19.192333824028989</c:v>
                </c:pt>
                <c:pt idx="19">
                  <c:v>19.067457515416844</c:v>
                </c:pt>
                <c:pt idx="20">
                  <c:v>18.925016778763084</c:v>
                </c:pt>
                <c:pt idx="21">
                  <c:v>18.625144992911459</c:v>
                </c:pt>
                <c:pt idx="22">
                  <c:v>18.54088336941248</c:v>
                </c:pt>
                <c:pt idx="23">
                  <c:v>17.581447075755595</c:v>
                </c:pt>
                <c:pt idx="24">
                  <c:v>18.317105992242539</c:v>
                </c:pt>
                <c:pt idx="25">
                  <c:v>17.875223255527498</c:v>
                </c:pt>
                <c:pt idx="26">
                  <c:v>17.712289229834422</c:v>
                </c:pt>
                <c:pt idx="27">
                  <c:v>17.344814153110434</c:v>
                </c:pt>
                <c:pt idx="28">
                  <c:v>16.793357502046543</c:v>
                </c:pt>
                <c:pt idx="29">
                  <c:v>16.35997313633311</c:v>
                </c:pt>
                <c:pt idx="30">
                  <c:v>16.294164126876623</c:v>
                </c:pt>
                <c:pt idx="31">
                  <c:v>16.120138126723237</c:v>
                </c:pt>
                <c:pt idx="32">
                  <c:v>16.090367757928902</c:v>
                </c:pt>
                <c:pt idx="33">
                  <c:v>15.603778785676697</c:v>
                </c:pt>
                <c:pt idx="34">
                  <c:v>15.093284416804616</c:v>
                </c:pt>
                <c:pt idx="35">
                  <c:v>13.342252945330211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C-4479-A726-51A3DA919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8"/>
        <c:gapDepth val="250"/>
        <c:shape val="box"/>
        <c:axId val="848898048"/>
        <c:axId val="848901328"/>
        <c:axId val="0"/>
      </c:bar3DChart>
      <c:catAx>
        <c:axId val="8488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901328"/>
        <c:crosses val="autoZero"/>
        <c:auto val="1"/>
        <c:lblAlgn val="ctr"/>
        <c:lblOffset val="100"/>
        <c:noMultiLvlLbl val="0"/>
      </c:catAx>
      <c:valAx>
        <c:axId val="8489013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89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47190162873483"/>
          <c:y val="7.2379522147360431E-2"/>
          <c:w val="0.25602961444887884"/>
          <c:h val="6.8450361230619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161466647251401E-2"/>
          <c:y val="1.7728419766695733E-2"/>
          <c:w val="0.91997072995143758"/>
          <c:h val="0.76983263764052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'Evolutia saptaminala'!$C$1</c:f>
              <c:strCache>
                <c:ptCount val="1"/>
                <c:pt idx="0">
                  <c:v>Cazuri populatia generala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4"/>
              <c:layout>
                <c:manualLayout>
                  <c:x val="-2.6132416727957949E-3"/>
                  <c:y val="-2.448676763355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saptaminala'!$B$2:$B$39</c:f>
              <c:strCache>
                <c:ptCount val="38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</c:strCache>
            </c:strRef>
          </c:cat>
          <c:val>
            <c:numRef>
              <c:f>'Evolutia saptaminala'!$C$2:$C$39</c:f>
              <c:numCache>
                <c:formatCode>General</c:formatCode>
                <c:ptCount val="38"/>
                <c:pt idx="0">
                  <c:v>3521</c:v>
                </c:pt>
                <c:pt idx="1">
                  <c:v>3467</c:v>
                </c:pt>
                <c:pt idx="2">
                  <c:v>3349</c:v>
                </c:pt>
                <c:pt idx="3">
                  <c:v>3605</c:v>
                </c:pt>
                <c:pt idx="4">
                  <c:v>4764</c:v>
                </c:pt>
                <c:pt idx="5">
                  <c:v>5608</c:v>
                </c:pt>
                <c:pt idx="6">
                  <c:v>6568</c:v>
                </c:pt>
                <c:pt idx="7">
                  <c:v>8700</c:v>
                </c:pt>
                <c:pt idx="8">
                  <c:v>9808</c:v>
                </c:pt>
                <c:pt idx="9">
                  <c:v>9212</c:v>
                </c:pt>
                <c:pt idx="10">
                  <c:v>10564</c:v>
                </c:pt>
                <c:pt idx="11">
                  <c:v>11484</c:v>
                </c:pt>
                <c:pt idx="12">
                  <c:v>8562</c:v>
                </c:pt>
                <c:pt idx="13">
                  <c:v>6149</c:v>
                </c:pt>
                <c:pt idx="14">
                  <c:v>4706</c:v>
                </c:pt>
                <c:pt idx="15">
                  <c:v>3265</c:v>
                </c:pt>
                <c:pt idx="16">
                  <c:v>2211</c:v>
                </c:pt>
                <c:pt idx="17">
                  <c:v>1428</c:v>
                </c:pt>
                <c:pt idx="18">
                  <c:v>1110</c:v>
                </c:pt>
                <c:pt idx="19">
                  <c:v>848</c:v>
                </c:pt>
                <c:pt idx="20">
                  <c:v>471</c:v>
                </c:pt>
                <c:pt idx="21">
                  <c:v>323</c:v>
                </c:pt>
                <c:pt idx="22">
                  <c:v>345</c:v>
                </c:pt>
                <c:pt idx="23">
                  <c:v>348</c:v>
                </c:pt>
                <c:pt idx="24">
                  <c:v>419</c:v>
                </c:pt>
                <c:pt idx="25">
                  <c:v>411</c:v>
                </c:pt>
                <c:pt idx="26">
                  <c:v>497</c:v>
                </c:pt>
                <c:pt idx="27">
                  <c:v>489</c:v>
                </c:pt>
                <c:pt idx="28">
                  <c:v>679</c:v>
                </c:pt>
                <c:pt idx="29">
                  <c:v>857</c:v>
                </c:pt>
                <c:pt idx="30">
                  <c:v>1081</c:v>
                </c:pt>
                <c:pt idx="31">
                  <c:v>1417</c:v>
                </c:pt>
                <c:pt idx="32">
                  <c:v>2378</c:v>
                </c:pt>
                <c:pt idx="33">
                  <c:v>2558</c:v>
                </c:pt>
                <c:pt idx="34">
                  <c:v>3238</c:v>
                </c:pt>
                <c:pt idx="35">
                  <c:v>3965</c:v>
                </c:pt>
                <c:pt idx="36">
                  <c:v>6813</c:v>
                </c:pt>
                <c:pt idx="37">
                  <c:v>7293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3-42B9-86D4-4F75C00F080F}"/>
            </c:ext>
          </c:extLst>
        </c:ser>
        <c:ser>
          <c:idx val="1"/>
          <c:order val="1"/>
          <c:tx>
            <c:strRef>
              <c:f>'Evolutia saptaminala'!$D$1</c:f>
              <c:strCache>
                <c:ptCount val="1"/>
                <c:pt idx="0">
                  <c:v>Cazuri LM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saptaminala'!$B$2:$B$39</c:f>
              <c:strCache>
                <c:ptCount val="38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</c:strCache>
            </c:strRef>
          </c:cat>
          <c:val>
            <c:numRef>
              <c:f>'Evolutia saptaminala'!$D$2:$D$39</c:f>
              <c:numCache>
                <c:formatCode>General</c:formatCode>
                <c:ptCount val="38"/>
                <c:pt idx="0">
                  <c:v>276</c:v>
                </c:pt>
                <c:pt idx="1">
                  <c:v>243</c:v>
                </c:pt>
                <c:pt idx="2">
                  <c:v>251</c:v>
                </c:pt>
                <c:pt idx="3">
                  <c:v>295</c:v>
                </c:pt>
                <c:pt idx="4">
                  <c:v>396</c:v>
                </c:pt>
                <c:pt idx="5">
                  <c:v>461</c:v>
                </c:pt>
                <c:pt idx="6">
                  <c:v>452</c:v>
                </c:pt>
                <c:pt idx="7">
                  <c:v>563</c:v>
                </c:pt>
                <c:pt idx="8">
                  <c:v>607</c:v>
                </c:pt>
                <c:pt idx="9">
                  <c:v>600</c:v>
                </c:pt>
                <c:pt idx="10">
                  <c:v>556</c:v>
                </c:pt>
                <c:pt idx="11">
                  <c:v>396</c:v>
                </c:pt>
                <c:pt idx="12">
                  <c:v>275</c:v>
                </c:pt>
                <c:pt idx="13">
                  <c:v>171</c:v>
                </c:pt>
                <c:pt idx="14">
                  <c:v>97</c:v>
                </c:pt>
                <c:pt idx="15">
                  <c:v>80</c:v>
                </c:pt>
                <c:pt idx="16">
                  <c:v>43</c:v>
                </c:pt>
                <c:pt idx="17">
                  <c:v>19</c:v>
                </c:pt>
                <c:pt idx="18">
                  <c:v>14</c:v>
                </c:pt>
                <c:pt idx="19">
                  <c:v>11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10</c:v>
                </c:pt>
                <c:pt idx="27">
                  <c:v>8</c:v>
                </c:pt>
                <c:pt idx="28">
                  <c:v>9</c:v>
                </c:pt>
                <c:pt idx="29">
                  <c:v>17</c:v>
                </c:pt>
                <c:pt idx="30">
                  <c:v>18</c:v>
                </c:pt>
                <c:pt idx="31">
                  <c:v>22</c:v>
                </c:pt>
                <c:pt idx="32">
                  <c:v>55</c:v>
                </c:pt>
                <c:pt idx="33">
                  <c:v>47</c:v>
                </c:pt>
                <c:pt idx="34">
                  <c:v>69</c:v>
                </c:pt>
                <c:pt idx="35">
                  <c:v>75</c:v>
                </c:pt>
                <c:pt idx="36">
                  <c:v>169</c:v>
                </c:pt>
                <c:pt idx="37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154920"/>
        <c:axId val="348159184"/>
      </c:barChart>
      <c:lineChart>
        <c:grouping val="standard"/>
        <c:varyColors val="0"/>
        <c:ser>
          <c:idx val="2"/>
          <c:order val="2"/>
          <c:tx>
            <c:strRef>
              <c:f>'Evolutia saptaminala'!$E$1</c:f>
              <c:strCache>
                <c:ptCount val="1"/>
                <c:pt idx="0">
                  <c:v>% LM din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4"/>
              <c:layout>
                <c:manualLayout>
                  <c:x val="-5.6620236243906125E-3"/>
                  <c:y val="-1.9915904341960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saptaminala'!$B$2:$B$39</c:f>
              <c:strCache>
                <c:ptCount val="38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  <c:pt idx="35">
                  <c:v>9/06/2021-9/12/2021</c:v>
                </c:pt>
                <c:pt idx="36">
                  <c:v>9/13/2021-9/19/2021</c:v>
                </c:pt>
                <c:pt idx="37">
                  <c:v>9/20/2021-9/26/2021</c:v>
                </c:pt>
              </c:strCache>
            </c:strRef>
          </c:cat>
          <c:val>
            <c:numRef>
              <c:f>'Evolutia saptaminala'!$E$2:$E$39</c:f>
              <c:numCache>
                <c:formatCode>0.0</c:formatCode>
                <c:ptCount val="38"/>
                <c:pt idx="0">
                  <c:v>7.8386821925589327</c:v>
                </c:pt>
                <c:pt idx="1">
                  <c:v>7.0089414479376986</c:v>
                </c:pt>
                <c:pt idx="2">
                  <c:v>7.494774559570021</c:v>
                </c:pt>
                <c:pt idx="3">
                  <c:v>8.1830790568654646</c:v>
                </c:pt>
                <c:pt idx="4">
                  <c:v>8.3123425692695214</c:v>
                </c:pt>
                <c:pt idx="5">
                  <c:v>8.2203994293865907</c:v>
                </c:pt>
                <c:pt idx="6">
                  <c:v>6.8818514007308167</c:v>
                </c:pt>
                <c:pt idx="7">
                  <c:v>6.4712643678160919</c:v>
                </c:pt>
                <c:pt idx="8">
                  <c:v>6.1888254486133771</c:v>
                </c:pt>
                <c:pt idx="9">
                  <c:v>6.5132435953104642</c:v>
                </c:pt>
                <c:pt idx="10">
                  <c:v>5.2631578947368416</c:v>
                </c:pt>
                <c:pt idx="11">
                  <c:v>3.4482758620689653</c:v>
                </c:pt>
                <c:pt idx="12">
                  <c:v>3.2118663863583272</c:v>
                </c:pt>
                <c:pt idx="13">
                  <c:v>2.7809399902423158</c:v>
                </c:pt>
                <c:pt idx="14">
                  <c:v>2.0611984700382493</c:v>
                </c:pt>
                <c:pt idx="15">
                  <c:v>2.4502297090352223</c:v>
                </c:pt>
                <c:pt idx="16">
                  <c:v>1.9448213478064227</c:v>
                </c:pt>
                <c:pt idx="17">
                  <c:v>1.330532212885154</c:v>
                </c:pt>
                <c:pt idx="18">
                  <c:v>1.2612612612612613</c:v>
                </c:pt>
                <c:pt idx="19">
                  <c:v>1.2971698113207548</c:v>
                </c:pt>
                <c:pt idx="20">
                  <c:v>0.84925690021231426</c:v>
                </c:pt>
                <c:pt idx="21">
                  <c:v>1.2383900928792571</c:v>
                </c:pt>
                <c:pt idx="22">
                  <c:v>0.28985507246376813</c:v>
                </c:pt>
                <c:pt idx="23">
                  <c:v>1.1494252873563218</c:v>
                </c:pt>
                <c:pt idx="24">
                  <c:v>1.1933174224343674</c:v>
                </c:pt>
                <c:pt idx="25">
                  <c:v>1.7031630170316301</c:v>
                </c:pt>
                <c:pt idx="26">
                  <c:v>2.0120724346076457</c:v>
                </c:pt>
                <c:pt idx="27">
                  <c:v>1.6359918200409</c:v>
                </c:pt>
                <c:pt idx="28">
                  <c:v>1.3254786450662739</c:v>
                </c:pt>
                <c:pt idx="29">
                  <c:v>1.9836639439906651</c:v>
                </c:pt>
                <c:pt idx="30">
                  <c:v>1.6651248843663276</c:v>
                </c:pt>
                <c:pt idx="31">
                  <c:v>1.5525758645024701</c:v>
                </c:pt>
                <c:pt idx="32">
                  <c:v>2.3128679562657695</c:v>
                </c:pt>
                <c:pt idx="33">
                  <c:v>1.8373729476153244</c:v>
                </c:pt>
                <c:pt idx="34">
                  <c:v>2.1309450277949353</c:v>
                </c:pt>
                <c:pt idx="35">
                  <c:v>1.8915510718789406</c:v>
                </c:pt>
                <c:pt idx="36">
                  <c:v>2.4805518861001028</c:v>
                </c:pt>
                <c:pt idx="37">
                  <c:v>2.4544083367612779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1635056"/>
        <c:axId val="641627840"/>
      </c:lineChart>
      <c:catAx>
        <c:axId val="34815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9184"/>
        <c:crosses val="autoZero"/>
        <c:auto val="1"/>
        <c:lblAlgn val="ctr"/>
        <c:lblOffset val="100"/>
        <c:noMultiLvlLbl val="0"/>
      </c:catAx>
      <c:valAx>
        <c:axId val="34815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4920"/>
        <c:crosses val="autoZero"/>
        <c:crossBetween val="between"/>
      </c:valAx>
      <c:valAx>
        <c:axId val="641627840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1635056"/>
        <c:crosses val="max"/>
        <c:crossBetween val="between"/>
      </c:valAx>
      <c:catAx>
        <c:axId val="64163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162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43830943615704"/>
          <c:y val="1.81348118579749E-2"/>
          <c:w val="0.57866213918175136"/>
          <c:h val="6.5547855526234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14403901832443E-2"/>
          <c:y val="0.22664706703309459"/>
          <c:w val="0.92475352295110325"/>
          <c:h val="0.62943923128805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Saptamini!$B$1</c:f>
              <c:strCache>
                <c:ptCount val="1"/>
                <c:pt idx="0">
                  <c:v>cazuri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2879377431906616E-2"/>
                  <c:y val="6.9907407407407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4C-4411-8B00-DB5C8EA18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Saptamini!$A$2:$A$82</c:f>
              <c:strCache>
                <c:ptCount val="81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</c:strCache>
            </c:strRef>
          </c:cat>
          <c:val>
            <c:numRef>
              <c:f>Saptamini!$B$2:$B$82</c:f>
              <c:numCache>
                <c:formatCode>General</c:formatCode>
                <c:ptCount val="81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C-4411-8B00-DB5C8EA18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067456"/>
        <c:axId val="148068992"/>
      </c:barChart>
      <c:lineChart>
        <c:grouping val="standard"/>
        <c:varyColors val="0"/>
        <c:ser>
          <c:idx val="2"/>
          <c:order val="2"/>
          <c:tx>
            <c:strRef>
              <c:f>Saptamini!$D$1</c:f>
              <c:strCache>
                <c:ptCount val="1"/>
                <c:pt idx="0">
                  <c:v>vindecați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Saptamini!$A$2:$A$82</c:f>
              <c:strCache>
                <c:ptCount val="81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</c:strCache>
            </c:strRef>
          </c:cat>
          <c:val>
            <c:numRef>
              <c:f>Saptamini!$D$2:$D$82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19</c:v>
                </c:pt>
                <c:pt idx="4">
                  <c:v>64</c:v>
                </c:pt>
                <c:pt idx="5">
                  <c:v>363</c:v>
                </c:pt>
                <c:pt idx="6">
                  <c:v>438</c:v>
                </c:pt>
                <c:pt idx="7">
                  <c:v>487</c:v>
                </c:pt>
                <c:pt idx="8">
                  <c:v>576</c:v>
                </c:pt>
                <c:pt idx="9">
                  <c:v>450</c:v>
                </c:pt>
                <c:pt idx="10">
                  <c:v>1305</c:v>
                </c:pt>
                <c:pt idx="11">
                  <c:v>868</c:v>
                </c:pt>
                <c:pt idx="12">
                  <c:v>1066</c:v>
                </c:pt>
                <c:pt idx="13">
                  <c:v>985</c:v>
                </c:pt>
                <c:pt idx="14">
                  <c:v>1273</c:v>
                </c:pt>
                <c:pt idx="15">
                  <c:v>1185</c:v>
                </c:pt>
                <c:pt idx="16">
                  <c:v>1637</c:v>
                </c:pt>
                <c:pt idx="17">
                  <c:v>1949</c:v>
                </c:pt>
                <c:pt idx="18">
                  <c:v>1709</c:v>
                </c:pt>
                <c:pt idx="19">
                  <c:v>1533</c:v>
                </c:pt>
                <c:pt idx="20">
                  <c:v>1907</c:v>
                </c:pt>
                <c:pt idx="21">
                  <c:v>1484</c:v>
                </c:pt>
                <c:pt idx="22">
                  <c:v>1920</c:v>
                </c:pt>
                <c:pt idx="23">
                  <c:v>2042</c:v>
                </c:pt>
                <c:pt idx="24">
                  <c:v>2242</c:v>
                </c:pt>
                <c:pt idx="25">
                  <c:v>2679</c:v>
                </c:pt>
                <c:pt idx="26">
                  <c:v>3147</c:v>
                </c:pt>
                <c:pt idx="27">
                  <c:v>3306</c:v>
                </c:pt>
                <c:pt idx="28">
                  <c:v>3224</c:v>
                </c:pt>
                <c:pt idx="29">
                  <c:v>3113</c:v>
                </c:pt>
                <c:pt idx="30">
                  <c:v>3402</c:v>
                </c:pt>
                <c:pt idx="31">
                  <c:v>3485</c:v>
                </c:pt>
                <c:pt idx="32">
                  <c:v>4448</c:v>
                </c:pt>
                <c:pt idx="33">
                  <c:v>4022</c:v>
                </c:pt>
                <c:pt idx="34">
                  <c:v>6196</c:v>
                </c:pt>
                <c:pt idx="35">
                  <c:v>8264</c:v>
                </c:pt>
                <c:pt idx="36">
                  <c:v>8744</c:v>
                </c:pt>
                <c:pt idx="37">
                  <c:v>15070</c:v>
                </c:pt>
                <c:pt idx="38">
                  <c:v>6658</c:v>
                </c:pt>
                <c:pt idx="39">
                  <c:v>7657</c:v>
                </c:pt>
                <c:pt idx="40">
                  <c:v>9734</c:v>
                </c:pt>
                <c:pt idx="41">
                  <c:v>8769</c:v>
                </c:pt>
                <c:pt idx="42">
                  <c:v>5843</c:v>
                </c:pt>
                <c:pt idx="43">
                  <c:v>5193</c:v>
                </c:pt>
                <c:pt idx="44">
                  <c:v>4710</c:v>
                </c:pt>
                <c:pt idx="45">
                  <c:v>3798</c:v>
                </c:pt>
                <c:pt idx="46">
                  <c:v>2860</c:v>
                </c:pt>
                <c:pt idx="47">
                  <c:v>3695</c:v>
                </c:pt>
                <c:pt idx="48">
                  <c:v>3642</c:v>
                </c:pt>
                <c:pt idx="49">
                  <c:v>4466</c:v>
                </c:pt>
                <c:pt idx="50">
                  <c:v>4285</c:v>
                </c:pt>
                <c:pt idx="51">
                  <c:v>5152</c:v>
                </c:pt>
                <c:pt idx="52">
                  <c:v>6992</c:v>
                </c:pt>
                <c:pt idx="53">
                  <c:v>10041</c:v>
                </c:pt>
                <c:pt idx="54">
                  <c:v>13406</c:v>
                </c:pt>
                <c:pt idx="55">
                  <c:v>13322</c:v>
                </c:pt>
                <c:pt idx="56">
                  <c:v>7836</c:v>
                </c:pt>
                <c:pt idx="57">
                  <c:v>8308</c:v>
                </c:pt>
                <c:pt idx="58">
                  <c:v>6170</c:v>
                </c:pt>
                <c:pt idx="59">
                  <c:v>3419</c:v>
                </c:pt>
                <c:pt idx="60">
                  <c:v>2710</c:v>
                </c:pt>
                <c:pt idx="61">
                  <c:v>1323</c:v>
                </c:pt>
                <c:pt idx="62">
                  <c:v>1713</c:v>
                </c:pt>
                <c:pt idx="63">
                  <c:v>880</c:v>
                </c:pt>
                <c:pt idx="64">
                  <c:v>596</c:v>
                </c:pt>
                <c:pt idx="65">
                  <c:v>631</c:v>
                </c:pt>
                <c:pt idx="66">
                  <c:v>506</c:v>
                </c:pt>
                <c:pt idx="67">
                  <c:v>379</c:v>
                </c:pt>
                <c:pt idx="68">
                  <c:v>380</c:v>
                </c:pt>
                <c:pt idx="69">
                  <c:v>515</c:v>
                </c:pt>
                <c:pt idx="70">
                  <c:v>466</c:v>
                </c:pt>
                <c:pt idx="71">
                  <c:v>576</c:v>
                </c:pt>
                <c:pt idx="72">
                  <c:v>615</c:v>
                </c:pt>
                <c:pt idx="73">
                  <c:v>804</c:v>
                </c:pt>
                <c:pt idx="74">
                  <c:v>1118</c:v>
                </c:pt>
                <c:pt idx="75">
                  <c:v>1253</c:v>
                </c:pt>
                <c:pt idx="76">
                  <c:v>1835</c:v>
                </c:pt>
                <c:pt idx="77">
                  <c:v>2047</c:v>
                </c:pt>
                <c:pt idx="78">
                  <c:v>3598</c:v>
                </c:pt>
                <c:pt idx="79">
                  <c:v>4613</c:v>
                </c:pt>
                <c:pt idx="80">
                  <c:v>5887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4C-4411-8B00-DB5C8EA18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067456"/>
        <c:axId val="148068992"/>
      </c:lineChart>
      <c:lineChart>
        <c:grouping val="standard"/>
        <c:varyColors val="0"/>
        <c:ser>
          <c:idx val="1"/>
          <c:order val="1"/>
          <c:tx>
            <c:strRef>
              <c:f>Saptamini!$C$1</c:f>
              <c:strCache>
                <c:ptCount val="1"/>
                <c:pt idx="0">
                  <c:v>decese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Saptamini!$A$2:$A$82</c:f>
              <c:strCache>
                <c:ptCount val="81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</c:v>
                </c:pt>
                <c:pt idx="43">
                  <c:v>04.01-10.01</c:v>
                </c:pt>
                <c:pt idx="44">
                  <c:v>11.01-17.01</c:v>
                </c:pt>
                <c:pt idx="45">
                  <c:v>18.01-24.01</c:v>
                </c:pt>
                <c:pt idx="46">
                  <c:v>25.01-31.01</c:v>
                </c:pt>
                <c:pt idx="47">
                  <c:v>01.02 - 07.02</c:v>
                </c:pt>
                <c:pt idx="48">
                  <c:v>08.02 - 14.02</c:v>
                </c:pt>
                <c:pt idx="49">
                  <c:v>15.02 - 21.02</c:v>
                </c:pt>
                <c:pt idx="50">
                  <c:v>22.02 - 28.02</c:v>
                </c:pt>
                <c:pt idx="51">
                  <c:v>01.03 - 07.03</c:v>
                </c:pt>
                <c:pt idx="52">
                  <c:v>08.03 - 14.03</c:v>
                </c:pt>
                <c:pt idx="53">
                  <c:v>15.03 - 21.03</c:v>
                </c:pt>
                <c:pt idx="54">
                  <c:v>22.03 - 28.03</c:v>
                </c:pt>
                <c:pt idx="55">
                  <c:v>29.03 - 04.04</c:v>
                </c:pt>
                <c:pt idx="56">
                  <c:v>05.04 - 11.04</c:v>
                </c:pt>
                <c:pt idx="57">
                  <c:v>12.04 - 18.04</c:v>
                </c:pt>
                <c:pt idx="58">
                  <c:v>19.04 - 25.04</c:v>
                </c:pt>
                <c:pt idx="59">
                  <c:v>26.04 - 02.05</c:v>
                </c:pt>
                <c:pt idx="60">
                  <c:v>03.05 - 09.05</c:v>
                </c:pt>
                <c:pt idx="61">
                  <c:v>10.05 - 16.05</c:v>
                </c:pt>
                <c:pt idx="62">
                  <c:v>17.05 - 23.05</c:v>
                </c:pt>
                <c:pt idx="63">
                  <c:v>24.05 - 30.05</c:v>
                </c:pt>
                <c:pt idx="64">
                  <c:v>31.05 - 06.06</c:v>
                </c:pt>
                <c:pt idx="65">
                  <c:v>07.06 - 13.06</c:v>
                </c:pt>
                <c:pt idx="66">
                  <c:v>14.06 - 20.06</c:v>
                </c:pt>
                <c:pt idx="67">
                  <c:v>21.06 - 27.06</c:v>
                </c:pt>
                <c:pt idx="68">
                  <c:v>28.06 - 04.07</c:v>
                </c:pt>
                <c:pt idx="69">
                  <c:v>05.07 - 11.07</c:v>
                </c:pt>
                <c:pt idx="70">
                  <c:v>12.07 - 18.07</c:v>
                </c:pt>
                <c:pt idx="71">
                  <c:v>19.07 - 25.07</c:v>
                </c:pt>
                <c:pt idx="72">
                  <c:v>26.07 - 01.08</c:v>
                </c:pt>
                <c:pt idx="73">
                  <c:v>02.08 - 08.08</c:v>
                </c:pt>
                <c:pt idx="74">
                  <c:v>09.08 - 15.08</c:v>
                </c:pt>
                <c:pt idx="75">
                  <c:v>16.08 - 22.08</c:v>
                </c:pt>
                <c:pt idx="76">
                  <c:v>23.08 - 29.08</c:v>
                </c:pt>
                <c:pt idx="77">
                  <c:v>30.08 - 05.09</c:v>
                </c:pt>
                <c:pt idx="78">
                  <c:v>06.09 - 12.09</c:v>
                </c:pt>
                <c:pt idx="79">
                  <c:v>13.09 - 19.09</c:v>
                </c:pt>
                <c:pt idx="80">
                  <c:v>20.09 - 26.09</c:v>
                </c:pt>
              </c:strCache>
            </c:strRef>
          </c:cat>
          <c:val>
            <c:numRef>
              <c:f>Saptamini!$C$2:$C$82</c:f>
              <c:numCache>
                <c:formatCode>General</c:formatCode>
                <c:ptCount val="81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15</c:v>
                </c:pt>
                <c:pt idx="4">
                  <c:v>16</c:v>
                </c:pt>
                <c:pt idx="5">
                  <c:v>35</c:v>
                </c:pt>
                <c:pt idx="6">
                  <c:v>30</c:v>
                </c:pt>
                <c:pt idx="7">
                  <c:v>28</c:v>
                </c:pt>
                <c:pt idx="8">
                  <c:v>41</c:v>
                </c:pt>
                <c:pt idx="9">
                  <c:v>42</c:v>
                </c:pt>
                <c:pt idx="10">
                  <c:v>39</c:v>
                </c:pt>
                <c:pt idx="11">
                  <c:v>45</c:v>
                </c:pt>
                <c:pt idx="12">
                  <c:v>46</c:v>
                </c:pt>
                <c:pt idx="13">
                  <c:v>65</c:v>
                </c:pt>
                <c:pt idx="14">
                  <c:v>67</c:v>
                </c:pt>
                <c:pt idx="15">
                  <c:v>57</c:v>
                </c:pt>
                <c:pt idx="16">
                  <c:v>52</c:v>
                </c:pt>
                <c:pt idx="17">
                  <c:v>60</c:v>
                </c:pt>
                <c:pt idx="18">
                  <c:v>42</c:v>
                </c:pt>
                <c:pt idx="19">
                  <c:v>51</c:v>
                </c:pt>
                <c:pt idx="20">
                  <c:v>55</c:v>
                </c:pt>
                <c:pt idx="21">
                  <c:v>55</c:v>
                </c:pt>
                <c:pt idx="22">
                  <c:v>52</c:v>
                </c:pt>
                <c:pt idx="23">
                  <c:v>44</c:v>
                </c:pt>
                <c:pt idx="24">
                  <c:v>51</c:v>
                </c:pt>
                <c:pt idx="25">
                  <c:v>71</c:v>
                </c:pt>
                <c:pt idx="26">
                  <c:v>60</c:v>
                </c:pt>
                <c:pt idx="27">
                  <c:v>80</c:v>
                </c:pt>
                <c:pt idx="28">
                  <c:v>84</c:v>
                </c:pt>
                <c:pt idx="29">
                  <c:v>79</c:v>
                </c:pt>
                <c:pt idx="30">
                  <c:v>95</c:v>
                </c:pt>
                <c:pt idx="31">
                  <c:v>123</c:v>
                </c:pt>
                <c:pt idx="32">
                  <c:v>102</c:v>
                </c:pt>
                <c:pt idx="33">
                  <c:v>114</c:v>
                </c:pt>
                <c:pt idx="34">
                  <c:v>93</c:v>
                </c:pt>
                <c:pt idx="35">
                  <c:v>126</c:v>
                </c:pt>
                <c:pt idx="36">
                  <c:v>130</c:v>
                </c:pt>
                <c:pt idx="37">
                  <c:v>141</c:v>
                </c:pt>
                <c:pt idx="38">
                  <c:v>129</c:v>
                </c:pt>
                <c:pt idx="39">
                  <c:v>150</c:v>
                </c:pt>
                <c:pt idx="40">
                  <c:v>180</c:v>
                </c:pt>
                <c:pt idx="41">
                  <c:v>139</c:v>
                </c:pt>
                <c:pt idx="42">
                  <c:v>147</c:v>
                </c:pt>
                <c:pt idx="43">
                  <c:v>102</c:v>
                </c:pt>
                <c:pt idx="44">
                  <c:v>111</c:v>
                </c:pt>
                <c:pt idx="45">
                  <c:v>111</c:v>
                </c:pt>
                <c:pt idx="46">
                  <c:v>77</c:v>
                </c:pt>
                <c:pt idx="47">
                  <c:v>105</c:v>
                </c:pt>
                <c:pt idx="48">
                  <c:v>108</c:v>
                </c:pt>
                <c:pt idx="49">
                  <c:v>129</c:v>
                </c:pt>
                <c:pt idx="50">
                  <c:v>169</c:v>
                </c:pt>
                <c:pt idx="51">
                  <c:v>162</c:v>
                </c:pt>
                <c:pt idx="52">
                  <c:v>219</c:v>
                </c:pt>
                <c:pt idx="53">
                  <c:v>229</c:v>
                </c:pt>
                <c:pt idx="54">
                  <c:v>267</c:v>
                </c:pt>
                <c:pt idx="55">
                  <c:v>309</c:v>
                </c:pt>
                <c:pt idx="56">
                  <c:v>253</c:v>
                </c:pt>
                <c:pt idx="57">
                  <c:v>183</c:v>
                </c:pt>
                <c:pt idx="58">
                  <c:v>159</c:v>
                </c:pt>
                <c:pt idx="59">
                  <c:v>108</c:v>
                </c:pt>
                <c:pt idx="60">
                  <c:v>114</c:v>
                </c:pt>
                <c:pt idx="61">
                  <c:v>75</c:v>
                </c:pt>
                <c:pt idx="62">
                  <c:v>48</c:v>
                </c:pt>
                <c:pt idx="63">
                  <c:v>29</c:v>
                </c:pt>
                <c:pt idx="64">
                  <c:v>30</c:v>
                </c:pt>
                <c:pt idx="65">
                  <c:v>20</c:v>
                </c:pt>
                <c:pt idx="66">
                  <c:v>16</c:v>
                </c:pt>
                <c:pt idx="67">
                  <c:v>14</c:v>
                </c:pt>
                <c:pt idx="68">
                  <c:v>12</c:v>
                </c:pt>
                <c:pt idx="69">
                  <c:v>13</c:v>
                </c:pt>
                <c:pt idx="70">
                  <c:v>17</c:v>
                </c:pt>
                <c:pt idx="71">
                  <c:v>18</c:v>
                </c:pt>
                <c:pt idx="72">
                  <c:v>11</c:v>
                </c:pt>
                <c:pt idx="73">
                  <c:v>27</c:v>
                </c:pt>
                <c:pt idx="74">
                  <c:v>26</c:v>
                </c:pt>
                <c:pt idx="75">
                  <c:v>55</c:v>
                </c:pt>
                <c:pt idx="76">
                  <c:v>31</c:v>
                </c:pt>
                <c:pt idx="77">
                  <c:v>42</c:v>
                </c:pt>
                <c:pt idx="78">
                  <c:v>85</c:v>
                </c:pt>
                <c:pt idx="79">
                  <c:v>74</c:v>
                </c:pt>
                <c:pt idx="8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84C-4411-8B00-DB5C8EA18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660008"/>
        <c:axId val="539659352"/>
      </c:lineChart>
      <c:catAx>
        <c:axId val="14806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8992"/>
        <c:crosses val="autoZero"/>
        <c:auto val="1"/>
        <c:lblAlgn val="ctr"/>
        <c:lblOffset val="100"/>
        <c:noMultiLvlLbl val="0"/>
      </c:catAx>
      <c:valAx>
        <c:axId val="14806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Cazuri absolut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067456"/>
        <c:crosses val="autoZero"/>
        <c:crossBetween val="between"/>
      </c:valAx>
      <c:valAx>
        <c:axId val="5396593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9660008"/>
        <c:crosses val="max"/>
        <c:crossBetween val="between"/>
      </c:valAx>
      <c:catAx>
        <c:axId val="539660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9659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r>
              <a:rPr lang="en-US"/>
              <a:t>Num</a:t>
            </a:r>
            <a:r>
              <a:rPr lang="ro-RO"/>
              <a:t>ă</a:t>
            </a:r>
            <a:r>
              <a:rPr lang="en-US"/>
              <a:t>rul de </a:t>
            </a:r>
            <a:r>
              <a:rPr lang="x-none"/>
              <a:t>persoane investigate </a:t>
            </a:r>
            <a:r>
              <a:rPr lang="ro-RO"/>
              <a:t>și persoane pozitive COVID-19 (săptămânal)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Saptaminal!$B$1</c:f>
              <c:strCache>
                <c:ptCount val="1"/>
                <c:pt idx="0">
                  <c:v>Total Probe investigate + Ag din 22.03.2021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Saptaminal!$A$2:$A$82</c:f>
              <c:strCache>
                <c:ptCount val="81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</c:strCache>
            </c:strRef>
          </c:cat>
          <c:val>
            <c:numRef>
              <c:f>Saptaminal!$B$2:$B$82</c:f>
              <c:numCache>
                <c:formatCode>General</c:formatCode>
                <c:ptCount val="81"/>
                <c:pt idx="0">
                  <c:v>236</c:v>
                </c:pt>
                <c:pt idx="1">
                  <c:v>556</c:v>
                </c:pt>
                <c:pt idx="2">
                  <c:v>1055</c:v>
                </c:pt>
                <c:pt idx="3">
                  <c:v>2559</c:v>
                </c:pt>
                <c:pt idx="4">
                  <c:v>3470</c:v>
                </c:pt>
                <c:pt idx="5">
                  <c:v>3887</c:v>
                </c:pt>
                <c:pt idx="6">
                  <c:v>4403</c:v>
                </c:pt>
                <c:pt idx="7">
                  <c:v>4281</c:v>
                </c:pt>
                <c:pt idx="8">
                  <c:v>5414</c:v>
                </c:pt>
                <c:pt idx="9">
                  <c:v>6177</c:v>
                </c:pt>
                <c:pt idx="10">
                  <c:v>6330</c:v>
                </c:pt>
                <c:pt idx="11">
                  <c:v>6718</c:v>
                </c:pt>
                <c:pt idx="12">
                  <c:v>7538</c:v>
                </c:pt>
                <c:pt idx="13">
                  <c:v>7331</c:v>
                </c:pt>
                <c:pt idx="14">
                  <c:v>9107</c:v>
                </c:pt>
                <c:pt idx="15">
                  <c:v>8861</c:v>
                </c:pt>
                <c:pt idx="16">
                  <c:v>7961</c:v>
                </c:pt>
                <c:pt idx="17">
                  <c:v>7204</c:v>
                </c:pt>
                <c:pt idx="18">
                  <c:v>7598</c:v>
                </c:pt>
                <c:pt idx="19">
                  <c:v>7974</c:v>
                </c:pt>
                <c:pt idx="20">
                  <c:v>9289</c:v>
                </c:pt>
                <c:pt idx="21">
                  <c:v>10190</c:v>
                </c:pt>
                <c:pt idx="22">
                  <c:v>11151</c:v>
                </c:pt>
                <c:pt idx="23">
                  <c:v>13676</c:v>
                </c:pt>
                <c:pt idx="24">
                  <c:v>12980</c:v>
                </c:pt>
                <c:pt idx="25">
                  <c:v>12894</c:v>
                </c:pt>
                <c:pt idx="26">
                  <c:v>14372</c:v>
                </c:pt>
                <c:pt idx="27">
                  <c:v>14064</c:v>
                </c:pt>
                <c:pt idx="28">
                  <c:v>14962</c:v>
                </c:pt>
                <c:pt idx="29">
                  <c:v>17787</c:v>
                </c:pt>
                <c:pt idx="30">
                  <c:v>17986</c:v>
                </c:pt>
                <c:pt idx="31">
                  <c:v>18095</c:v>
                </c:pt>
                <c:pt idx="32">
                  <c:v>18064</c:v>
                </c:pt>
                <c:pt idx="33">
                  <c:v>17770</c:v>
                </c:pt>
                <c:pt idx="34">
                  <c:v>17669</c:v>
                </c:pt>
                <c:pt idx="35">
                  <c:v>18394</c:v>
                </c:pt>
                <c:pt idx="36">
                  <c:v>19851</c:v>
                </c:pt>
                <c:pt idx="37">
                  <c:v>19739</c:v>
                </c:pt>
                <c:pt idx="38">
                  <c:v>19970</c:v>
                </c:pt>
                <c:pt idx="39">
                  <c:v>20807</c:v>
                </c:pt>
                <c:pt idx="40">
                  <c:v>20080</c:v>
                </c:pt>
                <c:pt idx="41">
                  <c:v>16176</c:v>
                </c:pt>
                <c:pt idx="42">
                  <c:v>12767</c:v>
                </c:pt>
                <c:pt idx="43">
                  <c:v>13409</c:v>
                </c:pt>
                <c:pt idx="44">
                  <c:v>16897</c:v>
                </c:pt>
                <c:pt idx="45">
                  <c:v>14547</c:v>
                </c:pt>
                <c:pt idx="46">
                  <c:v>15626</c:v>
                </c:pt>
                <c:pt idx="47">
                  <c:v>17085</c:v>
                </c:pt>
                <c:pt idx="48">
                  <c:v>19306</c:v>
                </c:pt>
                <c:pt idx="49">
                  <c:v>21069</c:v>
                </c:pt>
                <c:pt idx="50">
                  <c:v>24260</c:v>
                </c:pt>
                <c:pt idx="51">
                  <c:v>25564</c:v>
                </c:pt>
                <c:pt idx="52">
                  <c:v>24001</c:v>
                </c:pt>
                <c:pt idx="53">
                  <c:v>28130</c:v>
                </c:pt>
                <c:pt idx="54">
                  <c:v>37584</c:v>
                </c:pt>
                <c:pt idx="55">
                  <c:v>35576</c:v>
                </c:pt>
                <c:pt idx="56">
                  <c:v>33685</c:v>
                </c:pt>
                <c:pt idx="57">
                  <c:v>33670</c:v>
                </c:pt>
                <c:pt idx="58">
                  <c:v>32483</c:v>
                </c:pt>
                <c:pt idx="59">
                  <c:v>27030</c:v>
                </c:pt>
                <c:pt idx="60">
                  <c:v>24294</c:v>
                </c:pt>
                <c:pt idx="61">
                  <c:v>28353</c:v>
                </c:pt>
                <c:pt idx="62">
                  <c:v>27688</c:v>
                </c:pt>
                <c:pt idx="63">
                  <c:v>30236</c:v>
                </c:pt>
                <c:pt idx="64">
                  <c:v>31613</c:v>
                </c:pt>
                <c:pt idx="65">
                  <c:v>34053</c:v>
                </c:pt>
                <c:pt idx="66">
                  <c:v>34322</c:v>
                </c:pt>
                <c:pt idx="67">
                  <c:v>34718</c:v>
                </c:pt>
                <c:pt idx="68">
                  <c:v>33140</c:v>
                </c:pt>
                <c:pt idx="69">
                  <c:v>31351</c:v>
                </c:pt>
                <c:pt idx="70">
                  <c:v>32723</c:v>
                </c:pt>
                <c:pt idx="71">
                  <c:v>34105</c:v>
                </c:pt>
                <c:pt idx="72">
                  <c:v>36344</c:v>
                </c:pt>
                <c:pt idx="73">
                  <c:v>33779</c:v>
                </c:pt>
                <c:pt idx="74">
                  <c:v>39958</c:v>
                </c:pt>
                <c:pt idx="75">
                  <c:v>39715</c:v>
                </c:pt>
                <c:pt idx="76">
                  <c:v>35878</c:v>
                </c:pt>
                <c:pt idx="77">
                  <c:v>32227</c:v>
                </c:pt>
                <c:pt idx="78">
                  <c:v>39698</c:v>
                </c:pt>
                <c:pt idx="79">
                  <c:v>58461</c:v>
                </c:pt>
                <c:pt idx="80">
                  <c:v>55344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A-4505-BFE2-F44D31BE0830}"/>
            </c:ext>
          </c:extLst>
        </c:ser>
        <c:ser>
          <c:idx val="1"/>
          <c:order val="1"/>
          <c:tx>
            <c:strRef>
              <c:f>Saptaminal!$P$1</c:f>
              <c:strCache>
                <c:ptCount val="1"/>
                <c:pt idx="0">
                  <c:v>Probe pozitive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Saptaminal!$A$2:$A$82</c:f>
              <c:strCache>
                <c:ptCount val="81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  <c:pt idx="78">
                  <c:v>06/09-12/09</c:v>
                </c:pt>
                <c:pt idx="79">
                  <c:v>13/09-19/09</c:v>
                </c:pt>
                <c:pt idx="80">
                  <c:v>20/09-26/09</c:v>
                </c:pt>
              </c:strCache>
            </c:strRef>
          </c:cat>
          <c:val>
            <c:numRef>
              <c:f>Saptaminal!$P$2:$P$82</c:f>
              <c:numCache>
                <c:formatCode>General</c:formatCode>
                <c:ptCount val="81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  <c:pt idx="78">
                  <c:v>4593</c:v>
                </c:pt>
                <c:pt idx="79">
                  <c:v>6888</c:v>
                </c:pt>
                <c:pt idx="80">
                  <c:v>7325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1A-4505-BFE2-F44D31BE08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9"/>
        <c:axId val="407444872"/>
        <c:axId val="407439776"/>
      </c:barChart>
      <c:lineChart>
        <c:grouping val="standard"/>
        <c:varyColors val="0"/>
        <c:ser>
          <c:idx val="3"/>
          <c:order val="3"/>
          <c:tx>
            <c:strRef>
              <c:f>Saptaminal!$AF$1</c:f>
              <c:strCache>
                <c:ptCount val="1"/>
                <c:pt idx="0">
                  <c:v>Total probe investigate pînă la 21.03.2021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Saptaminal!$AF$2:$AF$55</c:f>
              <c:numCache>
                <c:formatCode>General</c:formatCode>
                <c:ptCount val="54"/>
                <c:pt idx="0">
                  <c:v>237</c:v>
                </c:pt>
                <c:pt idx="1">
                  <c:v>575</c:v>
                </c:pt>
                <c:pt idx="2">
                  <c:v>1177</c:v>
                </c:pt>
                <c:pt idx="3">
                  <c:v>2768</c:v>
                </c:pt>
                <c:pt idx="4">
                  <c:v>3896</c:v>
                </c:pt>
                <c:pt idx="5">
                  <c:v>4758</c:v>
                </c:pt>
                <c:pt idx="6">
                  <c:v>5388</c:v>
                </c:pt>
                <c:pt idx="7">
                  <c:v>5491</c:v>
                </c:pt>
                <c:pt idx="8">
                  <c:v>6845</c:v>
                </c:pt>
                <c:pt idx="9">
                  <c:v>7656</c:v>
                </c:pt>
                <c:pt idx="10">
                  <c:v>7790</c:v>
                </c:pt>
                <c:pt idx="11">
                  <c:v>8250</c:v>
                </c:pt>
                <c:pt idx="12">
                  <c:v>9324</c:v>
                </c:pt>
                <c:pt idx="13">
                  <c:v>9285</c:v>
                </c:pt>
                <c:pt idx="14">
                  <c:v>11421</c:v>
                </c:pt>
                <c:pt idx="15">
                  <c:v>11577</c:v>
                </c:pt>
                <c:pt idx="16">
                  <c:v>11093</c:v>
                </c:pt>
                <c:pt idx="17">
                  <c:v>10804</c:v>
                </c:pt>
                <c:pt idx="18">
                  <c:v>10740</c:v>
                </c:pt>
                <c:pt idx="19">
                  <c:v>11126</c:v>
                </c:pt>
                <c:pt idx="20">
                  <c:v>12302</c:v>
                </c:pt>
                <c:pt idx="21">
                  <c:v>13403</c:v>
                </c:pt>
                <c:pt idx="22">
                  <c:v>14283</c:v>
                </c:pt>
                <c:pt idx="23">
                  <c:v>17223</c:v>
                </c:pt>
                <c:pt idx="24">
                  <c:v>15805</c:v>
                </c:pt>
                <c:pt idx="25">
                  <c:v>14228</c:v>
                </c:pt>
                <c:pt idx="26">
                  <c:v>15795</c:v>
                </c:pt>
                <c:pt idx="27">
                  <c:v>15789</c:v>
                </c:pt>
                <c:pt idx="28">
                  <c:v>16342</c:v>
                </c:pt>
                <c:pt idx="29">
                  <c:v>19410</c:v>
                </c:pt>
                <c:pt idx="30">
                  <c:v>19915</c:v>
                </c:pt>
                <c:pt idx="31">
                  <c:v>20394</c:v>
                </c:pt>
                <c:pt idx="32">
                  <c:v>20323</c:v>
                </c:pt>
                <c:pt idx="33">
                  <c:v>19895</c:v>
                </c:pt>
                <c:pt idx="34">
                  <c:v>19678</c:v>
                </c:pt>
                <c:pt idx="35">
                  <c:v>20698</c:v>
                </c:pt>
                <c:pt idx="36">
                  <c:v>22160</c:v>
                </c:pt>
                <c:pt idx="37">
                  <c:v>22019</c:v>
                </c:pt>
                <c:pt idx="38">
                  <c:v>22366</c:v>
                </c:pt>
                <c:pt idx="39">
                  <c:v>23191</c:v>
                </c:pt>
                <c:pt idx="40">
                  <c:v>22507</c:v>
                </c:pt>
                <c:pt idx="41">
                  <c:v>18443</c:v>
                </c:pt>
                <c:pt idx="42">
                  <c:v>14968</c:v>
                </c:pt>
                <c:pt idx="43">
                  <c:v>15193</c:v>
                </c:pt>
                <c:pt idx="44">
                  <c:v>18760</c:v>
                </c:pt>
                <c:pt idx="45">
                  <c:v>15943</c:v>
                </c:pt>
                <c:pt idx="46">
                  <c:v>16944</c:v>
                </c:pt>
                <c:pt idx="47">
                  <c:v>18750</c:v>
                </c:pt>
                <c:pt idx="48">
                  <c:v>21194</c:v>
                </c:pt>
                <c:pt idx="49">
                  <c:v>23077</c:v>
                </c:pt>
                <c:pt idx="50">
                  <c:v>26391</c:v>
                </c:pt>
                <c:pt idx="51">
                  <c:v>27914</c:v>
                </c:pt>
                <c:pt idx="52">
                  <c:v>26259</c:v>
                </c:pt>
                <c:pt idx="53">
                  <c:v>30580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A-4505-BFE2-F44D31BE0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444872"/>
        <c:axId val="407439776"/>
      </c:lineChart>
      <c:lineChart>
        <c:grouping val="standard"/>
        <c:varyColors val="0"/>
        <c:ser>
          <c:idx val="2"/>
          <c:order val="2"/>
          <c:tx>
            <c:strRef>
              <c:f>Saptaminal!$AE$1</c:f>
              <c:strCache>
                <c:ptCount val="1"/>
                <c:pt idx="0">
                  <c:v>% pozitive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Saptaminal!$AE$2:$AE$82</c:f>
              <c:numCache>
                <c:formatCode>0%</c:formatCode>
                <c:ptCount val="81"/>
                <c:pt idx="0">
                  <c:v>9.7457627118644072E-2</c:v>
                </c:pt>
                <c:pt idx="1">
                  <c:v>0.12769784172661872</c:v>
                </c:pt>
                <c:pt idx="2">
                  <c:v>0.16018957345971563</c:v>
                </c:pt>
                <c:pt idx="3">
                  <c:v>0.23485736615865571</c:v>
                </c:pt>
                <c:pt idx="4">
                  <c:v>0.22997118155619597</c:v>
                </c:pt>
                <c:pt idx="5">
                  <c:v>0.20838693079495754</c:v>
                </c:pt>
                <c:pt idx="6">
                  <c:v>0.21258233022938905</c:v>
                </c:pt>
                <c:pt idx="7">
                  <c:v>0.16654987152534453</c:v>
                </c:pt>
                <c:pt idx="8">
                  <c:v>0.14887329146656816</c:v>
                </c:pt>
                <c:pt idx="9">
                  <c:v>0.18342237332038205</c:v>
                </c:pt>
                <c:pt idx="10">
                  <c:v>0.1631911532385466</c:v>
                </c:pt>
                <c:pt idx="11">
                  <c:v>0.17237272997916048</c:v>
                </c:pt>
                <c:pt idx="12">
                  <c:v>0.19222605465640755</c:v>
                </c:pt>
                <c:pt idx="13">
                  <c:v>0.27827035875051154</c:v>
                </c:pt>
                <c:pt idx="14">
                  <c:v>0.27012188426485123</c:v>
                </c:pt>
                <c:pt idx="15">
                  <c:v>0.23135086333370952</c:v>
                </c:pt>
                <c:pt idx="16">
                  <c:v>0.19645773144077378</c:v>
                </c:pt>
                <c:pt idx="17">
                  <c:v>0.21765685730149917</c:v>
                </c:pt>
                <c:pt idx="18">
                  <c:v>0.21031850486970255</c:v>
                </c:pt>
                <c:pt idx="19">
                  <c:v>0.25758715826435918</c:v>
                </c:pt>
                <c:pt idx="20">
                  <c:v>0.25061901173430939</c:v>
                </c:pt>
                <c:pt idx="21">
                  <c:v>0.22551521099116781</c:v>
                </c:pt>
                <c:pt idx="22">
                  <c:v>0.22625773473231101</c:v>
                </c:pt>
                <c:pt idx="23">
                  <c:v>0.24093302135127231</c:v>
                </c:pt>
                <c:pt idx="24">
                  <c:v>0.24822804314329738</c:v>
                </c:pt>
                <c:pt idx="25">
                  <c:v>0.24018923530324182</c:v>
                </c:pt>
                <c:pt idx="26">
                  <c:v>0.22133314778736432</c:v>
                </c:pt>
                <c:pt idx="27">
                  <c:v>0.25725255972696248</c:v>
                </c:pt>
                <c:pt idx="28">
                  <c:v>0.28599117765004678</c:v>
                </c:pt>
                <c:pt idx="29">
                  <c:v>0.32068364535897004</c:v>
                </c:pt>
                <c:pt idx="30">
                  <c:v>0.30979650839541867</c:v>
                </c:pt>
                <c:pt idx="31">
                  <c:v>0.27073777286543244</c:v>
                </c:pt>
                <c:pt idx="32">
                  <c:v>0.24651240035429584</c:v>
                </c:pt>
                <c:pt idx="33">
                  <c:v>0.28581879572312885</c:v>
                </c:pt>
                <c:pt idx="34">
                  <c:v>0.32622106514233967</c:v>
                </c:pt>
                <c:pt idx="35">
                  <c:v>0.3769163857779711</c:v>
                </c:pt>
                <c:pt idx="36">
                  <c:v>0.43635081356102967</c:v>
                </c:pt>
                <c:pt idx="37">
                  <c:v>0.45980039515679622</c:v>
                </c:pt>
                <c:pt idx="38">
                  <c:v>0.46810215322984478</c:v>
                </c:pt>
                <c:pt idx="39">
                  <c:v>0.48796078242899027</c:v>
                </c:pt>
                <c:pt idx="40">
                  <c:v>0.43271912350597608</c:v>
                </c:pt>
                <c:pt idx="41">
                  <c:v>0.38006923837784373</c:v>
                </c:pt>
                <c:pt idx="42">
                  <c:v>0.35388109971019033</c:v>
                </c:pt>
                <c:pt idx="43">
                  <c:v>0.26236110075322544</c:v>
                </c:pt>
                <c:pt idx="44">
                  <c:v>0.20494762383855122</c:v>
                </c:pt>
                <c:pt idx="45">
                  <c:v>0.23015054650443389</c:v>
                </c:pt>
                <c:pt idx="46">
                  <c:v>0.23051324715218227</c:v>
                </c:pt>
                <c:pt idx="47">
                  <c:v>0.27889961954931225</c:v>
                </c:pt>
                <c:pt idx="48">
                  <c:v>0.29094581995234642</c:v>
                </c:pt>
                <c:pt idx="49">
                  <c:v>0.31164269780245857</c:v>
                </c:pt>
                <c:pt idx="50">
                  <c:v>0.35865622423742788</c:v>
                </c:pt>
                <c:pt idx="51">
                  <c:v>0.38331247066186824</c:v>
                </c:pt>
                <c:pt idx="52">
                  <c:v>0.38377567601349943</c:v>
                </c:pt>
                <c:pt idx="53">
                  <c:v>0.3757909704941344</c:v>
                </c:pt>
                <c:pt idx="54">
                  <c:v>0.30563537675606639</c:v>
                </c:pt>
                <c:pt idx="55">
                  <c:v>0.24078030132673714</c:v>
                </c:pt>
                <c:pt idx="56">
                  <c:v>0.1819801098411756</c:v>
                </c:pt>
                <c:pt idx="57">
                  <c:v>0.138996138996139</c:v>
                </c:pt>
                <c:pt idx="58">
                  <c:v>9.9806052396638242E-2</c:v>
                </c:pt>
                <c:pt idx="59">
                  <c:v>8.1243063263041065E-2</c:v>
                </c:pt>
                <c:pt idx="60">
                  <c:v>5.8203671688482755E-2</c:v>
                </c:pt>
                <c:pt idx="61">
                  <c:v>3.8655521461573729E-2</c:v>
                </c:pt>
                <c:pt idx="62">
                  <c:v>3.0013002022536837E-2</c:v>
                </c:pt>
                <c:pt idx="63">
                  <c:v>1.5511311019976187E-2</c:v>
                </c:pt>
                <c:pt idx="64">
                  <c:v>9.7428273178755583E-3</c:v>
                </c:pt>
                <c:pt idx="65">
                  <c:v>1.0101899979443808E-2</c:v>
                </c:pt>
                <c:pt idx="66">
                  <c:v>9.9935901171260416E-3</c:v>
                </c:pt>
                <c:pt idx="67">
                  <c:v>1.2068667549974077E-2</c:v>
                </c:pt>
                <c:pt idx="68">
                  <c:v>1.24019312009656E-2</c:v>
                </c:pt>
                <c:pt idx="69">
                  <c:v>1.585276386718127E-2</c:v>
                </c:pt>
                <c:pt idx="70">
                  <c:v>1.4638022186229869E-2</c:v>
                </c:pt>
                <c:pt idx="71">
                  <c:v>1.9879783023017152E-2</c:v>
                </c:pt>
                <c:pt idx="72">
                  <c:v>2.5451243671582656E-2</c:v>
                </c:pt>
                <c:pt idx="73">
                  <c:v>3.2002131501820658E-2</c:v>
                </c:pt>
                <c:pt idx="74">
                  <c:v>3.538715651434006E-2</c:v>
                </c:pt>
                <c:pt idx="75">
                  <c:v>6.0128414956565526E-2</c:v>
                </c:pt>
                <c:pt idx="76">
                  <c:v>7.1241429288143157E-2</c:v>
                </c:pt>
                <c:pt idx="77">
                  <c:v>0.10025754801874205</c:v>
                </c:pt>
                <c:pt idx="78">
                  <c:v>0.11569852385510605</c:v>
                </c:pt>
                <c:pt idx="79">
                  <c:v>0.11782213783548007</c:v>
                </c:pt>
                <c:pt idx="80">
                  <c:v>0.13235400404741254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1A-4505-BFE2-F44D31BE08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440168"/>
        <c:axId val="407442128"/>
      </c:lineChart>
      <c:catAx>
        <c:axId val="40744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39776"/>
        <c:crosses val="autoZero"/>
        <c:auto val="0"/>
        <c:lblAlgn val="ctr"/>
        <c:lblOffset val="100"/>
        <c:tickLblSkip val="1"/>
        <c:noMultiLvlLbl val="1"/>
      </c:catAx>
      <c:valAx>
        <c:axId val="407439776"/>
        <c:scaling>
          <c:orientation val="minMax"/>
          <c:max val="6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4872"/>
        <c:crossesAt val="43898"/>
        <c:crossBetween val="between"/>
      </c:valAx>
      <c:valAx>
        <c:axId val="407442128"/>
        <c:scaling>
          <c:orientation val="minMax"/>
          <c:max val="0.5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0168"/>
        <c:crosses val="max"/>
        <c:crossBetween val="between"/>
      </c:valAx>
      <c:catAx>
        <c:axId val="407440168"/>
        <c:scaling>
          <c:orientation val="minMax"/>
        </c:scaling>
        <c:delete val="1"/>
        <c:axPos val="b"/>
        <c:majorTickMark val="out"/>
        <c:minorTickMark val="none"/>
        <c:tickLblPos val="nextTo"/>
        <c:crossAx val="40744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'Cazuri 7 z'!$D$4:$D$41</c:f>
              <c:strCache>
                <c:ptCount val="38"/>
                <c:pt idx="0">
                  <c:v>Bălți</c:v>
                </c:pt>
                <c:pt idx="1">
                  <c:v>Chișinău</c:v>
                </c:pt>
                <c:pt idx="2">
                  <c:v>Transnistria</c:v>
                </c:pt>
                <c:pt idx="3">
                  <c:v>Sîngerei</c:v>
                </c:pt>
                <c:pt idx="4">
                  <c:v>Edineț</c:v>
                </c:pt>
                <c:pt idx="5">
                  <c:v>Cahul</c:v>
                </c:pt>
                <c:pt idx="6">
                  <c:v>Basarabeasca</c:v>
                </c:pt>
                <c:pt idx="7">
                  <c:v>Anenii Noi</c:v>
                </c:pt>
                <c:pt idx="8">
                  <c:v>Leova</c:v>
                </c:pt>
                <c:pt idx="9">
                  <c:v>Vulcănești</c:v>
                </c:pt>
                <c:pt idx="10">
                  <c:v>Călărași</c:v>
                </c:pt>
                <c:pt idx="11">
                  <c:v>Cimișlia</c:v>
                </c:pt>
                <c:pt idx="12">
                  <c:v>Fălești</c:v>
                </c:pt>
                <c:pt idx="13">
                  <c:v>Glodeni</c:v>
                </c:pt>
                <c:pt idx="14">
                  <c:v>Ștefan Vodă</c:v>
                </c:pt>
                <c:pt idx="15">
                  <c:v>Comrat</c:v>
                </c:pt>
                <c:pt idx="16">
                  <c:v>Strășeni</c:v>
                </c:pt>
                <c:pt idx="17">
                  <c:v>Soroca</c:v>
                </c:pt>
                <c:pt idx="18">
                  <c:v>Ialoveni</c:v>
                </c:pt>
                <c:pt idx="19">
                  <c:v>Criuleni</c:v>
                </c:pt>
                <c:pt idx="20">
                  <c:v>Briceni</c:v>
                </c:pt>
                <c:pt idx="21">
                  <c:v>Florești</c:v>
                </c:pt>
                <c:pt idx="22">
                  <c:v>Rîșcani</c:v>
                </c:pt>
                <c:pt idx="23">
                  <c:v>Nisporeni</c:v>
                </c:pt>
                <c:pt idx="24">
                  <c:v>Dondușeni</c:v>
                </c:pt>
                <c:pt idx="25">
                  <c:v>Telenești</c:v>
                </c:pt>
                <c:pt idx="26">
                  <c:v>Drochia</c:v>
                </c:pt>
                <c:pt idx="27">
                  <c:v>Căușeni</c:v>
                </c:pt>
                <c:pt idx="28">
                  <c:v>Cantemir</c:v>
                </c:pt>
                <c:pt idx="29">
                  <c:v>Ungheni</c:v>
                </c:pt>
                <c:pt idx="30">
                  <c:v>Șoldănești</c:v>
                </c:pt>
                <c:pt idx="31">
                  <c:v>Rezina</c:v>
                </c:pt>
                <c:pt idx="32">
                  <c:v>Orhei</c:v>
                </c:pt>
                <c:pt idx="33">
                  <c:v>Hîncești</c:v>
                </c:pt>
                <c:pt idx="34">
                  <c:v>Ceadîr-Lunga</c:v>
                </c:pt>
                <c:pt idx="35">
                  <c:v>Taraclia</c:v>
                </c:pt>
                <c:pt idx="36">
                  <c:v>Dubăsari</c:v>
                </c:pt>
                <c:pt idx="37">
                  <c:v>Ocnița</c:v>
                </c:pt>
              </c:strCache>
            </c:strRef>
          </c:cat>
          <c:val>
            <c:numRef>
              <c:f>'Cazuri 7 z'!$G$4:$G$41</c:f>
              <c:numCache>
                <c:formatCode>0</c:formatCode>
                <c:ptCount val="38"/>
                <c:pt idx="0">
                  <c:v>492.88970006929731</c:v>
                </c:pt>
                <c:pt idx="1">
                  <c:v>331.4545377740497</c:v>
                </c:pt>
                <c:pt idx="2">
                  <c:v>267.41509255463404</c:v>
                </c:pt>
                <c:pt idx="3">
                  <c:v>261.8588217605934</c:v>
                </c:pt>
                <c:pt idx="4">
                  <c:v>247.74179181338641</c:v>
                </c:pt>
                <c:pt idx="5">
                  <c:v>232.61554821313283</c:v>
                </c:pt>
                <c:pt idx="6">
                  <c:v>225.96905962106729</c:v>
                </c:pt>
                <c:pt idx="7">
                  <c:v>224.06197782166186</c:v>
                </c:pt>
                <c:pt idx="8">
                  <c:v>190.1480918079728</c:v>
                </c:pt>
                <c:pt idx="9">
                  <c:v>183.92404434060745</c:v>
                </c:pt>
                <c:pt idx="10">
                  <c:v>183.22696852533346</c:v>
                </c:pt>
                <c:pt idx="11">
                  <c:v>182.55948396519199</c:v>
                </c:pt>
                <c:pt idx="12">
                  <c:v>177.61762375731556</c:v>
                </c:pt>
                <c:pt idx="13">
                  <c:v>177.36716953182864</c:v>
                </c:pt>
                <c:pt idx="14">
                  <c:v>167.54736435107617</c:v>
                </c:pt>
                <c:pt idx="15">
                  <c:v>162.39486464541233</c:v>
                </c:pt>
                <c:pt idx="16">
                  <c:v>156.03265799818567</c:v>
                </c:pt>
                <c:pt idx="17">
                  <c:v>151.95219944370041</c:v>
                </c:pt>
                <c:pt idx="18">
                  <c:v>151.36226034308777</c:v>
                </c:pt>
                <c:pt idx="19">
                  <c:v>148.62416487374023</c:v>
                </c:pt>
                <c:pt idx="20">
                  <c:v>147.08192320324437</c:v>
                </c:pt>
                <c:pt idx="21">
                  <c:v>137.33209516460232</c:v>
                </c:pt>
                <c:pt idx="22">
                  <c:v>136.76425894033025</c:v>
                </c:pt>
                <c:pt idx="23">
                  <c:v>133.57414305602589</c:v>
                </c:pt>
                <c:pt idx="24">
                  <c:v>126.7962806424345</c:v>
                </c:pt>
                <c:pt idx="25">
                  <c:v>125.93222556587727</c:v>
                </c:pt>
                <c:pt idx="26">
                  <c:v>123.58448746020444</c:v>
                </c:pt>
                <c:pt idx="27">
                  <c:v>113.32142637186671</c:v>
                </c:pt>
                <c:pt idx="28">
                  <c:v>113.21116761009306</c:v>
                </c:pt>
                <c:pt idx="29">
                  <c:v>108.84192195044726</c:v>
                </c:pt>
                <c:pt idx="30">
                  <c:v>103.4210597937022</c:v>
                </c:pt>
                <c:pt idx="31">
                  <c:v>101.20981029044863</c:v>
                </c:pt>
                <c:pt idx="32">
                  <c:v>99.505428464463748</c:v>
                </c:pt>
                <c:pt idx="33">
                  <c:v>93.463346951360521</c:v>
                </c:pt>
                <c:pt idx="34">
                  <c:v>87.4961847593855</c:v>
                </c:pt>
                <c:pt idx="35">
                  <c:v>77.629359959311515</c:v>
                </c:pt>
                <c:pt idx="36">
                  <c:v>64.910662430391852</c:v>
                </c:pt>
                <c:pt idx="37">
                  <c:v>63.257775434897198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D-44BE-A3AA-B3EA2EDBEC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5477440"/>
        <c:axId val="1095477768"/>
      </c:barChart>
      <c:catAx>
        <c:axId val="109547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5477768"/>
        <c:crosses val="autoZero"/>
        <c:auto val="1"/>
        <c:lblAlgn val="ctr"/>
        <c:lblOffset val="100"/>
        <c:noMultiLvlLbl val="0"/>
      </c:catAx>
      <c:valAx>
        <c:axId val="109547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547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961377979341E-2"/>
          <c:y val="1.400795881507571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1.14E-2</c:v>
                </c:pt>
                <c:pt idx="1">
                  <c:v>2.47E-2</c:v>
                </c:pt>
                <c:pt idx="2">
                  <c:v>5.5E-2</c:v>
                </c:pt>
                <c:pt idx="3">
                  <c:v>9.0899999999999995E-2</c:v>
                </c:pt>
                <c:pt idx="4">
                  <c:v>9.3399999999999997E-2</c:v>
                </c:pt>
                <c:pt idx="5">
                  <c:v>0.11890000000000001</c:v>
                </c:pt>
                <c:pt idx="6">
                  <c:v>0.1278</c:v>
                </c:pt>
                <c:pt idx="7">
                  <c:v>6.4600000000000005E-2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2-4581-BDD1-5CB52878C1E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1.2800000000000001E-2</c:v>
                </c:pt>
                <c:pt idx="1">
                  <c:v>2.3300000000000001E-2</c:v>
                </c:pt>
                <c:pt idx="2">
                  <c:v>4.2299999999999997E-2</c:v>
                </c:pt>
                <c:pt idx="3">
                  <c:v>7.0400000000000004E-2</c:v>
                </c:pt>
                <c:pt idx="4">
                  <c:v>6.3E-2</c:v>
                </c:pt>
                <c:pt idx="5">
                  <c:v>7.3200000000000001E-2</c:v>
                </c:pt>
                <c:pt idx="6">
                  <c:v>8.4199999999999997E-2</c:v>
                </c:pt>
                <c:pt idx="7">
                  <c:v>4.41E-2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2-4581-BDD1-5CB52878C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9-2547-B5DE-DE52B0382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9-2547-B5DE-DE52B0382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9-2547-B5DE-DE52B03828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D9-2547-B5DE-DE52B03828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&lt; 1 an</c:v>
                </c:pt>
                <c:pt idx="1">
                  <c:v>1-5 ani</c:v>
                </c:pt>
                <c:pt idx="2">
                  <c:v>6-10 ani</c:v>
                </c:pt>
                <c:pt idx="3">
                  <c:v>11-17 ani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954</c:v>
                </c:pt>
                <c:pt idx="1">
                  <c:v>3326</c:v>
                </c:pt>
                <c:pt idx="2">
                  <c:v>3519</c:v>
                </c:pt>
                <c:pt idx="3">
                  <c:v>9511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E-0446-80C7-79F957145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5B-E040-ADF7-5244A7C6B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B-E040-ADF7-5244A7C6B8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B-E040-ADF7-5244A7C6B8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Trimestrul I</c:v>
                </c:pt>
                <c:pt idx="1">
                  <c:v>Trimestrul II</c:v>
                </c:pt>
                <c:pt idx="2">
                  <c:v>Trimestrul III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246</c:v>
                </c:pt>
                <c:pt idx="1">
                  <c:v>424</c:v>
                </c:pt>
                <c:pt idx="2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8-FC4B-A661-4EFA88060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545717272125E-2"/>
          <c:y val="2.434837124435314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1E-4</c:v>
                </c:pt>
                <c:pt idx="1">
                  <c:v>4.0000000000000002E-4</c:v>
                </c:pt>
                <c:pt idx="2">
                  <c:v>1.2999999999999999E-3</c:v>
                </c:pt>
                <c:pt idx="3">
                  <c:v>6.7000000000000002E-3</c:v>
                </c:pt>
                <c:pt idx="4">
                  <c:v>2.0899999999999998E-2</c:v>
                </c:pt>
                <c:pt idx="5">
                  <c:v>6.6299999999999998E-2</c:v>
                </c:pt>
                <c:pt idx="6">
                  <c:v>0.184</c:v>
                </c:pt>
                <c:pt idx="7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C-4980-8101-74EEC7D8A05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36367452988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C-4980-8101-74EEC7D8A054}"/>
                </c:ext>
              </c:extLst>
            </c:dLbl>
            <c:dLbl>
              <c:idx val="1"/>
              <c:layout>
                <c:manualLayout>
                  <c:x val="-2.3228265213931149E-3"/>
                  <c:y val="-2.045457034557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AC-4980-8101-74EEC7D8A054}"/>
                </c:ext>
              </c:extLst>
            </c:dLbl>
            <c:dLbl>
              <c:idx val="2"/>
              <c:layout>
                <c:manualLayout>
                  <c:x val="5.8070663034826811E-4"/>
                  <c:y val="-1.909093232253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AC-4980-8101-74EEC7D8A054}"/>
                </c:ext>
              </c:extLst>
            </c:dLbl>
            <c:dLbl>
              <c:idx val="3"/>
              <c:layout>
                <c:manualLayout>
                  <c:x val="-2.3228265213930724E-3"/>
                  <c:y val="-2.629780985834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D-4B1D-83B8-41F9F5140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2.9999999999999997E-4</c:v>
                </c:pt>
                <c:pt idx="1">
                  <c:v>0</c:v>
                </c:pt>
                <c:pt idx="2">
                  <c:v>1.5E-3</c:v>
                </c:pt>
                <c:pt idx="3">
                  <c:v>6.6E-3</c:v>
                </c:pt>
                <c:pt idx="4">
                  <c:v>2.0799999999999999E-2</c:v>
                </c:pt>
                <c:pt idx="5">
                  <c:v>6.6000000000000003E-2</c:v>
                </c:pt>
                <c:pt idx="6">
                  <c:v>0.17879999999999999</c:v>
                </c:pt>
                <c:pt idx="7">
                  <c:v>0.2112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C-4980-8101-74EEC7D8A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Sheet3!$M$6:$M$43</c:f>
              <c:strCache>
                <c:ptCount val="38"/>
                <c:pt idx="0">
                  <c:v>Bălți</c:v>
                </c:pt>
                <c:pt idx="1">
                  <c:v>Chișinău</c:v>
                </c:pt>
                <c:pt idx="2">
                  <c:v>Edineț</c:v>
                </c:pt>
                <c:pt idx="3">
                  <c:v>Cimișlia</c:v>
                </c:pt>
                <c:pt idx="4">
                  <c:v>Anenii Noi</c:v>
                </c:pt>
                <c:pt idx="5">
                  <c:v>Ocnița</c:v>
                </c:pt>
                <c:pt idx="6">
                  <c:v>Ceadîr-Lunga</c:v>
                </c:pt>
                <c:pt idx="7">
                  <c:v>Glodeni</c:v>
                </c:pt>
                <c:pt idx="8">
                  <c:v>Dondușeni</c:v>
                </c:pt>
                <c:pt idx="9">
                  <c:v>Comrat</c:v>
                </c:pt>
                <c:pt idx="10">
                  <c:v>Taraclia</c:v>
                </c:pt>
                <c:pt idx="11">
                  <c:v>Ialoveni</c:v>
                </c:pt>
                <c:pt idx="12">
                  <c:v>Orhei</c:v>
                </c:pt>
                <c:pt idx="13">
                  <c:v>Cahul</c:v>
                </c:pt>
                <c:pt idx="14">
                  <c:v>Basarabeasca</c:v>
                </c:pt>
                <c:pt idx="15">
                  <c:v>Drochia</c:v>
                </c:pt>
                <c:pt idx="16">
                  <c:v>Căușeni</c:v>
                </c:pt>
                <c:pt idx="17">
                  <c:v>Șoldănești</c:v>
                </c:pt>
                <c:pt idx="18">
                  <c:v>Rîșcani</c:v>
                </c:pt>
                <c:pt idx="19">
                  <c:v>Soroca</c:v>
                </c:pt>
                <c:pt idx="20">
                  <c:v>Călărași</c:v>
                </c:pt>
                <c:pt idx="21">
                  <c:v>Strășeni</c:v>
                </c:pt>
                <c:pt idx="22">
                  <c:v>Dubăsari</c:v>
                </c:pt>
                <c:pt idx="23">
                  <c:v>Briceni</c:v>
                </c:pt>
                <c:pt idx="24">
                  <c:v>Ungheni</c:v>
                </c:pt>
                <c:pt idx="25">
                  <c:v>Hîncești</c:v>
                </c:pt>
                <c:pt idx="26">
                  <c:v>Rezina</c:v>
                </c:pt>
                <c:pt idx="27">
                  <c:v>Florești</c:v>
                </c:pt>
                <c:pt idx="28">
                  <c:v>Fălești</c:v>
                </c:pt>
                <c:pt idx="29">
                  <c:v>Sîngerei</c:v>
                </c:pt>
                <c:pt idx="30">
                  <c:v>Telenești</c:v>
                </c:pt>
                <c:pt idx="31">
                  <c:v>Criuleni</c:v>
                </c:pt>
                <c:pt idx="32">
                  <c:v>Ștefan Vodă</c:v>
                </c:pt>
                <c:pt idx="33">
                  <c:v>Transnistria</c:v>
                </c:pt>
                <c:pt idx="34">
                  <c:v>Nisporeni</c:v>
                </c:pt>
                <c:pt idx="35">
                  <c:v>Leova</c:v>
                </c:pt>
                <c:pt idx="36">
                  <c:v>Vulcănești</c:v>
                </c:pt>
                <c:pt idx="37">
                  <c:v>Cantemir</c:v>
                </c:pt>
              </c:strCache>
            </c:strRef>
          </c:cat>
          <c:val>
            <c:numRef>
              <c:f>Sheet3!$P$6:$P$43</c:f>
              <c:numCache>
                <c:formatCode>0</c:formatCode>
                <c:ptCount val="38"/>
                <c:pt idx="0">
                  <c:v>330.87051153166692</c:v>
                </c:pt>
                <c:pt idx="1">
                  <c:v>304.75109981956325</c:v>
                </c:pt>
                <c:pt idx="2">
                  <c:v>275.57794819691298</c:v>
                </c:pt>
                <c:pt idx="3">
                  <c:v>265.72547110489057</c:v>
                </c:pt>
                <c:pt idx="4">
                  <c:v>251.91148918932603</c:v>
                </c:pt>
                <c:pt idx="5">
                  <c:v>244.59673168160256</c:v>
                </c:pt>
                <c:pt idx="6">
                  <c:v>238.07101434530472</c:v>
                </c:pt>
                <c:pt idx="7">
                  <c:v>233.89077300900479</c:v>
                </c:pt>
                <c:pt idx="8">
                  <c:v>229.8182586644125</c:v>
                </c:pt>
                <c:pt idx="9">
                  <c:v>228.2720267185513</c:v>
                </c:pt>
                <c:pt idx="10">
                  <c:v>227.53433091522336</c:v>
                </c:pt>
                <c:pt idx="11">
                  <c:v>197.52238229168904</c:v>
                </c:pt>
                <c:pt idx="12">
                  <c:v>185.21802526058599</c:v>
                </c:pt>
                <c:pt idx="13">
                  <c:v>181.34518248452395</c:v>
                </c:pt>
                <c:pt idx="14">
                  <c:v>173.82235355466713</c:v>
                </c:pt>
                <c:pt idx="15">
                  <c:v>173.28694437354753</c:v>
                </c:pt>
                <c:pt idx="16">
                  <c:v>166.28687565436965</c:v>
                </c:pt>
                <c:pt idx="17">
                  <c:v>166.0180170372588</c:v>
                </c:pt>
                <c:pt idx="18">
                  <c:v>165.46786884138723</c:v>
                </c:pt>
                <c:pt idx="19">
                  <c:v>164.82950448130214</c:v>
                </c:pt>
                <c:pt idx="20">
                  <c:v>161.48817564944645</c:v>
                </c:pt>
                <c:pt idx="21">
                  <c:v>152.40399153311159</c:v>
                </c:pt>
                <c:pt idx="22">
                  <c:v>150.31942878617062</c:v>
                </c:pt>
                <c:pt idx="23">
                  <c:v>149.93788287709378</c:v>
                </c:pt>
                <c:pt idx="24">
                  <c:v>146.44185862423811</c:v>
                </c:pt>
                <c:pt idx="25">
                  <c:v>145.49448855314884</c:v>
                </c:pt>
                <c:pt idx="26">
                  <c:v>143.57670762133409</c:v>
                </c:pt>
                <c:pt idx="27">
                  <c:v>137.33209516460232</c:v>
                </c:pt>
                <c:pt idx="28">
                  <c:v>132.89376166014975</c:v>
                </c:pt>
                <c:pt idx="29">
                  <c:v>132.80878041446363</c:v>
                </c:pt>
                <c:pt idx="30">
                  <c:v>124.29674211696978</c:v>
                </c:pt>
                <c:pt idx="31">
                  <c:v>121.7302683727777</c:v>
                </c:pt>
                <c:pt idx="32">
                  <c:v>115.99432916612966</c:v>
                </c:pt>
                <c:pt idx="33">
                  <c:v>115.83782704214099</c:v>
                </c:pt>
                <c:pt idx="34">
                  <c:v>92.184971968243218</c:v>
                </c:pt>
                <c:pt idx="35">
                  <c:v>82.770345845823456</c:v>
                </c:pt>
                <c:pt idx="36">
                  <c:v>79.534721877019436</c:v>
                </c:pt>
                <c:pt idx="37">
                  <c:v>74.834500623620841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D-44FC-934E-15382DC42A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4503544"/>
        <c:axId val="554504856"/>
      </c:barChart>
      <c:catAx>
        <c:axId val="55450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4504856"/>
        <c:crosses val="autoZero"/>
        <c:auto val="1"/>
        <c:lblAlgn val="ctr"/>
        <c:lblOffset val="100"/>
        <c:noMultiLvlLbl val="0"/>
      </c:catAx>
      <c:valAx>
        <c:axId val="55450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450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0.1106</cdr:x>
      <cdr:y>0.77631</cdr:y>
    </cdr:from>
    <cdr:to>
      <cdr:x>0.14188</cdr:x>
      <cdr:y>0.83024</cdr:y>
    </cdr:to>
    <cdr:sp macro="" textlink="">
      <cdr:nvSpPr>
        <cdr:cNvPr id="2" name="CasetăText 1">
          <a:extLst xmlns:a="http://schemas.openxmlformats.org/drawingml/2006/main">
            <a:ext uri="{FF2B5EF4-FFF2-40B4-BE49-F238E27FC236}">
              <a16:creationId xmlns:a16="http://schemas.microsoft.com/office/drawing/2014/main" id="{932DDA03-C1D6-4D8A-80DD-5A1D22E5F745}"/>
            </a:ext>
          </a:extLst>
        </cdr:cNvPr>
        <cdr:cNvSpPr txBox="1"/>
      </cdr:nvSpPr>
      <cdr:spPr>
        <a:xfrm xmlns:a="http://schemas.openxmlformats.org/drawingml/2006/main">
          <a:off x="2393576" y="7256326"/>
          <a:ext cx="676821" cy="504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0.10094</cdr:x>
      <cdr:y>0.78357</cdr:y>
    </cdr:from>
    <cdr:to>
      <cdr:x>0.15728</cdr:x>
      <cdr:y>0.91401</cdr:y>
    </cdr:to>
    <cdr:sp macro="" textlink="">
      <cdr:nvSpPr>
        <cdr:cNvPr id="3" name="CasetăText 2">
          <a:extLst xmlns:a="http://schemas.openxmlformats.org/drawingml/2006/main">
            <a:ext uri="{FF2B5EF4-FFF2-40B4-BE49-F238E27FC236}">
              <a16:creationId xmlns:a16="http://schemas.microsoft.com/office/drawing/2014/main" id="{00C6E1BF-4ABD-4096-ADA1-2F72DEA9990E}"/>
            </a:ext>
          </a:extLst>
        </cdr:cNvPr>
        <cdr:cNvSpPr txBox="1"/>
      </cdr:nvSpPr>
      <cdr:spPr>
        <a:xfrm xmlns:a="http://schemas.openxmlformats.org/drawingml/2006/main">
          <a:off x="1638300" y="54931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67775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731073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185727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Raport </a:t>
            </a:r>
            <a:r>
              <a:rPr lang="ro-MD" dirty="0" err="1"/>
              <a:t>saptaminal</a:t>
            </a:r>
            <a:r>
              <a:rPr lang="ro-MD" dirty="0"/>
              <a:t>/Covid raportare/</a:t>
            </a:r>
            <a:r>
              <a:rPr lang="ro-MD" dirty="0" err="1"/>
              <a:t>Cernelea</a:t>
            </a:r>
            <a:r>
              <a:rPr lang="ro-MD" dirty="0"/>
              <a:t>/</a:t>
            </a:r>
            <a:r>
              <a:rPr lang="en-US" dirty="0" err="1"/>
              <a:t>Baza_de</a:t>
            </a:r>
            <a:r>
              <a:rPr lang="en-US" dirty="0"/>
              <a:t> _lucru_decese_COVID-19</a:t>
            </a:r>
          </a:p>
        </p:txBody>
      </p:sp>
    </p:spTree>
    <p:extLst>
      <p:ext uri="{BB962C8B-B14F-4D97-AF65-F5344CB8AC3E}">
        <p14:creationId xmlns:p14="http://schemas.microsoft.com/office/powerpoint/2010/main" val="2953676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84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240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Incidența</a:t>
            </a:r>
            <a:r>
              <a:rPr lang="en-GB" dirty="0"/>
              <a:t> </a:t>
            </a:r>
            <a:r>
              <a:rPr lang="en-GB" dirty="0" err="1"/>
              <a:t>cazurilor</a:t>
            </a:r>
            <a:r>
              <a:rPr lang="en-GB" dirty="0"/>
              <a:t> la 1 </a:t>
            </a:r>
            <a:r>
              <a:rPr lang="en-GB" dirty="0" err="1"/>
              <a:t>mln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</a:t>
            </a:r>
            <a:r>
              <a:rPr lang="en-GB" dirty="0" err="1"/>
              <a:t>reprezintă</a:t>
            </a:r>
            <a:r>
              <a:rPr lang="en-GB" dirty="0"/>
              <a:t> un indicator important de </a:t>
            </a:r>
            <a:r>
              <a:rPr lang="en-GB" dirty="0" err="1"/>
              <a:t>prezentarea</a:t>
            </a:r>
            <a:r>
              <a:rPr lang="en-GB" dirty="0"/>
              <a:t> a </a:t>
            </a:r>
            <a:r>
              <a:rPr lang="en-GB" dirty="0" err="1"/>
              <a:t>datelor</a:t>
            </a:r>
            <a:r>
              <a:rPr lang="en-GB" dirty="0"/>
              <a:t> </a:t>
            </a:r>
            <a:r>
              <a:rPr lang="en-GB" dirty="0" err="1"/>
              <a:t>fiind</a:t>
            </a:r>
            <a:r>
              <a:rPr lang="en-GB" dirty="0"/>
              <a:t> </a:t>
            </a:r>
            <a:r>
              <a:rPr lang="en-GB" dirty="0" err="1"/>
              <a:t>ajustată</a:t>
            </a:r>
            <a:r>
              <a:rPr lang="en-GB" dirty="0"/>
              <a:t> la </a:t>
            </a:r>
            <a:r>
              <a:rPr lang="en-GB" dirty="0" err="1"/>
              <a:t>numărul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al </a:t>
            </a:r>
            <a:r>
              <a:rPr lang="en-GB" dirty="0" err="1"/>
              <a:t>țării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teritoriului</a:t>
            </a:r>
            <a:r>
              <a:rPr lang="en-GB" dirty="0"/>
              <a:t>. </a:t>
            </a:r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401507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COVID_MDA_R0_AC_19.09.2021</a:t>
            </a:r>
            <a:r>
              <a:rPr lang="ro-MD" dirty="0"/>
              <a:t>/Data</a:t>
            </a:r>
          </a:p>
          <a:p>
            <a:r>
              <a:rPr lang="pt-BR" dirty="0"/>
              <a:t>COVID_MDA_R0_AC_19.09.2021</a:t>
            </a:r>
            <a:r>
              <a:rPr lang="ro-MD" dirty="0"/>
              <a:t>/</a:t>
            </a:r>
            <a:r>
              <a:rPr lang="ro-MD" dirty="0" err="1"/>
              <a:t>Saptamini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7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 </a:t>
            </a:r>
            <a:r>
              <a:rPr lang="en-US" dirty="0" err="1"/>
              <a:t>Baza</a:t>
            </a:r>
            <a:r>
              <a:rPr lang="en-US" dirty="0"/>
              <a:t> COVID-19 19-09-2021</a:t>
            </a:r>
            <a:endParaRPr lang="ro-M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5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532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7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98707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99039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7717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0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1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3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4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4218840" y="1893404"/>
            <a:ext cx="8133161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Picture Placeholder 8"/>
          <p:cNvSpPr>
            <a:spLocks noGrp="1"/>
          </p:cNvSpPr>
          <p:nvPr>
            <p:ph type="pic" idx="13"/>
          </p:nvPr>
        </p:nvSpPr>
        <p:spPr>
          <a:xfrm>
            <a:off x="2032000" y="0"/>
            <a:ext cx="10160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6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8587" y="2372967"/>
            <a:ext cx="17696690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473" y="4151009"/>
            <a:ext cx="17359830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800" spc="-3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475" y="7812533"/>
            <a:ext cx="17346854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rgbClr val="FFFEFF"/>
                </a:solidFill>
              </a:defRPr>
            </a:lvl1pPr>
            <a:lvl2pPr marL="914400" indent="0" algn="ctr">
              <a:buNone/>
              <a:defRPr sz="36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2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7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9091" y="2372967"/>
            <a:ext cx="11332290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432" y="4149460"/>
            <a:ext cx="10980448" cy="3378780"/>
          </a:xfrm>
        </p:spPr>
        <p:txBody>
          <a:bodyPr bIns="0" anchor="b">
            <a:normAutofit/>
          </a:bodyPr>
          <a:lstStyle>
            <a:lvl1pPr algn="ctr">
              <a:defRPr sz="88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8431" y="7693702"/>
            <a:ext cx="10980446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679339"/>
            <a:ext cx="7001656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757" y="1606375"/>
            <a:ext cx="12539182" cy="47653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6894" y="7344324"/>
            <a:ext cx="12544044" cy="47671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2" y="4727831"/>
            <a:ext cx="7001656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0274" y="1606370"/>
            <a:ext cx="12530176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50610" y="2977971"/>
            <a:ext cx="12528700" cy="33937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7306" y="7331774"/>
            <a:ext cx="12528828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6894" y="8703374"/>
            <a:ext cx="12531176" cy="3408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0"/>
            <a:ext cx="7002392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4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704052"/>
            <a:ext cx="7002394" cy="2446596"/>
          </a:xfrm>
        </p:spPr>
        <p:txBody>
          <a:bodyPr bIns="0" anchor="b">
            <a:noAutofit/>
          </a:bodyPr>
          <a:lstStyle>
            <a:lvl1pPr algn="ctr">
              <a:defRPr sz="6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967" y="1605618"/>
            <a:ext cx="12550070" cy="1049988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263" y="7160372"/>
            <a:ext cx="7002394" cy="2442328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1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672" y="3396663"/>
            <a:ext cx="11883080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7020" y="0"/>
            <a:ext cx="9296980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86" y="4720510"/>
            <a:ext cx="11553292" cy="2356064"/>
          </a:xfrm>
        </p:spPr>
        <p:txBody>
          <a:bodyPr bIns="0" anchor="b">
            <a:normAutofit/>
          </a:bodyPr>
          <a:lstStyle>
            <a:lvl1pPr>
              <a:defRPr sz="7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886" y="7090024"/>
            <a:ext cx="11553292" cy="254839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5" y="12454128"/>
            <a:ext cx="1188440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6754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54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1"/>
            <a:ext cx="7002392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9967" y="1589438"/>
            <a:ext cx="12550070" cy="105141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4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7896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4875" y="4699850"/>
            <a:ext cx="7002390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494" y="1596889"/>
            <a:ext cx="12537244" cy="1051460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1" y="12582940"/>
            <a:ext cx="2007706" cy="113306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40" bIns="91440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0" name="Straight Connector 17"/>
          <p:cNvSpPr/>
          <p:nvPr/>
        </p:nvSpPr>
        <p:spPr>
          <a:xfrm>
            <a:off x="630735" y="6778489"/>
            <a:ext cx="804206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1" name="Straight Connector 18"/>
          <p:cNvSpPr/>
          <p:nvPr/>
        </p:nvSpPr>
        <p:spPr>
          <a:xfrm>
            <a:off x="630734" y="6937515"/>
            <a:ext cx="402104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1"/>
            <a:ext cx="427952" cy="46228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6" cy="2499692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9046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30833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46313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6164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05934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03289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96637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30378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06961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7748586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13820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7863887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96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2323" y="4716783"/>
            <a:ext cx="6997334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9964" y="1589438"/>
            <a:ext cx="11900072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9344" y="640080"/>
            <a:ext cx="7315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344" y="12454128"/>
            <a:ext cx="2117750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9760" y="640080"/>
            <a:ext cx="18288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5" r:id="rId12"/>
  </p:sldLayoutIdLst>
  <p:txStyles>
    <p:titleStyle>
      <a:lvl1pPr algn="ctr" defTabSz="1828800" rtl="0" eaLnBrk="1" latinLnBrk="0" hangingPunct="1">
        <a:lnSpc>
          <a:spcPct val="85000"/>
        </a:lnSpc>
        <a:spcBef>
          <a:spcPct val="0"/>
        </a:spcBef>
        <a:buNone/>
        <a:defRPr sz="8000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44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vgsilh.com/tag/baby-10.htm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ansp.md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msmps.gov.md/" TargetMode="External"/><Relationship Id="rId5" Type="http://schemas.openxmlformats.org/officeDocument/2006/relationships/hyperlink" Target="https://covidinfo.md/" TargetMode="External"/><Relationship Id="rId4" Type="http://schemas.openxmlformats.org/officeDocument/2006/relationships/hyperlink" Target="https://vaccinare.gov.md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 dirty="0"/>
          </a:p>
        </p:txBody>
      </p:sp>
      <p:sp>
        <p:nvSpPr>
          <p:cNvPr id="200" name="Title 7"/>
          <p:cNvSpPr txBox="1">
            <a:spLocks noGrp="1"/>
          </p:cNvSpPr>
          <p:nvPr>
            <p:ph type="title"/>
          </p:nvPr>
        </p:nvSpPr>
        <p:spPr>
          <a:xfrm>
            <a:off x="2643568" y="4302812"/>
            <a:ext cx="20293222" cy="16796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31454">
              <a:lnSpc>
                <a:spcPct val="100000"/>
              </a:lnSpc>
              <a:defRPr sz="10160" spc="-105"/>
            </a:pPr>
            <a:r>
              <a:rPr lang="ro-RO" sz="8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Raport săptămânal</a:t>
            </a:r>
            <a:br>
              <a:rPr lang="en-US" sz="9600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dirty="0"/>
            </a:br>
            <a:endParaRPr dirty="0"/>
          </a:p>
        </p:txBody>
      </p:sp>
      <p:sp>
        <p:nvSpPr>
          <p:cNvPr id="6" name="privind controlul infecției prin Coronavirusul de tip nou">
            <a:extLst>
              <a:ext uri="{FF2B5EF4-FFF2-40B4-BE49-F238E27FC236}">
                <a16:creationId xmlns:a16="http://schemas.microsoft.com/office/drawing/2014/main" id="{79E47754-E517-4DC4-8A85-377B590E40E8}"/>
              </a:ext>
            </a:extLst>
          </p:cNvPr>
          <p:cNvSpPr txBox="1"/>
          <p:nvPr/>
        </p:nvSpPr>
        <p:spPr>
          <a:xfrm>
            <a:off x="1447210" y="6858000"/>
            <a:ext cx="2148958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Situația epidemiologică privind infecția COVID-19 </a:t>
            </a:r>
          </a:p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Procesul de vaccinare împotriva COVID-19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2037A3F0-CB72-4939-9FF4-2002337C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24" y="631138"/>
            <a:ext cx="8155360" cy="27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523" y="838061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cazurilor confirmate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62369265-ADEF-4FD5-BB70-807C65D961AA}"/>
              </a:ext>
            </a:extLst>
          </p:cNvPr>
          <p:cNvGrpSpPr/>
          <p:nvPr/>
        </p:nvGrpSpPr>
        <p:grpSpPr>
          <a:xfrm>
            <a:off x="2174681" y="2524635"/>
            <a:ext cx="10017310" cy="923328"/>
            <a:chOff x="0" y="-351964"/>
            <a:chExt cx="17708409" cy="2989332"/>
          </a:xfrm>
        </p:grpSpPr>
        <p:grpSp>
          <p:nvGrpSpPr>
            <p:cNvPr id="22" name="Rectangle 4">
              <a:extLst>
                <a:ext uri="{FF2B5EF4-FFF2-40B4-BE49-F238E27FC236}">
                  <a16:creationId xmlns:a16="http://schemas.microsoft.com/office/drawing/2014/main" id="{E599A54A-DA3D-4892-9AC2-AE4F6AA032EA}"/>
                </a:ext>
              </a:extLst>
            </p:cNvPr>
            <p:cNvGrpSpPr/>
            <p:nvPr/>
          </p:nvGrpSpPr>
          <p:grpSpPr>
            <a:xfrm>
              <a:off x="0" y="-351964"/>
              <a:ext cx="17708409" cy="2989332"/>
              <a:chOff x="0" y="-351962"/>
              <a:chExt cx="17708408" cy="2989329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E81DB7BA-0B79-4208-9B8C-4F211BAEA414}"/>
                  </a:ext>
                </a:extLst>
              </p:cNvPr>
              <p:cNvSpPr/>
              <p:nvPr/>
            </p:nvSpPr>
            <p:spPr>
              <a:xfrm>
                <a:off x="0" y="0"/>
                <a:ext cx="17708408" cy="2285415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azuri noi înregistrate astăzi">
                <a:extLst>
                  <a:ext uri="{FF2B5EF4-FFF2-40B4-BE49-F238E27FC236}">
                    <a16:creationId xmlns:a16="http://schemas.microsoft.com/office/drawing/2014/main" id="{A7EB18BF-36EA-437B-8516-480081FB86CB}"/>
                  </a:ext>
                </a:extLst>
              </p:cNvPr>
              <p:cNvSpPr/>
              <p:nvPr/>
            </p:nvSpPr>
            <p:spPr>
              <a:xfrm>
                <a:off x="257783" y="-351962"/>
                <a:ext cx="11109480" cy="2989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Rata de contagiozitate (</a:t>
                </a:r>
                <a:r>
                  <a:rPr lang="ro-RO" sz="2400" dirty="0" err="1">
                    <a:solidFill>
                      <a:schemeClr val="tx1"/>
                    </a:solidFill>
                  </a:rPr>
                  <a:t>Rt</a:t>
                </a:r>
                <a:r>
                  <a:rPr lang="ro-RO" sz="2400" dirty="0">
                    <a:solidFill>
                      <a:schemeClr val="tx1"/>
                    </a:solidFill>
                  </a:rPr>
                  <a:t>) </a:t>
                </a:r>
              </a:p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Numărul de reproducție efectiv</a:t>
                </a:r>
                <a:endParaRPr sz="2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Rectangle 5">
              <a:extLst>
                <a:ext uri="{FF2B5EF4-FFF2-40B4-BE49-F238E27FC236}">
                  <a16:creationId xmlns:a16="http://schemas.microsoft.com/office/drawing/2014/main" id="{C8DFE2CF-E099-47ED-9A8E-01CD7A6D8FBB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67AA6314-8156-4C0B-8AC1-8F81CA326094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+156">
                <a:extLst>
                  <a:ext uri="{FF2B5EF4-FFF2-40B4-BE49-F238E27FC236}">
                    <a16:creationId xmlns:a16="http://schemas.microsoft.com/office/drawing/2014/main" id="{C07A2219-D8ED-4358-AF1A-4A7C76F9039D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0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98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oup 8">
            <a:extLst>
              <a:ext uri="{FF2B5EF4-FFF2-40B4-BE49-F238E27FC236}">
                <a16:creationId xmlns:a16="http://schemas.microsoft.com/office/drawing/2014/main" id="{C72A1CC7-599D-456B-8C2D-C91C03D53B66}"/>
              </a:ext>
            </a:extLst>
          </p:cNvPr>
          <p:cNvGrpSpPr/>
          <p:nvPr/>
        </p:nvGrpSpPr>
        <p:grpSpPr>
          <a:xfrm>
            <a:off x="2174682" y="3461946"/>
            <a:ext cx="10017310" cy="728574"/>
            <a:chOff x="0" y="-28117"/>
            <a:chExt cx="17708409" cy="2358802"/>
          </a:xfrm>
        </p:grpSpPr>
        <p:grpSp>
          <p:nvGrpSpPr>
            <p:cNvPr id="79" name="Rectangle 4">
              <a:extLst>
                <a:ext uri="{FF2B5EF4-FFF2-40B4-BE49-F238E27FC236}">
                  <a16:creationId xmlns:a16="http://schemas.microsoft.com/office/drawing/2014/main" id="{9EDC548A-F7C8-4F5F-9A1E-6978B7FEC42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83" name="Rectangle">
                <a:extLst>
                  <a:ext uri="{FF2B5EF4-FFF2-40B4-BE49-F238E27FC236}">
                    <a16:creationId xmlns:a16="http://schemas.microsoft.com/office/drawing/2014/main" id="{7A1BE745-7D12-4747-8832-DE3690975537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4" name="cazuri noi înregistrate astăzi">
                <a:extLst>
                  <a:ext uri="{FF2B5EF4-FFF2-40B4-BE49-F238E27FC236}">
                    <a16:creationId xmlns:a16="http://schemas.microsoft.com/office/drawing/2014/main" id="{232CE98A-F4BD-4F2D-A7F9-62FB596AAA91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Rectangle 5">
              <a:extLst>
                <a:ext uri="{FF2B5EF4-FFF2-40B4-BE49-F238E27FC236}">
                  <a16:creationId xmlns:a16="http://schemas.microsoft.com/office/drawing/2014/main" id="{1FA9D08C-4AE3-4B19-9ECF-1D6DB2A1B8BD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1" name="Rectangle">
                <a:extLst>
                  <a:ext uri="{FF2B5EF4-FFF2-40B4-BE49-F238E27FC236}">
                    <a16:creationId xmlns:a16="http://schemas.microsoft.com/office/drawing/2014/main" id="{3900F4C3-6773-4C28-B79B-62FB1B52BF2E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2" name="+156">
                <a:extLst>
                  <a:ext uri="{FF2B5EF4-FFF2-40B4-BE49-F238E27FC236}">
                    <a16:creationId xmlns:a16="http://schemas.microsoft.com/office/drawing/2014/main" id="{1569B915-B43C-43B9-A0E5-6DC6E326EE5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3500" b="1" dirty="0">
                    <a:solidFill>
                      <a:schemeClr val="bg1"/>
                    </a:solidFill>
                  </a:rPr>
                  <a:t>48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1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 Ani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oup 8">
            <a:extLst>
              <a:ext uri="{FF2B5EF4-FFF2-40B4-BE49-F238E27FC236}">
                <a16:creationId xmlns:a16="http://schemas.microsoft.com/office/drawing/2014/main" id="{EDB510F7-4F10-4198-8441-C6872937B5A5}"/>
              </a:ext>
            </a:extLst>
          </p:cNvPr>
          <p:cNvGrpSpPr/>
          <p:nvPr/>
        </p:nvGrpSpPr>
        <p:grpSpPr>
          <a:xfrm>
            <a:off x="12768937" y="2605961"/>
            <a:ext cx="10017310" cy="728574"/>
            <a:chOff x="0" y="-28117"/>
            <a:chExt cx="17708409" cy="2358802"/>
          </a:xfrm>
        </p:grpSpPr>
        <p:grpSp>
          <p:nvGrpSpPr>
            <p:cNvPr id="86" name="Rectangle 4">
              <a:extLst>
                <a:ext uri="{FF2B5EF4-FFF2-40B4-BE49-F238E27FC236}">
                  <a16:creationId xmlns:a16="http://schemas.microsoft.com/office/drawing/2014/main" id="{C3528445-046B-41B2-8F1C-C92C46E308DE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DDBEE73A-1A15-467F-AD36-FF1D01DA468C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1" name="cazuri noi înregistrate astăzi">
                <a:extLst>
                  <a:ext uri="{FF2B5EF4-FFF2-40B4-BE49-F238E27FC236}">
                    <a16:creationId xmlns:a16="http://schemas.microsoft.com/office/drawing/2014/main" id="{84308C58-8278-4B55-80A6-DA135B6CA183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Perioada medie de incubație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Rectangle 5">
              <a:extLst>
                <a:ext uri="{FF2B5EF4-FFF2-40B4-BE49-F238E27FC236}">
                  <a16:creationId xmlns:a16="http://schemas.microsoft.com/office/drawing/2014/main" id="{E58370A0-D802-4D43-B2D2-050B4474CAAC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8E573DD-2AAA-446D-99C5-5A2DC68B7F9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9" name="+156">
                <a:extLst>
                  <a:ext uri="{FF2B5EF4-FFF2-40B4-BE49-F238E27FC236}">
                    <a16:creationId xmlns:a16="http://schemas.microsoft.com/office/drawing/2014/main" id="{88A0A1CA-84E1-4C88-BAFA-9EFE676FE92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 Zile</a:t>
                </a:r>
                <a:endParaRPr sz="3500" b="1" dirty="0"/>
              </a:p>
            </p:txBody>
          </p:sp>
        </p:grp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940DA01C-18A9-4F07-97B6-52BDAD5260F9}"/>
              </a:ext>
            </a:extLst>
          </p:cNvPr>
          <p:cNvGrpSpPr/>
          <p:nvPr/>
        </p:nvGrpSpPr>
        <p:grpSpPr>
          <a:xfrm>
            <a:off x="12768934" y="3447963"/>
            <a:ext cx="10017310" cy="728574"/>
            <a:chOff x="0" y="-28117"/>
            <a:chExt cx="17708409" cy="2358802"/>
          </a:xfrm>
        </p:grpSpPr>
        <p:grpSp>
          <p:nvGrpSpPr>
            <p:cNvPr id="93" name="Rectangle 4">
              <a:extLst>
                <a:ext uri="{FF2B5EF4-FFF2-40B4-BE49-F238E27FC236}">
                  <a16:creationId xmlns:a16="http://schemas.microsoft.com/office/drawing/2014/main" id="{92B4CD9C-9A28-4DF6-B550-7C3888C74A5C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6A0CEDD-C333-4DFA-B6A0-5ABA912A193B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8" name="cazuri noi înregistrate astăzi">
                <a:extLst>
                  <a:ext uri="{FF2B5EF4-FFF2-40B4-BE49-F238E27FC236}">
                    <a16:creationId xmlns:a16="http://schemas.microsoft.com/office/drawing/2014/main" id="{BB4208E1-59F6-4864-97C1-A0F1B1B648CA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Mediul Urban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" name="Rectangle 5">
              <a:extLst>
                <a:ext uri="{FF2B5EF4-FFF2-40B4-BE49-F238E27FC236}">
                  <a16:creationId xmlns:a16="http://schemas.microsoft.com/office/drawing/2014/main" id="{184A8F66-26F7-44F1-9CC0-550F48DC9B2A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1E06FA82-7536-426A-81D5-87169ADFB41A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96" name="+156">
                <a:extLst>
                  <a:ext uri="{FF2B5EF4-FFF2-40B4-BE49-F238E27FC236}">
                    <a16:creationId xmlns:a16="http://schemas.microsoft.com/office/drawing/2014/main" id="{3A70BFC5-283C-4BB5-9C14-3FCDD6E7859C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67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7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8">
            <a:extLst>
              <a:ext uri="{FF2B5EF4-FFF2-40B4-BE49-F238E27FC236}">
                <a16:creationId xmlns:a16="http://schemas.microsoft.com/office/drawing/2014/main" id="{88312878-556A-488A-B501-F88F0E26EA53}"/>
              </a:ext>
            </a:extLst>
          </p:cNvPr>
          <p:cNvGrpSpPr/>
          <p:nvPr/>
        </p:nvGrpSpPr>
        <p:grpSpPr>
          <a:xfrm>
            <a:off x="2174681" y="4328962"/>
            <a:ext cx="10017310" cy="728574"/>
            <a:chOff x="0" y="-28117"/>
            <a:chExt cx="17708409" cy="2358802"/>
          </a:xfrm>
        </p:grpSpPr>
        <p:grpSp>
          <p:nvGrpSpPr>
            <p:cNvPr id="100" name="Rectangle 4">
              <a:extLst>
                <a:ext uri="{FF2B5EF4-FFF2-40B4-BE49-F238E27FC236}">
                  <a16:creationId xmlns:a16="http://schemas.microsoft.com/office/drawing/2014/main" id="{601252DD-4DC2-499D-B878-766E6DC2DBD4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04" name="Rectangle">
                <a:extLst>
                  <a:ext uri="{FF2B5EF4-FFF2-40B4-BE49-F238E27FC236}">
                    <a16:creationId xmlns:a16="http://schemas.microsoft.com/office/drawing/2014/main" id="{01DDDE0D-8C42-4C5D-9A4F-039C50D622F1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5" name="cazuri noi înregistrate astăzi">
                <a:extLst>
                  <a:ext uri="{FF2B5EF4-FFF2-40B4-BE49-F238E27FC236}">
                    <a16:creationId xmlns:a16="http://schemas.microsoft.com/office/drawing/2014/main" id="{A110AC77-C50F-4747-B68B-1FAB3597926E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Rectangle 5">
              <a:extLst>
                <a:ext uri="{FF2B5EF4-FFF2-40B4-BE49-F238E27FC236}">
                  <a16:creationId xmlns:a16="http://schemas.microsoft.com/office/drawing/2014/main" id="{7CBF189E-E8BF-4C19-A49F-D97F21A002D8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750FD02A-D881-49A3-8600-50FEDF94F90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3" name="+156">
                <a:extLst>
                  <a:ext uri="{FF2B5EF4-FFF2-40B4-BE49-F238E27FC236}">
                    <a16:creationId xmlns:a16="http://schemas.microsoft.com/office/drawing/2014/main" id="{52866704-D061-42B0-B2C2-77435110E39E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58.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7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 8">
            <a:extLst>
              <a:ext uri="{FF2B5EF4-FFF2-40B4-BE49-F238E27FC236}">
                <a16:creationId xmlns:a16="http://schemas.microsoft.com/office/drawing/2014/main" id="{8D4DC8A3-FC1B-45A3-810C-D3CFB1532181}"/>
              </a:ext>
            </a:extLst>
          </p:cNvPr>
          <p:cNvGrpSpPr/>
          <p:nvPr/>
        </p:nvGrpSpPr>
        <p:grpSpPr>
          <a:xfrm>
            <a:off x="12768933" y="4337646"/>
            <a:ext cx="10017310" cy="723273"/>
            <a:chOff x="0" y="-28117"/>
            <a:chExt cx="17708409" cy="2341639"/>
          </a:xfrm>
        </p:grpSpPr>
        <p:grpSp>
          <p:nvGrpSpPr>
            <p:cNvPr id="107" name="Rectangle 4">
              <a:extLst>
                <a:ext uri="{FF2B5EF4-FFF2-40B4-BE49-F238E27FC236}">
                  <a16:creationId xmlns:a16="http://schemas.microsoft.com/office/drawing/2014/main" id="{7DD4D4D2-6050-49AC-B108-B19BE5C7823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11" name="Rectangle">
                <a:extLst>
                  <a:ext uri="{FF2B5EF4-FFF2-40B4-BE49-F238E27FC236}">
                    <a16:creationId xmlns:a16="http://schemas.microsoft.com/office/drawing/2014/main" id="{7FE68BB7-C43F-4188-B8EB-FCE9E0018143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12" name="cazuri noi înregistrate astăzi">
                <a:extLst>
                  <a:ext uri="{FF2B5EF4-FFF2-40B4-BE49-F238E27FC236}">
                    <a16:creationId xmlns:a16="http://schemas.microsoft.com/office/drawing/2014/main" id="{D2495DA6-B3C4-4688-96EA-CFAD79BA6FD7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import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Rectangle 5">
              <a:extLst>
                <a:ext uri="{FF2B5EF4-FFF2-40B4-BE49-F238E27FC236}">
                  <a16:creationId xmlns:a16="http://schemas.microsoft.com/office/drawing/2014/main" id="{5CCA7B16-0547-42B1-8065-803D9097B85E}"/>
                </a:ext>
              </a:extLst>
            </p:cNvPr>
            <p:cNvGrpSpPr/>
            <p:nvPr/>
          </p:nvGrpSpPr>
          <p:grpSpPr>
            <a:xfrm>
              <a:off x="11619968" y="-7"/>
              <a:ext cx="6088441" cy="2285421"/>
              <a:chOff x="11619966" y="-3018"/>
              <a:chExt cx="6088440" cy="2285419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57C7742D-EA0E-4CEE-8C1A-C2369653D1E3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10" name="+156">
                <a:extLst>
                  <a:ext uri="{FF2B5EF4-FFF2-40B4-BE49-F238E27FC236}">
                    <a16:creationId xmlns:a16="http://schemas.microsoft.com/office/drawing/2014/main" id="{CDC1761E-0A9C-4C98-A5A7-7129CDBFA5B0}"/>
                  </a:ext>
                </a:extLst>
              </p:cNvPr>
              <p:cNvSpPr/>
              <p:nvPr/>
            </p:nvSpPr>
            <p:spPr>
              <a:xfrm>
                <a:off x="11619966" y="160414"/>
                <a:ext cx="6088438" cy="1992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0,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9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% (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557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cazuri)</a:t>
                </a:r>
                <a:endParaRPr sz="28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AE826351-C247-4938-A733-C3DF4C7AD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693985"/>
              </p:ext>
            </p:extLst>
          </p:nvPr>
        </p:nvGraphicFramePr>
        <p:xfrm>
          <a:off x="1471502" y="5613035"/>
          <a:ext cx="21869907" cy="810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87F6C1-B5FD-7440-9820-48F6733A09C0}"/>
              </a:ext>
            </a:extLst>
          </p:cNvPr>
          <p:cNvSpPr txBox="1"/>
          <p:nvPr/>
        </p:nvSpPr>
        <p:spPr>
          <a:xfrm>
            <a:off x="8604925" y="5832078"/>
            <a:ext cx="827171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cazuri  289.025 (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26.09.2021</a:t>
            </a: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89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2188029" y="1299023"/>
            <a:ext cx="21031200" cy="14441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55490">
              <a:defRPr sz="9600" spc="-266"/>
            </a:lvl1pPr>
          </a:lstStyle>
          <a:p>
            <a:r>
              <a:rPr lang="ro-RO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Testarea angajaților din instituțiile medicale la </a:t>
            </a:r>
            <a:r>
              <a:rPr lang="ro-RO" sz="67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br>
              <a:rPr lang="ro-RO" sz="8000" b="1" dirty="0">
                <a:solidFill>
                  <a:srgbClr val="1D46F3"/>
                </a:solidFill>
                <a:latin typeface="Open Sans"/>
              </a:rPr>
            </a:br>
            <a:endParaRPr sz="80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4050552" y="3306000"/>
            <a:ext cx="17708410" cy="1976348"/>
            <a:chOff x="0" y="-2"/>
            <a:chExt cx="17708409" cy="2285416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total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54</a:t>
                </a:r>
                <a:r>
                  <a:rPr lang="ro-RO" sz="6600" b="1" dirty="0">
                    <a:solidFill>
                      <a:schemeClr val="bg1"/>
                    </a:solidFill>
                  </a:rPr>
                  <a:t>.696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A7F1BD85-BD75-4CF5-B112-E393279768AD}"/>
              </a:ext>
            </a:extLst>
          </p:cNvPr>
          <p:cNvGrpSpPr/>
          <p:nvPr/>
        </p:nvGrpSpPr>
        <p:grpSpPr>
          <a:xfrm>
            <a:off x="4082061" y="8337167"/>
            <a:ext cx="17708410" cy="2179121"/>
            <a:chOff x="0" y="-2"/>
            <a:chExt cx="17708409" cy="2285416"/>
          </a:xfrm>
        </p:grpSpPr>
        <p:grpSp>
          <p:nvGrpSpPr>
            <p:cNvPr id="25" name="Rectangle 4">
              <a:extLst>
                <a:ext uri="{FF2B5EF4-FFF2-40B4-BE49-F238E27FC236}">
                  <a16:creationId xmlns:a16="http://schemas.microsoft.com/office/drawing/2014/main" id="{E98C9B18-454D-4EC9-888D-FF81CE14A2C1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45E50E35-0138-4E49-BB99-3276C014A4A5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0" name="cazuri noi înregistrate astăzi">
                <a:extLst>
                  <a:ext uri="{FF2B5EF4-FFF2-40B4-BE49-F238E27FC236}">
                    <a16:creationId xmlns:a16="http://schemas.microsoft.com/office/drawing/2014/main" id="{797EAA35-7A07-451C-95DF-8B73AB11BD0F}"/>
                  </a:ext>
                </a:extLst>
              </p:cNvPr>
              <p:cNvSpPr/>
              <p:nvPr/>
            </p:nvSpPr>
            <p:spPr>
              <a:xfrm>
                <a:off x="6731593" y="742598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Rectangle 5">
              <a:extLst>
                <a:ext uri="{FF2B5EF4-FFF2-40B4-BE49-F238E27FC236}">
                  <a16:creationId xmlns:a16="http://schemas.microsoft.com/office/drawing/2014/main" id="{DC4672D5-6216-4174-A7D0-471E5627F1C8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id="{6CFFF804-F494-4B93-9746-8A16BC10C36D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8" name="+156">
                <a:extLst>
                  <a:ext uri="{FF2B5EF4-FFF2-40B4-BE49-F238E27FC236}">
                    <a16:creationId xmlns:a16="http://schemas.microsoft.com/office/drawing/2014/main" id="{C9CC88DF-60F2-43EB-95D5-8C85D1318081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246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6780EE86-4681-4522-BD0F-8B33C6DC5E30}"/>
              </a:ext>
            </a:extLst>
          </p:cNvPr>
          <p:cNvGrpSpPr/>
          <p:nvPr/>
        </p:nvGrpSpPr>
        <p:grpSpPr>
          <a:xfrm>
            <a:off x="4050552" y="10982611"/>
            <a:ext cx="17708410" cy="2179122"/>
            <a:chOff x="0" y="-2"/>
            <a:chExt cx="17708409" cy="2285416"/>
          </a:xfrm>
        </p:grpSpPr>
        <p:grpSp>
          <p:nvGrpSpPr>
            <p:cNvPr id="32" name="Rectangle 4">
              <a:extLst>
                <a:ext uri="{FF2B5EF4-FFF2-40B4-BE49-F238E27FC236}">
                  <a16:creationId xmlns:a16="http://schemas.microsoft.com/office/drawing/2014/main" id="{117AE596-2AB1-4C9C-9F70-66EBDCCDCED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B6A059F7-1207-452E-B715-265AD9714F1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7" name="cazuri noi înregistrate astăzi">
                <a:extLst>
                  <a:ext uri="{FF2B5EF4-FFF2-40B4-BE49-F238E27FC236}">
                    <a16:creationId xmlns:a16="http://schemas.microsoft.com/office/drawing/2014/main" id="{D7137698-F937-4BEC-B5BD-3259D7F990EF}"/>
                  </a:ext>
                </a:extLst>
              </p:cNvPr>
              <p:cNvSpPr/>
              <p:nvPr/>
            </p:nvSpPr>
            <p:spPr>
              <a:xfrm>
                <a:off x="6731593" y="742597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pozitiv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Rectangle 5">
              <a:extLst>
                <a:ext uri="{FF2B5EF4-FFF2-40B4-BE49-F238E27FC236}">
                  <a16:creationId xmlns:a16="http://schemas.microsoft.com/office/drawing/2014/main" id="{0CF8EC63-FFFC-472C-B2BD-5590E6A912F7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958E9109-361D-4263-9185-76310C97151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35" name="+156">
                <a:extLst>
                  <a:ext uri="{FF2B5EF4-FFF2-40B4-BE49-F238E27FC236}">
                    <a16:creationId xmlns:a16="http://schemas.microsoft.com/office/drawing/2014/main" id="{A46A42A0-D3BB-4EA0-962C-9DAA8486E78F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143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46CCCD9D-BC51-4673-8079-1E074A8E9199}"/>
              </a:ext>
            </a:extLst>
          </p:cNvPr>
          <p:cNvGrpSpPr/>
          <p:nvPr/>
        </p:nvGrpSpPr>
        <p:grpSpPr>
          <a:xfrm>
            <a:off x="4075362" y="5906333"/>
            <a:ext cx="17708410" cy="1976348"/>
            <a:chOff x="0" y="-2"/>
            <a:chExt cx="17708409" cy="2285416"/>
          </a:xfrm>
        </p:grpSpPr>
        <p:grpSp>
          <p:nvGrpSpPr>
            <p:cNvPr id="39" name="Rectangle 4">
              <a:extLst>
                <a:ext uri="{FF2B5EF4-FFF2-40B4-BE49-F238E27FC236}">
                  <a16:creationId xmlns:a16="http://schemas.microsoft.com/office/drawing/2014/main" id="{09CE44F2-A020-4ABF-8C92-0048357608EB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43B0157C-AC27-4216-A215-9B97636BA2E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44" name="cazuri noi înregistrate astăzi">
                <a:extLst>
                  <a:ext uri="{FF2B5EF4-FFF2-40B4-BE49-F238E27FC236}">
                    <a16:creationId xmlns:a16="http://schemas.microsoft.com/office/drawing/2014/main" id="{32E82C2F-2284-4659-96FF-DBF27A360676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testați pozitiv</a:t>
                </a:r>
              </a:p>
            </p:txBody>
          </p:sp>
        </p:grpSp>
        <p:grpSp>
          <p:nvGrpSpPr>
            <p:cNvPr id="40" name="Rectangle 5">
              <a:extLst>
                <a:ext uri="{FF2B5EF4-FFF2-40B4-BE49-F238E27FC236}">
                  <a16:creationId xmlns:a16="http://schemas.microsoft.com/office/drawing/2014/main" id="{E1499D20-FF3A-4524-A1CF-0BB83AF5FB20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41" name="Rectangle">
                <a:extLst>
                  <a:ext uri="{FF2B5EF4-FFF2-40B4-BE49-F238E27FC236}">
                    <a16:creationId xmlns:a16="http://schemas.microsoft.com/office/drawing/2014/main" id="{A15FDE22-3922-4EC8-A157-15A649BF0203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42" name="+156">
                <a:extLst>
                  <a:ext uri="{FF2B5EF4-FFF2-40B4-BE49-F238E27FC236}">
                    <a16:creationId xmlns:a16="http://schemas.microsoft.com/office/drawing/2014/main" id="{A8ECA64F-AB2C-4646-A314-F37DD7C9FA19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202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044197" y="7010475"/>
            <a:ext cx="4672540" cy="4887835"/>
            <a:chOff x="1814072" y="3437888"/>
            <a:chExt cx="2325277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</a:t>
              </a:r>
              <a:endPara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6095E445-0BB6-4494-8C94-A007C15B3F72}"/>
              </a:ext>
            </a:extLst>
          </p:cNvPr>
          <p:cNvGrpSpPr/>
          <p:nvPr/>
        </p:nvGrpSpPr>
        <p:grpSpPr>
          <a:xfrm>
            <a:off x="6765483" y="7061038"/>
            <a:ext cx="4657592" cy="4991102"/>
            <a:chOff x="1621034" y="3437888"/>
            <a:chExt cx="2328796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BD8FA53E-4B1A-407A-8EB3-5F41AF83D9A3}"/>
                </a:ext>
              </a:extLst>
            </p:cNvPr>
            <p:cNvSpPr/>
            <p:nvPr/>
          </p:nvSpPr>
          <p:spPr>
            <a:xfrm>
              <a:off x="1623189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Asistenți Medicali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DCA391C3-BF55-4FAA-BF7A-0D89C4718B4A}"/>
                </a:ext>
              </a:extLst>
            </p:cNvPr>
            <p:cNvSpPr/>
            <p:nvPr/>
          </p:nvSpPr>
          <p:spPr>
            <a:xfrm flipV="1">
              <a:off x="1621034" y="3437888"/>
              <a:ext cx="2328796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AFEE9A52-7112-41A1-81A9-0655D62884C8}"/>
              </a:ext>
            </a:extLst>
          </p:cNvPr>
          <p:cNvGrpSpPr/>
          <p:nvPr/>
        </p:nvGrpSpPr>
        <p:grpSpPr>
          <a:xfrm>
            <a:off x="12192000" y="7043062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ABDE925A-B08A-45D9-B877-B4B86F6886CE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Infirmier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6F5C2865-29C5-4EBD-B920-4A8FA439C25B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DB4C4EF5-DE38-42DD-86C4-57610461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5431"/>
            <a:ext cx="24384000" cy="738386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pPr algn="ctr"/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Personalul instituțiilor medicale infectat cu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67" name="Group 8">
            <a:extLst>
              <a:ext uri="{FF2B5EF4-FFF2-40B4-BE49-F238E27FC236}">
                <a16:creationId xmlns:a16="http://schemas.microsoft.com/office/drawing/2014/main" id="{1726E0C7-6571-4DBF-9173-C01B3EC0BDFF}"/>
              </a:ext>
            </a:extLst>
          </p:cNvPr>
          <p:cNvGrpSpPr/>
          <p:nvPr/>
        </p:nvGrpSpPr>
        <p:grpSpPr>
          <a:xfrm>
            <a:off x="1422400" y="3790811"/>
            <a:ext cx="22256914" cy="1876245"/>
            <a:chOff x="0" y="-2"/>
            <a:chExt cx="17754128" cy="2285416"/>
          </a:xfrm>
        </p:grpSpPr>
        <p:grpSp>
          <p:nvGrpSpPr>
            <p:cNvPr id="68" name="Rectangle 4">
              <a:extLst>
                <a:ext uri="{FF2B5EF4-FFF2-40B4-BE49-F238E27FC236}">
                  <a16:creationId xmlns:a16="http://schemas.microsoft.com/office/drawing/2014/main" id="{21035C47-F8CC-48FB-AE63-86F98FA7DBAE}"/>
                </a:ext>
              </a:extLst>
            </p:cNvPr>
            <p:cNvGrpSpPr/>
            <p:nvPr/>
          </p:nvGrpSpPr>
          <p:grpSpPr>
            <a:xfrm>
              <a:off x="0" y="-2"/>
              <a:ext cx="17754128" cy="2285416"/>
              <a:chOff x="0" y="-1"/>
              <a:chExt cx="17754127" cy="2285414"/>
            </a:xfrm>
          </p:grpSpPr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7739171F-6F51-4427-AB53-F3AD76D4042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3" name="cazuri noi înregistrate astăzi">
                <a:extLst>
                  <a:ext uri="{FF2B5EF4-FFF2-40B4-BE49-F238E27FC236}">
                    <a16:creationId xmlns:a16="http://schemas.microsoft.com/office/drawing/2014/main" id="{1B74E9EE-D59F-4990-BF57-CACCF007B575}"/>
                  </a:ext>
                </a:extLst>
              </p:cNvPr>
              <p:cNvSpPr/>
              <p:nvPr/>
            </p:nvSpPr>
            <p:spPr>
              <a:xfrm>
                <a:off x="6267407" y="694204"/>
                <a:ext cx="11486720" cy="97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infectare în rândul lucrătorilor din sistemul medical</a:t>
                </a:r>
              </a:p>
            </p:txBody>
          </p:sp>
        </p:grpSp>
        <p:grpSp>
          <p:nvGrpSpPr>
            <p:cNvPr id="69" name="Rectangle 5">
              <a:extLst>
                <a:ext uri="{FF2B5EF4-FFF2-40B4-BE49-F238E27FC236}">
                  <a16:creationId xmlns:a16="http://schemas.microsoft.com/office/drawing/2014/main" id="{06086DAD-F78F-46E7-959E-EA89550769F4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5A32C835-F0BA-4F77-8E55-B53AFEBB3568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1" name="+156">
                <a:extLst>
                  <a:ext uri="{FF2B5EF4-FFF2-40B4-BE49-F238E27FC236}">
                    <a16:creationId xmlns:a16="http://schemas.microsoft.com/office/drawing/2014/main" id="{0C083C6B-035A-48C0-BC4C-509847C35D53}"/>
                  </a:ext>
                </a:extLst>
              </p:cNvPr>
              <p:cNvSpPr/>
              <p:nvPr/>
            </p:nvSpPr>
            <p:spPr>
              <a:xfrm>
                <a:off x="0" y="410154"/>
                <a:ext cx="5996999" cy="146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202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" name="Rectangle 34">
            <a:extLst>
              <a:ext uri="{FF2B5EF4-FFF2-40B4-BE49-F238E27FC236}">
                <a16:creationId xmlns:a16="http://schemas.microsoft.com/office/drawing/2014/main" id="{DC8D0853-69FE-423C-93F3-338DFF4D1644}"/>
              </a:ext>
            </a:extLst>
          </p:cNvPr>
          <p:cNvSpPr/>
          <p:nvPr/>
        </p:nvSpPr>
        <p:spPr>
          <a:xfrm flipV="1">
            <a:off x="12192000" y="7079014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7" name="+156">
            <a:extLst>
              <a:ext uri="{FF2B5EF4-FFF2-40B4-BE49-F238E27FC236}">
                <a16:creationId xmlns:a16="http://schemas.microsoft.com/office/drawing/2014/main" id="{F150A25A-6CE9-4433-AAAA-8C618A20EA07}"/>
              </a:ext>
            </a:extLst>
          </p:cNvPr>
          <p:cNvSpPr/>
          <p:nvPr/>
        </p:nvSpPr>
        <p:spPr>
          <a:xfrm>
            <a:off x="1019381" y="8435666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6.</a:t>
            </a:r>
            <a:r>
              <a:rPr lang="ro-MD" sz="6600" b="1" dirty="0">
                <a:solidFill>
                  <a:schemeClr val="tx1"/>
                </a:solidFill>
              </a:rPr>
              <a:t>259</a:t>
            </a:r>
          </a:p>
        </p:txBody>
      </p:sp>
      <p:sp>
        <p:nvSpPr>
          <p:cNvPr id="78" name="+156">
            <a:extLst>
              <a:ext uri="{FF2B5EF4-FFF2-40B4-BE49-F238E27FC236}">
                <a16:creationId xmlns:a16="http://schemas.microsoft.com/office/drawing/2014/main" id="{3FCDA824-DE64-49C5-8B7F-BF2E64D55AC1}"/>
              </a:ext>
            </a:extLst>
          </p:cNvPr>
          <p:cNvSpPr/>
          <p:nvPr/>
        </p:nvSpPr>
        <p:spPr>
          <a:xfrm>
            <a:off x="6798342" y="8403350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8.</a:t>
            </a:r>
            <a:r>
              <a:rPr lang="ro-MD" sz="6600" b="1" dirty="0">
                <a:solidFill>
                  <a:schemeClr val="tx1"/>
                </a:solidFill>
              </a:rPr>
              <a:t>646</a:t>
            </a:r>
            <a:endParaRPr sz="6600" b="1" dirty="0">
              <a:solidFill>
                <a:schemeClr val="tx1"/>
              </a:solidFill>
            </a:endParaRPr>
          </a:p>
        </p:txBody>
      </p:sp>
      <p:sp>
        <p:nvSpPr>
          <p:cNvPr id="79" name="+156">
            <a:extLst>
              <a:ext uri="{FF2B5EF4-FFF2-40B4-BE49-F238E27FC236}">
                <a16:creationId xmlns:a16="http://schemas.microsoft.com/office/drawing/2014/main" id="{1C46748C-7412-4A03-ABE0-2F607B485F55}"/>
              </a:ext>
            </a:extLst>
          </p:cNvPr>
          <p:cNvSpPr/>
          <p:nvPr/>
        </p:nvSpPr>
        <p:spPr>
          <a:xfrm>
            <a:off x="12192000" y="8328474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RO" sz="6600" b="1" dirty="0">
                <a:solidFill>
                  <a:schemeClr val="tx1"/>
                </a:solidFill>
              </a:rPr>
              <a:t>2.</a:t>
            </a:r>
            <a:r>
              <a:rPr lang="en-US" sz="6600" b="1" dirty="0">
                <a:solidFill>
                  <a:schemeClr val="tx1"/>
                </a:solidFill>
              </a:rPr>
              <a:t>8</a:t>
            </a:r>
            <a:r>
              <a:rPr lang="ro-MD" sz="6600" b="1" dirty="0">
                <a:solidFill>
                  <a:schemeClr val="tx1"/>
                </a:solidFill>
              </a:rPr>
              <a:t>96</a:t>
            </a:r>
            <a:endParaRPr sz="6600" b="1" dirty="0">
              <a:solidFill>
                <a:schemeClr val="tx1"/>
              </a:solidFill>
            </a:endParaRP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8F75F1C6-729B-0446-845F-47A1689B276A}"/>
              </a:ext>
            </a:extLst>
          </p:cNvPr>
          <p:cNvGrpSpPr/>
          <p:nvPr/>
        </p:nvGrpSpPr>
        <p:grpSpPr>
          <a:xfrm>
            <a:off x="17611479" y="6991428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1957D24A-C2A1-EA49-BD26-CA296265289C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 Auxiliar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595B3213-E140-C543-83BC-064DC12E883E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0" name="Rectangle 34">
            <a:extLst>
              <a:ext uri="{FF2B5EF4-FFF2-40B4-BE49-F238E27FC236}">
                <a16:creationId xmlns:a16="http://schemas.microsoft.com/office/drawing/2014/main" id="{EC18C20E-9B90-614E-970D-80210A6E98DD}"/>
              </a:ext>
            </a:extLst>
          </p:cNvPr>
          <p:cNvSpPr/>
          <p:nvPr/>
        </p:nvSpPr>
        <p:spPr>
          <a:xfrm flipV="1">
            <a:off x="17636295" y="7182278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1" name="+156">
            <a:extLst>
              <a:ext uri="{FF2B5EF4-FFF2-40B4-BE49-F238E27FC236}">
                <a16:creationId xmlns:a16="http://schemas.microsoft.com/office/drawing/2014/main" id="{1CA3F770-1D73-A847-A67D-3A81A6F8B2EC}"/>
              </a:ext>
            </a:extLst>
          </p:cNvPr>
          <p:cNvSpPr/>
          <p:nvPr/>
        </p:nvSpPr>
        <p:spPr>
          <a:xfrm>
            <a:off x="17636295" y="8228545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  <a:r>
              <a:rPr lang="ro-RO" sz="6600" b="1" dirty="0">
                <a:solidFill>
                  <a:schemeClr val="tx1"/>
                </a:solidFill>
              </a:rPr>
              <a:t>.</a:t>
            </a:r>
            <a:r>
              <a:rPr lang="ro-MD" sz="6600" b="1" dirty="0">
                <a:solidFill>
                  <a:schemeClr val="tx1"/>
                </a:solidFill>
              </a:rPr>
              <a:t>401</a:t>
            </a:r>
            <a:endParaRPr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64DA-AB7E-664F-B12C-74AF1D74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974623"/>
            <a:ext cx="22897882" cy="2011324"/>
          </a:xfrm>
        </p:spPr>
        <p:txBody>
          <a:bodyPr>
            <a:normAutofit/>
          </a:bodyPr>
          <a:lstStyle/>
          <a:p>
            <a:pPr algn="ctr"/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Copiii și femeile gravide confirmați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  <a:endParaRPr lang="ro-MD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088D6-CB2A-2D41-9317-1268E6819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19" b="22788"/>
          <a:stretch/>
        </p:blipFill>
        <p:spPr>
          <a:xfrm>
            <a:off x="16469360" y="2167718"/>
            <a:ext cx="3200400" cy="27649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C554BE1-3F0C-1D4B-B969-6D327C85E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75560" y="2419525"/>
            <a:ext cx="1935480" cy="276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17052-EAC6-6E46-B0AE-AB5A246F70F8}"/>
              </a:ext>
            </a:extLst>
          </p:cNvPr>
          <p:cNvSpPr txBox="1"/>
          <p:nvPr/>
        </p:nvSpPr>
        <p:spPr>
          <a:xfrm>
            <a:off x="3102416" y="2909004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7.310 </a:t>
            </a:r>
            <a:r>
              <a:rPr kumimoji="0" lang="en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copii infectați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14C6-EC1A-2145-92B9-3BD571C5B0C5}"/>
              </a:ext>
            </a:extLst>
          </p:cNvPr>
          <p:cNvSpPr txBox="1"/>
          <p:nvPr/>
        </p:nvSpPr>
        <p:spPr>
          <a:xfrm>
            <a:off x="14581856" y="5147789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  <a:endParaRPr kumimoji="0" lang="en-MD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4A9966-712C-874A-9DCF-2A8F72EA1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651284"/>
              </p:ext>
            </p:extLst>
          </p:nvPr>
        </p:nvGraphicFramePr>
        <p:xfrm>
          <a:off x="2106589" y="5865155"/>
          <a:ext cx="8118893" cy="622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BC43F4-C951-244E-8A98-D9D3081F9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418216"/>
              </p:ext>
            </p:extLst>
          </p:nvPr>
        </p:nvGraphicFramePr>
        <p:xfrm>
          <a:off x="12872993" y="5922856"/>
          <a:ext cx="10065657" cy="619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521345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09605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RO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deceselor cauzate de </a:t>
            </a:r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6000" b="1" dirty="0">
              <a:solidFill>
                <a:srgbClr val="1D46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C97619B2-C906-4D39-A01D-7B384618B3AB}"/>
              </a:ext>
            </a:extLst>
          </p:cNvPr>
          <p:cNvGrpSpPr/>
          <p:nvPr/>
        </p:nvGrpSpPr>
        <p:grpSpPr>
          <a:xfrm>
            <a:off x="1518964" y="2248632"/>
            <a:ext cx="10594247" cy="850245"/>
            <a:chOff x="0" y="-2"/>
            <a:chExt cx="17708409" cy="2285417"/>
          </a:xfrm>
        </p:grpSpPr>
        <p:grpSp>
          <p:nvGrpSpPr>
            <p:cNvPr id="49" name="Rectangle 4">
              <a:extLst>
                <a:ext uri="{FF2B5EF4-FFF2-40B4-BE49-F238E27FC236}">
                  <a16:creationId xmlns:a16="http://schemas.microsoft.com/office/drawing/2014/main" id="{C472876B-D996-4232-8AF4-6CF4EA70BC9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3" name="Rectangle">
                <a:extLst>
                  <a:ext uri="{FF2B5EF4-FFF2-40B4-BE49-F238E27FC236}">
                    <a16:creationId xmlns:a16="http://schemas.microsoft.com/office/drawing/2014/main" id="{3A80A110-894D-41DE-9F35-B62D5216B9B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54" name="cazuri noi înregistrate astăzi">
                <a:extLst>
                  <a:ext uri="{FF2B5EF4-FFF2-40B4-BE49-F238E27FC236}">
                    <a16:creationId xmlns:a16="http://schemas.microsoft.com/office/drawing/2014/main" id="{85C875B6-4C30-4E4E-84F2-4824C3C04078}"/>
                  </a:ext>
                </a:extLst>
              </p:cNvPr>
              <p:cNvSpPr/>
              <p:nvPr/>
            </p:nvSpPr>
            <p:spPr>
              <a:xfrm>
                <a:off x="257782" y="170642"/>
                <a:ext cx="11109480" cy="1944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Rectangle 5">
              <a:extLst>
                <a:ext uri="{FF2B5EF4-FFF2-40B4-BE49-F238E27FC236}">
                  <a16:creationId xmlns:a16="http://schemas.microsoft.com/office/drawing/2014/main" id="{0F578A82-A325-459C-96D3-EFE26A6C4B06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927A1A2-439A-4CF3-9B0A-D10C5F865098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52" name="+156">
                <a:extLst>
                  <a:ext uri="{FF2B5EF4-FFF2-40B4-BE49-F238E27FC236}">
                    <a16:creationId xmlns:a16="http://schemas.microsoft.com/office/drawing/2014/main" id="{281E7017-9223-42D9-A1AE-FA4A3EA26D42}"/>
                  </a:ext>
                </a:extLst>
              </p:cNvPr>
              <p:cNvSpPr/>
              <p:nvPr/>
            </p:nvSpPr>
            <p:spPr>
              <a:xfrm>
                <a:off x="11619966" y="184791"/>
                <a:ext cx="6088438" cy="1944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68.</a:t>
                </a:r>
                <a:r>
                  <a:rPr lang="ro-MD" sz="3500" b="1" dirty="0"/>
                  <a:t>0</a:t>
                </a:r>
                <a:r>
                  <a:rPr lang="ro-RO" sz="3500" b="1" dirty="0"/>
                  <a:t> ani</a:t>
                </a:r>
                <a:endParaRPr sz="3500" b="1" dirty="0"/>
              </a:p>
            </p:txBody>
          </p:sp>
        </p:grpSp>
      </p:grpSp>
      <p:grpSp>
        <p:nvGrpSpPr>
          <p:cNvPr id="83" name="Group 8">
            <a:extLst>
              <a:ext uri="{FF2B5EF4-FFF2-40B4-BE49-F238E27FC236}">
                <a16:creationId xmlns:a16="http://schemas.microsoft.com/office/drawing/2014/main" id="{C749C443-D589-A24D-927F-06BA63C868EE}"/>
              </a:ext>
            </a:extLst>
          </p:cNvPr>
          <p:cNvGrpSpPr/>
          <p:nvPr/>
        </p:nvGrpSpPr>
        <p:grpSpPr>
          <a:xfrm>
            <a:off x="12730300" y="2238172"/>
            <a:ext cx="10594242" cy="877545"/>
            <a:chOff x="0" y="-2"/>
            <a:chExt cx="17708409" cy="2285417"/>
          </a:xfrm>
        </p:grpSpPr>
        <p:grpSp>
          <p:nvGrpSpPr>
            <p:cNvPr id="84" name="Rectangle 4">
              <a:extLst>
                <a:ext uri="{FF2B5EF4-FFF2-40B4-BE49-F238E27FC236}">
                  <a16:creationId xmlns:a16="http://schemas.microsoft.com/office/drawing/2014/main" id="{2327ADEA-D882-6C41-99B9-B633F1FA4654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A7ADF35E-5AE4-EC46-83E4-426D6BB0C550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3" name="cazuri noi înregistrate astăzi">
                <a:extLst>
                  <a:ext uri="{FF2B5EF4-FFF2-40B4-BE49-F238E27FC236}">
                    <a16:creationId xmlns:a16="http://schemas.microsoft.com/office/drawing/2014/main" id="{4351F2D3-11DE-E640-A0C1-EEBB79AC3DA6}"/>
                  </a:ext>
                </a:extLst>
              </p:cNvPr>
              <p:cNvSpPr/>
              <p:nvPr/>
            </p:nvSpPr>
            <p:spPr>
              <a:xfrm>
                <a:off x="257782" y="200883"/>
                <a:ext cx="11109481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</a:p>
            </p:txBody>
          </p:sp>
        </p:grpSp>
        <p:grpSp>
          <p:nvGrpSpPr>
            <p:cNvPr id="99" name="Rectangle 5">
              <a:extLst>
                <a:ext uri="{FF2B5EF4-FFF2-40B4-BE49-F238E27FC236}">
                  <a16:creationId xmlns:a16="http://schemas.microsoft.com/office/drawing/2014/main" id="{8F51C35D-B681-E44F-AC9D-E6713F0854B4}"/>
                </a:ext>
              </a:extLst>
            </p:cNvPr>
            <p:cNvGrpSpPr/>
            <p:nvPr/>
          </p:nvGrpSpPr>
          <p:grpSpPr>
            <a:xfrm>
              <a:off x="11543546" y="3011"/>
              <a:ext cx="6164863" cy="2282404"/>
              <a:chOff x="11543544" y="0"/>
              <a:chExt cx="6164862" cy="2282402"/>
            </a:xfrm>
          </p:grpSpPr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CFAC79F6-00E5-4248-83CE-10D30AB4BA49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1" name="+156">
                <a:extLst>
                  <a:ext uri="{FF2B5EF4-FFF2-40B4-BE49-F238E27FC236}">
                    <a16:creationId xmlns:a16="http://schemas.microsoft.com/office/drawing/2014/main" id="{A4D07E39-926A-664B-830F-B52E22C56F43}"/>
                  </a:ext>
                </a:extLst>
              </p:cNvPr>
              <p:cNvSpPr/>
              <p:nvPr/>
            </p:nvSpPr>
            <p:spPr>
              <a:xfrm>
                <a:off x="11543544" y="215032"/>
                <a:ext cx="6088438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</a:t>
                </a:r>
                <a:r>
                  <a:rPr lang="ro-MD" sz="3500" b="1" dirty="0"/>
                  <a:t>1</a:t>
                </a:r>
                <a:r>
                  <a:rPr lang="ro-RO" sz="3500" b="1" dirty="0"/>
                  <a:t>.</a:t>
                </a:r>
                <a:r>
                  <a:rPr lang="ro-MD" sz="3500" b="1" dirty="0"/>
                  <a:t>48</a:t>
                </a:r>
                <a:r>
                  <a:rPr lang="ro-RO" sz="3500" b="1" dirty="0"/>
                  <a:t>%</a:t>
                </a:r>
                <a:endParaRPr sz="3500" b="1" dirty="0"/>
              </a:p>
            </p:txBody>
          </p:sp>
        </p:grpSp>
      </p:grpSp>
      <p:graphicFrame>
        <p:nvGraphicFramePr>
          <p:cNvPr id="27" name="Diagramă 26">
            <a:extLst>
              <a:ext uri="{FF2B5EF4-FFF2-40B4-BE49-F238E27FC236}">
                <a16:creationId xmlns:a16="http://schemas.microsoft.com/office/drawing/2014/main" id="{3FF213AE-C45E-46EF-9CFC-FD9E96688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95"/>
              </p:ext>
            </p:extLst>
          </p:nvPr>
        </p:nvGraphicFramePr>
        <p:xfrm>
          <a:off x="1518964" y="3690122"/>
          <a:ext cx="21869907" cy="965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49">
            <a:extLst>
              <a:ext uri="{FF2B5EF4-FFF2-40B4-BE49-F238E27FC236}">
                <a16:creationId xmlns:a16="http://schemas.microsoft.com/office/drawing/2014/main" id="{69631805-3806-4010-B49E-ADA19901D86E}"/>
              </a:ext>
            </a:extLst>
          </p:cNvPr>
          <p:cNvSpPr txBox="1"/>
          <p:nvPr/>
        </p:nvSpPr>
        <p:spPr>
          <a:xfrm>
            <a:off x="8982612" y="3947998"/>
            <a:ext cx="992207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decese  6.695 (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26.09.2021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04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64A306C-BBE5-4AD0-BE02-F15D73C52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383549"/>
              </p:ext>
            </p:extLst>
          </p:nvPr>
        </p:nvGraphicFramePr>
        <p:xfrm>
          <a:off x="1513816" y="2971801"/>
          <a:ext cx="22470134" cy="993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562134" y="6782512"/>
            <a:ext cx="21121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totală la 100 mii populație distribuită după teritorii administrative (26</a:t>
            </a:r>
            <a:r>
              <a:rPr lang="en-US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09.2021)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2611560" y="4683835"/>
            <a:ext cx="88649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193</a:t>
            </a:r>
          </a:p>
        </p:txBody>
      </p:sp>
    </p:spTree>
    <p:extLst>
      <p:ext uri="{BB962C8B-B14F-4D97-AF65-F5344CB8AC3E}">
        <p14:creationId xmlns:p14="http://schemas.microsoft.com/office/powerpoint/2010/main" val="16142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65F527-10D7-4D89-B572-345E380054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341655"/>
              </p:ext>
            </p:extLst>
          </p:nvPr>
        </p:nvGraphicFramePr>
        <p:xfrm>
          <a:off x="1688008" y="2937753"/>
          <a:ext cx="22256886" cy="1058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3173692" y="8720971"/>
            <a:ext cx="20108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săptămânală la 100 mii populație distribuită după teritorii administrative (26.09.2021)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1905441" y="4683835"/>
            <a:ext cx="10277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săptămânală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2,9</a:t>
            </a:r>
          </a:p>
        </p:txBody>
      </p:sp>
    </p:spTree>
    <p:extLst>
      <p:ext uri="{BB962C8B-B14F-4D97-AF65-F5344CB8AC3E}">
        <p14:creationId xmlns:p14="http://schemas.microsoft.com/office/powerpoint/2010/main" val="315190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D143-D5D2-8C41-B51D-DEBE9747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</a:t>
            </a:r>
            <a:b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296EA-1437-794D-A480-4F43C8242D7B}"/>
              </a:ext>
            </a:extLst>
          </p:cNvPr>
          <p:cNvSpPr txBox="1"/>
          <p:nvPr/>
        </p:nvSpPr>
        <p:spPr>
          <a:xfrm>
            <a:off x="10603097" y="1541778"/>
            <a:ext cx="10984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total de import –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554</a:t>
            </a:r>
            <a:r>
              <a:rPr lang="ro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 în săptămâna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 2021</a:t>
            </a:r>
          </a:p>
          <a:p>
            <a:pPr algn="l"/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cazuri de import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A92F98-9DC5-4473-9DF9-713DA7788453}"/>
              </a:ext>
            </a:extLst>
          </p:cNvPr>
          <p:cNvSpPr txBox="1"/>
          <p:nvPr/>
        </p:nvSpPr>
        <p:spPr>
          <a:xfrm>
            <a:off x="2946699" y="3565951"/>
            <a:ext cx="46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E34360-C2A3-FB43-9698-7F456EDDDB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405736"/>
              </p:ext>
            </p:extLst>
          </p:nvPr>
        </p:nvGraphicFramePr>
        <p:xfrm>
          <a:off x="9484242" y="3665436"/>
          <a:ext cx="14268893" cy="957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81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369"/>
          <a:stretch>
            <a:fillRect/>
          </a:stretch>
        </p:blipFill>
        <p:spPr>
          <a:xfrm>
            <a:off x="12192000" y="2555250"/>
            <a:ext cx="12192000" cy="9270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5600" y="3592733"/>
            <a:ext cx="9574835" cy="2370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Procesul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706342" y="12105759"/>
            <a:ext cx="66638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26.09.2021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4B5CCA2-B14C-4EDF-96F4-7030CFE90F81}"/>
              </a:ext>
            </a:extLst>
          </p:cNvPr>
          <p:cNvSpPr txBox="1"/>
          <p:nvPr/>
        </p:nvSpPr>
        <p:spPr>
          <a:xfrm>
            <a:off x="1367805" y="1315200"/>
            <a:ext cx="930019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Vaccinarea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salvează</a:t>
            </a:r>
            <a:r>
              <a:rPr kumimoji="0" lang="en-US" sz="4000" b="1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1200" cap="none" spc="-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vieți</a:t>
            </a:r>
            <a:endParaRPr kumimoji="0" lang="en-US" sz="4000" b="1" i="0" u="none" strike="noStrike" kern="1200" cap="none" spc="-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C112FB47-3D2E-4206-9A20-B1CFB5D1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71" y="9410740"/>
            <a:ext cx="1641999" cy="178018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A494526D-6B85-4B3F-AF2B-968156E2A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98" y="9678447"/>
            <a:ext cx="3950551" cy="910415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AA3D225F-8B2A-4715-8048-1483D3233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53" y="9029431"/>
            <a:ext cx="5233567" cy="21614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DBED5460-B831-448D-978C-49407EA00697}"/>
              </a:ext>
            </a:extLst>
          </p:cNvPr>
          <p:cNvSpPr txBox="1"/>
          <p:nvPr/>
        </p:nvSpPr>
        <p:spPr>
          <a:xfrm>
            <a:off x="1090428" y="1625601"/>
            <a:ext cx="2271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Loturi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anti-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recepționate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ro-RO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R</a:t>
            </a:r>
            <a:r>
              <a:rPr kumimoji="0" lang="ro-RO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epublica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Moldova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166C92F0-73F8-4438-99F3-A2C10AD6D941}"/>
              </a:ext>
            </a:extLst>
          </p:cNvPr>
          <p:cNvGraphicFramePr>
            <a:graphicFrameLocks/>
          </p:cNvGraphicFramePr>
          <p:nvPr/>
        </p:nvGraphicFramePr>
        <p:xfrm>
          <a:off x="1524000" y="4419600"/>
          <a:ext cx="21844000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42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4133162" y="1719354"/>
            <a:ext cx="11899174" cy="2499692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(26.09.2021)</a:t>
            </a:r>
            <a:r>
              <a:rPr lang="en-US" sz="6600" b="1" dirty="0">
                <a:solidFill>
                  <a:srgbClr val="1D46F3"/>
                </a:solidFill>
                <a:latin typeface="Open Sans"/>
              </a:rPr>
              <a:t> </a:t>
            </a:r>
            <a:r>
              <a:rPr lang="ro-RO" sz="6600" b="1" dirty="0">
                <a:solidFill>
                  <a:srgbClr val="1D46F3"/>
                </a:solidFill>
                <a:latin typeface="Open Sans"/>
              </a:rPr>
              <a:t> </a:t>
            </a:r>
            <a:endParaRPr sz="6600" b="1" dirty="0">
              <a:solidFill>
                <a:srgbClr val="1D46F3"/>
              </a:solidFill>
              <a:latin typeface="Open Sans"/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3976738" y="3922528"/>
            <a:ext cx="17915936" cy="1200329"/>
            <a:chOff x="-155974" y="-62160"/>
            <a:chExt cx="17864383" cy="2412745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Numărul total de cazuri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-155974" y="-62160"/>
              <a:ext cx="6152973" cy="2412745"/>
              <a:chOff x="-155975" y="-65171"/>
              <a:chExt cx="6152972" cy="241274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55975" y="-3"/>
                <a:ext cx="6088440" cy="2282401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289.025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182FB8CB-7888-46CC-AD36-BBF03E2C5114}"/>
              </a:ext>
            </a:extLst>
          </p:cNvPr>
          <p:cNvGrpSpPr/>
          <p:nvPr/>
        </p:nvGrpSpPr>
        <p:grpSpPr>
          <a:xfrm>
            <a:off x="4133162" y="5322675"/>
            <a:ext cx="17759512" cy="1200329"/>
            <a:chOff x="0" y="-62160"/>
            <a:chExt cx="17708409" cy="2412745"/>
          </a:xfrm>
        </p:grpSpPr>
        <p:grpSp>
          <p:nvGrpSpPr>
            <p:cNvPr id="46" name="Rectangle 4">
              <a:extLst>
                <a:ext uri="{FF2B5EF4-FFF2-40B4-BE49-F238E27FC236}">
                  <a16:creationId xmlns:a16="http://schemas.microsoft.com/office/drawing/2014/main" id="{0B88F2AC-851B-435F-9310-AFF9CA7E02BF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CFE505BA-F8B1-40E1-93A7-5E8282D3E83F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1" name="cazuri noi înregistrate astăzi">
                <a:extLst>
                  <a:ext uri="{FF2B5EF4-FFF2-40B4-BE49-F238E27FC236}">
                    <a16:creationId xmlns:a16="http://schemas.microsoft.com/office/drawing/2014/main" id="{69C4FDB1-7BB5-4125-BA31-F04F17B8F54D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Persoane vindecate</a:t>
                </a:r>
              </a:p>
            </p:txBody>
          </p:sp>
        </p:grpSp>
        <p:grpSp>
          <p:nvGrpSpPr>
            <p:cNvPr id="47" name="Rectangle 5">
              <a:extLst>
                <a:ext uri="{FF2B5EF4-FFF2-40B4-BE49-F238E27FC236}">
                  <a16:creationId xmlns:a16="http://schemas.microsoft.com/office/drawing/2014/main" id="{EB4757ED-FCD5-4A16-A8D9-CD93EC15ADC9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177E6050-E935-40B8-940B-18A000C30DD6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49" name="+156">
                <a:extLst>
                  <a:ext uri="{FF2B5EF4-FFF2-40B4-BE49-F238E27FC236}">
                    <a16:creationId xmlns:a16="http://schemas.microsoft.com/office/drawing/2014/main" id="{4DC4A1FF-5B92-4BC4-97AA-AA2FCF591E3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73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259</a:t>
                </a:r>
                <a:endParaRPr lang="ro-RO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EEC5439C-0F3F-4545-9A06-80BBCF88EE3C}"/>
              </a:ext>
            </a:extLst>
          </p:cNvPr>
          <p:cNvGrpSpPr/>
          <p:nvPr/>
        </p:nvGrpSpPr>
        <p:grpSpPr>
          <a:xfrm>
            <a:off x="4133162" y="6739968"/>
            <a:ext cx="17759512" cy="1200329"/>
            <a:chOff x="0" y="-62160"/>
            <a:chExt cx="17708409" cy="2412745"/>
          </a:xfrm>
        </p:grpSpPr>
        <p:grpSp>
          <p:nvGrpSpPr>
            <p:cNvPr id="53" name="Rectangle 4">
              <a:extLst>
                <a:ext uri="{FF2B5EF4-FFF2-40B4-BE49-F238E27FC236}">
                  <a16:creationId xmlns:a16="http://schemas.microsoft.com/office/drawing/2014/main" id="{1AD2E764-28E2-464D-A797-2CF0D2C9F52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8259D65F-5FF4-4861-BC5C-A470683DBF5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8" name="cazuri noi înregistrate astăzi">
                <a:extLst>
                  <a:ext uri="{FF2B5EF4-FFF2-40B4-BE49-F238E27FC236}">
                    <a16:creationId xmlns:a16="http://schemas.microsoft.com/office/drawing/2014/main" id="{E2E4A000-B9FF-4488-B8FF-05C4D23C21BA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decese</a:t>
                </a:r>
              </a:p>
            </p:txBody>
          </p:sp>
        </p:grpSp>
        <p:grpSp>
          <p:nvGrpSpPr>
            <p:cNvPr id="54" name="Rectangle 5">
              <a:extLst>
                <a:ext uri="{FF2B5EF4-FFF2-40B4-BE49-F238E27FC236}">
                  <a16:creationId xmlns:a16="http://schemas.microsoft.com/office/drawing/2014/main" id="{7719E4E3-8C70-422A-8EE2-0E3FA95951C8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DED7626F-8198-4AC3-983F-5534FA5E4BB5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6" name="+156">
                <a:extLst>
                  <a:ext uri="{FF2B5EF4-FFF2-40B4-BE49-F238E27FC236}">
                    <a16:creationId xmlns:a16="http://schemas.microsoft.com/office/drawing/2014/main" id="{4CEB1DE0-29DB-4B25-B174-E2C44451B94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6.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695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35157A51-F592-449C-B715-F1006E43F5F4}"/>
              </a:ext>
            </a:extLst>
          </p:cNvPr>
          <p:cNvGrpSpPr/>
          <p:nvPr/>
        </p:nvGrpSpPr>
        <p:grpSpPr>
          <a:xfrm>
            <a:off x="4133162" y="8155761"/>
            <a:ext cx="17759512" cy="1200329"/>
            <a:chOff x="0" y="-62160"/>
            <a:chExt cx="17708409" cy="2412745"/>
          </a:xfrm>
        </p:grpSpPr>
        <p:grpSp>
          <p:nvGrpSpPr>
            <p:cNvPr id="60" name="Rectangle 4">
              <a:extLst>
                <a:ext uri="{FF2B5EF4-FFF2-40B4-BE49-F238E27FC236}">
                  <a16:creationId xmlns:a16="http://schemas.microsoft.com/office/drawing/2014/main" id="{F8FEFA46-AD02-4594-838A-3B4832FA98B3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AFDA612F-C776-43D8-8ECE-04D1A0F0053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5" name="cazuri noi înregistrate astăzi">
                <a:extLst>
                  <a:ext uri="{FF2B5EF4-FFF2-40B4-BE49-F238E27FC236}">
                    <a16:creationId xmlns:a16="http://schemas.microsoft.com/office/drawing/2014/main" id="{E0AADA8B-B481-40AE-A402-B8E48DB4624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active</a:t>
                </a:r>
              </a:p>
            </p:txBody>
          </p:sp>
        </p:grpSp>
        <p:grpSp>
          <p:nvGrpSpPr>
            <p:cNvPr id="61" name="Rectangle 5">
              <a:extLst>
                <a:ext uri="{FF2B5EF4-FFF2-40B4-BE49-F238E27FC236}">
                  <a16:creationId xmlns:a16="http://schemas.microsoft.com/office/drawing/2014/main" id="{4B07300D-8EE1-4DE9-ABC4-4FA9F32A123D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7CC28874-626A-4603-AE2D-2FD8D4CC5B77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3" name="+156">
                <a:extLst>
                  <a:ext uri="{FF2B5EF4-FFF2-40B4-BE49-F238E27FC236}">
                    <a16:creationId xmlns:a16="http://schemas.microsoft.com/office/drawing/2014/main" id="{CA173BB5-F28D-4D8C-941A-57A597238811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9071</a:t>
                </a:r>
              </a:p>
            </p:txBody>
          </p:sp>
        </p:grp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5691C666-8DDA-4451-BB36-0ECA49DB078B}"/>
              </a:ext>
            </a:extLst>
          </p:cNvPr>
          <p:cNvGrpSpPr/>
          <p:nvPr/>
        </p:nvGrpSpPr>
        <p:grpSpPr>
          <a:xfrm>
            <a:off x="4133162" y="9602476"/>
            <a:ext cx="17759512" cy="1200329"/>
            <a:chOff x="0" y="-62160"/>
            <a:chExt cx="17708409" cy="2412745"/>
          </a:xfrm>
        </p:grpSpPr>
        <p:grpSp>
          <p:nvGrpSpPr>
            <p:cNvPr id="74" name="Rectangle 4">
              <a:extLst>
                <a:ext uri="{FF2B5EF4-FFF2-40B4-BE49-F238E27FC236}">
                  <a16:creationId xmlns:a16="http://schemas.microsoft.com/office/drawing/2014/main" id="{F5AD7BE7-B63F-4700-B513-A1220EE9400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78" name="Rectangle">
                <a:extLst>
                  <a:ext uri="{FF2B5EF4-FFF2-40B4-BE49-F238E27FC236}">
                    <a16:creationId xmlns:a16="http://schemas.microsoft.com/office/drawing/2014/main" id="{DE25B3F2-252F-436D-9A61-872CA96173E6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9" name="cazuri noi înregistrate astăzi">
                <a:extLst>
                  <a:ext uri="{FF2B5EF4-FFF2-40B4-BE49-F238E27FC236}">
                    <a16:creationId xmlns:a16="http://schemas.microsoft.com/office/drawing/2014/main" id="{576EF561-A8E0-4E3C-881E-84ECDA323313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pt-B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Pacienți în stare extrem de gravă</a:t>
                </a:r>
              </a:p>
            </p:txBody>
          </p:sp>
        </p:grpSp>
        <p:grpSp>
          <p:nvGrpSpPr>
            <p:cNvPr id="75" name="Rectangle 5">
              <a:extLst>
                <a:ext uri="{FF2B5EF4-FFF2-40B4-BE49-F238E27FC236}">
                  <a16:creationId xmlns:a16="http://schemas.microsoft.com/office/drawing/2014/main" id="{C7E53341-7224-4B82-8FF6-E388EF14AC75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76" name="Rectangle">
                <a:extLst>
                  <a:ext uri="{FF2B5EF4-FFF2-40B4-BE49-F238E27FC236}">
                    <a16:creationId xmlns:a16="http://schemas.microsoft.com/office/drawing/2014/main" id="{FFDCCE2E-776E-4C1F-9C86-D7DD5A455CE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7" name="+156">
                <a:extLst>
                  <a:ext uri="{FF2B5EF4-FFF2-40B4-BE49-F238E27FC236}">
                    <a16:creationId xmlns:a16="http://schemas.microsoft.com/office/drawing/2014/main" id="{3A4CFCE8-BE0F-49EE-9430-A88FC6F6BDEC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149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FD4C06-E706-4865-B28F-C1592AB2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9500"/>
            <a:ext cx="2087033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" y="0"/>
            <a:ext cx="10195005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1" y="5435600"/>
            <a:ext cx="10195004" cy="76462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1" y="3115340"/>
            <a:ext cx="934719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dozelor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utilizate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7F069BD-0671-4937-BBDE-F1D41D5BADF9}"/>
              </a:ext>
            </a:extLst>
          </p:cNvPr>
          <p:cNvGraphicFramePr>
            <a:graphicFrameLocks noGrp="1"/>
          </p:cNvGraphicFramePr>
          <p:nvPr/>
        </p:nvGraphicFramePr>
        <p:xfrm>
          <a:off x="10713493" y="2692400"/>
          <a:ext cx="12886949" cy="8257700"/>
        </p:xfrm>
        <a:graphic>
          <a:graphicData uri="http://schemas.openxmlformats.org/drawingml/2006/table">
            <a:tbl>
              <a:tblPr/>
              <a:tblGrid>
                <a:gridCol w="4278414">
                  <a:extLst>
                    <a:ext uri="{9D8B030D-6E8A-4147-A177-3AD203B41FA5}">
                      <a16:colId xmlns:a16="http://schemas.microsoft.com/office/drawing/2014/main" val="2720204091"/>
                    </a:ext>
                  </a:extLst>
                </a:gridCol>
                <a:gridCol w="1543493">
                  <a:extLst>
                    <a:ext uri="{9D8B030D-6E8A-4147-A177-3AD203B41FA5}">
                      <a16:colId xmlns:a16="http://schemas.microsoft.com/office/drawing/2014/main" val="3501019258"/>
                    </a:ext>
                  </a:extLst>
                </a:gridCol>
                <a:gridCol w="1528334">
                  <a:extLst>
                    <a:ext uri="{9D8B030D-6E8A-4147-A177-3AD203B41FA5}">
                      <a16:colId xmlns:a16="http://schemas.microsoft.com/office/drawing/2014/main" val="2370804235"/>
                    </a:ext>
                  </a:extLst>
                </a:gridCol>
                <a:gridCol w="2183908">
                  <a:extLst>
                    <a:ext uri="{9D8B030D-6E8A-4147-A177-3AD203B41FA5}">
                      <a16:colId xmlns:a16="http://schemas.microsoft.com/office/drawing/2014/main" val="17996879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12789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4357358"/>
                    </a:ext>
                  </a:extLst>
                </a:gridCol>
              </a:tblGrid>
              <a:tr h="170688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en-US" sz="4000" b="0" i="0" u="none" strike="noStrike" dirty="0" err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doze administrate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Doze recepționate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utilizat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12601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288007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274734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562741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2133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-COVID-VAC (Sputnik-V)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102927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101410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204337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60360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Pfizer/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BioNTech</a:t>
                      </a: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Comirnaty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143765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128614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272379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400140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9647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Sinopharm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63674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57819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87724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250245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Janssen</a:t>
                      </a:r>
                      <a:endParaRPr lang="ro-MD" sz="3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193517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193517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12055"/>
                  </a:ext>
                </a:extLst>
              </a:tr>
              <a:tr h="75822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806491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577881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1384372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1730740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96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87213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8067" y="1597385"/>
            <a:ext cx="11327467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4398532"/>
            <a:ext cx="10464333" cy="225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anti COVID-19: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4000" b="0" i="0" u="none" strike="noStrike" kern="0" cap="none" spc="-43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4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doze administrate: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384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372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  <a:endParaRPr kumimoji="0" lang="en-US" sz="4000" b="1" i="0" u="none" strike="noStrike" kern="0" cap="none" spc="-4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2852400" cy="686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vaccinală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23,57 %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națională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22,55 %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o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90,22 %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9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completă</a:t>
            </a:r>
            <a:r>
              <a:rPr kumimoji="0" lang="en-US" sz="4000" b="0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</a:t>
            </a: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88,93 %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05905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23" y="884367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9" name="Diagramă 8">
            <a:extLst>
              <a:ext uri="{FF2B5EF4-FFF2-40B4-BE49-F238E27FC236}">
                <a16:creationId xmlns:a16="http://schemas.microsoft.com/office/drawing/2014/main" id="{4BD80886-B13A-4823-BF31-CF88788BBAB2}"/>
              </a:ext>
            </a:extLst>
          </p:cNvPr>
          <p:cNvGraphicFramePr>
            <a:graphicFrameLocks/>
          </p:cNvGraphicFramePr>
          <p:nvPr/>
        </p:nvGraphicFramePr>
        <p:xfrm>
          <a:off x="1155405" y="3605905"/>
          <a:ext cx="13106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73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863600"/>
            <a:ext cx="205232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pe categorii de vârstă (%)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F666FD01-3714-46B0-8F84-6A349C600999}"/>
              </a:ext>
            </a:extLst>
          </p:cNvPr>
          <p:cNvGraphicFramePr>
            <a:graphicFrameLocks/>
          </p:cNvGraphicFramePr>
          <p:nvPr/>
        </p:nvGraphicFramePr>
        <p:xfrm>
          <a:off x="1371600" y="2692400"/>
          <a:ext cx="21640800" cy="934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24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768020"/>
            <a:ext cx="218440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D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săptămânale 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  <a:endParaRPr kumimoji="0" lang="ro-MD" sz="6000" b="1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B79C19E9-4DB8-4C25-B2E8-AAE2E9AAB56E}"/>
              </a:ext>
            </a:extLst>
          </p:cNvPr>
          <p:cNvGraphicFramePr/>
          <p:nvPr/>
        </p:nvGraphicFramePr>
        <p:xfrm>
          <a:off x="1118067" y="3098800"/>
          <a:ext cx="22656333" cy="1026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640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id="{8FDF7B8C-F373-419C-B8D7-BB55CBFF7320}"/>
              </a:ext>
            </a:extLst>
          </p:cNvPr>
          <p:cNvSpPr txBox="1"/>
          <p:nvPr/>
        </p:nvSpPr>
        <p:spPr>
          <a:xfrm>
            <a:off x="3048000" y="1676401"/>
            <a:ext cx="1859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vaccinal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ă în teritorii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98467290-3A3E-4D12-951E-32C0E71A5FB2}"/>
              </a:ext>
            </a:extLst>
          </p:cNvPr>
          <p:cNvGraphicFramePr>
            <a:graphicFrameLocks/>
          </p:cNvGraphicFramePr>
          <p:nvPr/>
        </p:nvGraphicFramePr>
        <p:xfrm>
          <a:off x="1066800" y="3098800"/>
          <a:ext cx="22250400" cy="98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986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47500" y="12613390"/>
            <a:ext cx="2777373" cy="739327"/>
            <a:chOff x="0" y="0"/>
            <a:chExt cx="4349750" cy="1157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55901" y="12539902"/>
            <a:ext cx="2222500" cy="591621"/>
            <a:chOff x="0" y="0"/>
            <a:chExt cx="4349750" cy="1157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9897" r="9897"/>
          <a:stretch>
            <a:fillRect/>
          </a:stretch>
        </p:blipFill>
        <p:spPr>
          <a:xfrm>
            <a:off x="20820832" y="1311223"/>
            <a:ext cx="3156769" cy="39359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87945" y="2507421"/>
            <a:ext cx="6908800" cy="112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Startul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</a:p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martie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80771" y="5387783"/>
            <a:ext cx="7996829" cy="372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medie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săptămânală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domeniul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medical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infectați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COVID-19 din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totalul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 </a:t>
            </a:r>
            <a:r>
              <a:rPr kumimoji="0" lang="en-US" sz="3200" b="0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constituit</a:t>
            </a:r>
            <a:r>
              <a:rPr kumimoji="0" lang="en-US" sz="3200" b="0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Toată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perioada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- 12% </a:t>
            </a:r>
            <a:r>
              <a:rPr kumimoji="0" lang="en-GB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CI [10,02 - 13,97]</a:t>
            </a:r>
            <a:endParaRPr kumimoji="0" lang="en-US" sz="3200" b="1" i="0" u="none" strike="noStrike" kern="0" cap="none" spc="-2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38-  2,5 %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2" y="441134"/>
            <a:ext cx="228599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7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Impactul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RO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asupra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infectării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lucrătorilor</a:t>
            </a:r>
            <a:r>
              <a:rPr kumimoji="0" lang="en-US" sz="6000" b="1" i="0" u="none" strike="noStrike" kern="0" cap="none" spc="-5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-5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medicali</a:t>
            </a:r>
            <a:endParaRPr kumimoji="0" lang="en-US" sz="6000" b="1" i="0" u="none" strike="noStrike" kern="0" cap="none" spc="-5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41A62A-85C6-4F3C-BCAB-4273FA557F5B}"/>
              </a:ext>
            </a:extLst>
          </p:cNvPr>
          <p:cNvSpPr/>
          <p:nvPr/>
        </p:nvSpPr>
        <p:spPr>
          <a:xfrm>
            <a:off x="12376300" y="6211171"/>
            <a:ext cx="3423677" cy="71415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AD8545-9E7E-4EDB-A596-ED0EF6B72247}"/>
              </a:ext>
            </a:extLst>
          </p:cNvPr>
          <p:cNvCxnSpPr>
            <a:cxnSpLocks/>
          </p:cNvCxnSpPr>
          <p:nvPr/>
        </p:nvCxnSpPr>
        <p:spPr>
          <a:xfrm>
            <a:off x="5642345" y="4389969"/>
            <a:ext cx="0" cy="1821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ă 13">
            <a:extLst>
              <a:ext uri="{FF2B5EF4-FFF2-40B4-BE49-F238E27FC236}">
                <a16:creationId xmlns:a16="http://schemas.microsoft.com/office/drawing/2014/main" id="{ECB04C50-F56C-44D1-819A-50C10B8F4C68}"/>
              </a:ext>
            </a:extLst>
          </p:cNvPr>
          <p:cNvGraphicFramePr>
            <a:graphicFrameLocks/>
          </p:cNvGraphicFramePr>
          <p:nvPr/>
        </p:nvGraphicFramePr>
        <p:xfrm>
          <a:off x="914402" y="5247135"/>
          <a:ext cx="14579593" cy="77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8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10713497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3555" y="4148841"/>
            <a:ext cx="7346388" cy="73463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9674" y="1371600"/>
            <a:ext cx="9986727" cy="967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infecție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COVID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2327" y="3423444"/>
            <a:ext cx="12192000" cy="5013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Testați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pozitiv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SARS-CoV-2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1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38:</a:t>
            </a:r>
          </a:p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82 % 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din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COVID-19 positive au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înregistrate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persoanele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nevaccinate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;</a:t>
            </a: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2 % 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au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vaccinați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cu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schemă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000" b="0" i="0" u="none" strike="noStrike" kern="0" cap="none" spc="-35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incompletă</a:t>
            </a:r>
            <a:r>
              <a:rPr kumimoji="0" lang="en-US" sz="4000" b="0" i="0" u="none" strike="noStrike" kern="0" cap="none" spc="-35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;</a:t>
            </a: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-3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3465" b="1" i="0" u="none" strike="noStrike" kern="0" cap="none" spc="-3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/>
              <a:sym typeface="Helvetica Neue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9AC6EC-CFE0-4D8D-9CF9-0876A13A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88371" y="6265996"/>
            <a:ext cx="3112075" cy="3112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65507" y="5564203"/>
            <a:ext cx="9040263" cy="67801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1" y="2959019"/>
            <a:ext cx="13415676" cy="796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YACkoCJbd3A 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administrate: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384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.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372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total au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fost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raportate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  <a:r>
              <a:rPr kumimoji="0" lang="ro-M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497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EAPI: </a:t>
            </a:r>
            <a:r>
              <a:rPr kumimoji="0" lang="ro-MO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ușoare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91,9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(1.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377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locală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până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oboseală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musculare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și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articulare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etc.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moderate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8,01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%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120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de la 38</a:t>
            </a:r>
            <a:r>
              <a:rPr kumimoji="0" lang="ro-RO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5,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reacție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alergică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29601" y="1623819"/>
            <a:ext cx="3112075" cy="3112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619559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Evenimente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adverse post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imunizare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(EAPI)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16" b="55737"/>
          <a:stretch>
            <a:fillRect/>
          </a:stretch>
        </p:blipFill>
        <p:spPr>
          <a:xfrm>
            <a:off x="0" y="0"/>
            <a:ext cx="24384000" cy="7050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08466" y="7417223"/>
            <a:ext cx="11461898" cy="5979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949" y="4896028"/>
            <a:ext cx="13381091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10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Surse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 de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informare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ea typeface="Arimo Bold" panose="020B060402020202020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69473" y="8178801"/>
            <a:ext cx="12700" cy="8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7614742"/>
            <a:ext cx="13381091" cy="740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Pagini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oficiale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4"/>
              </a:rPr>
              <a:t>https://vaccinare.gov.md/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5"/>
              </a:rPr>
              <a:t>https://covidinfo.md/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6"/>
              </a:rPr>
              <a:t>https://msmps.gov.md/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7"/>
              </a:rPr>
              <a:t>http://ansp.md/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viber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vb.me/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sanatate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03AD-49CD-3249-9CF8-32005526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Indicatori COVID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26.09.2021</a:t>
            </a:r>
            <a:endParaRPr lang="en-MD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1ADA-3820-3543-A292-C7E3A49C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508" y="685801"/>
            <a:ext cx="15083492" cy="12472746"/>
          </a:xfrm>
        </p:spPr>
        <p:txBody>
          <a:bodyPr>
            <a:norm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totală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– 1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1.37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totală – 2.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grave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medii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ușoare și asimptomatici –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cazurilor ultimele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1046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ultimele 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(numărul de reproducție efectiv/rata de contagiozitate) 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en-M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BDD2E-4291-8A4F-A078-14E160ECBBCF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26.09.2021</a:t>
            </a:r>
            <a:endParaRPr lang="en-MD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6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36001" y="4057083"/>
            <a:ext cx="9471279" cy="71034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73316" y="2349505"/>
            <a:ext cx="7877369" cy="59080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6344905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5891" y="7382828"/>
            <a:ext cx="8720661" cy="6540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6530" y="2437799"/>
            <a:ext cx="9201860" cy="69013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80000" y="660400"/>
            <a:ext cx="17003421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Fii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siguranță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! </a:t>
            </a:r>
          </a:p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Vaccinează-te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împotriva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#covid19​!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78F7265F-F03D-469B-B337-D6EE6068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11" y="4550735"/>
            <a:ext cx="11277977" cy="38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29550FB-5BC9-4B04-A3FD-73602E063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503557"/>
              </p:ext>
            </p:extLst>
          </p:nvPr>
        </p:nvGraphicFramePr>
        <p:xfrm>
          <a:off x="1420238" y="2568102"/>
          <a:ext cx="22451439" cy="1114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A10AD2-85A4-0A44-9A63-18169135F4D3}"/>
              </a:ext>
            </a:extLst>
          </p:cNvPr>
          <p:cNvCxnSpPr>
            <a:cxnSpLocks/>
          </p:cNvCxnSpPr>
          <p:nvPr/>
        </p:nvCxnSpPr>
        <p:spPr>
          <a:xfrm>
            <a:off x="7118734" y="5011035"/>
            <a:ext cx="0" cy="2886104"/>
          </a:xfrm>
          <a:prstGeom prst="straightConnector1">
            <a:avLst/>
          </a:prstGeom>
          <a:noFill/>
          <a:ln w="12065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B6CD268-541C-49D5-A417-E9C8071B04E9}"/>
              </a:ext>
            </a:extLst>
          </p:cNvPr>
          <p:cNvSpPr txBox="1">
            <a:spLocks/>
          </p:cNvSpPr>
          <p:nvPr/>
        </p:nvSpPr>
        <p:spPr>
          <a:xfrm>
            <a:off x="1" y="275436"/>
            <a:ext cx="24383999" cy="144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-200" baseline="0">
                <a:solidFill>
                  <a:srgbClr val="222222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it-IT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populație ultimele </a:t>
            </a: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zile, </a:t>
            </a:r>
            <a:b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 cu alte state</a:t>
            </a:r>
            <a:br>
              <a:rPr lang="it-IT" sz="5500" b="1" dirty="0">
                <a:solidFill>
                  <a:srgbClr val="000000"/>
                </a:solidFill>
                <a:latin typeface="Open Sans"/>
              </a:rPr>
            </a:br>
            <a:endParaRPr lang="it-IT" sz="55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71A03FC-1195-423D-A969-117D71B5DEE9}"/>
              </a:ext>
            </a:extLst>
          </p:cNvPr>
          <p:cNvSpPr txBox="1"/>
          <p:nvPr/>
        </p:nvSpPr>
        <p:spPr>
          <a:xfrm>
            <a:off x="12192000" y="3361241"/>
            <a:ext cx="105758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025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endParaRPr kumimoji="0" lang="ro-RO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7 zile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c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azuri la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mii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populație</a:t>
            </a: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8461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E189-7831-B844-AA4F-246C9738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63" y="4699850"/>
            <a:ext cx="6601194" cy="4869452"/>
          </a:xfrm>
        </p:spPr>
        <p:txBody>
          <a:bodyPr>
            <a:no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Distribuția săptămânală a cazurilor, deceselor și vindecaților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BC6A-40AC-034E-A496-27F8B682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8153" y="669851"/>
            <a:ext cx="15217524" cy="486945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800" b="1" dirty="0"/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Săptămâna 38 din 2021  (20.09 - 26.09.2021) comparativ </a:t>
            </a:r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 săptămâna 37 din 2021: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cazuri a crescut cu 6.3%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decese a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crescut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vindecați a crescut cu 27.6%</a:t>
            </a:r>
          </a:p>
          <a:p>
            <a:endParaRPr lang="en-M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B3339-A038-F942-9165-CF8476E0371A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26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.0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.2021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4FC61B-7F3F-A94F-9A85-65AD6CC85B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918473"/>
              </p:ext>
            </p:extLst>
          </p:nvPr>
        </p:nvGraphicFramePr>
        <p:xfrm>
          <a:off x="446567" y="3079296"/>
          <a:ext cx="23412893" cy="1019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79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6B773-187C-4E3F-9086-2BF2CF06B95E}"/>
              </a:ext>
            </a:extLst>
          </p:cNvPr>
          <p:cNvCxnSpPr/>
          <p:nvPr/>
        </p:nvCxnSpPr>
        <p:spPr>
          <a:xfrm>
            <a:off x="3622994" y="1431208"/>
            <a:ext cx="171379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174D58CC-BD94-4343-B049-62191B71CE4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7598"/>
            <a:ext cx="243840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Distribuția în timp (săptămânal) a cazurilor și investigațiilor de COVID-19,</a:t>
            </a:r>
            <a:r>
              <a:rPr lang="en-US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o-MD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.09.2021</a:t>
            </a:r>
            <a:endParaRPr lang="en-US" altLang="zh-CN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FEB3B-4727-D643-8A92-24649A7FE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092875"/>
              </p:ext>
            </p:extLst>
          </p:nvPr>
        </p:nvGraphicFramePr>
        <p:xfrm>
          <a:off x="5829214" y="1705528"/>
          <a:ext cx="13582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9064">
                  <a:extLst>
                    <a:ext uri="{9D8B030D-6E8A-4147-A177-3AD203B41FA5}">
                      <a16:colId xmlns:a16="http://schemas.microsoft.com/office/drawing/2014/main" val="3374647112"/>
                    </a:ext>
                  </a:extLst>
                </a:gridCol>
                <a:gridCol w="569064">
                  <a:extLst>
                    <a:ext uri="{9D8B030D-6E8A-4147-A177-3AD203B41FA5}">
                      <a16:colId xmlns:a16="http://schemas.microsoft.com/office/drawing/2014/main" val="3937827211"/>
                    </a:ext>
                  </a:extLst>
                </a:gridCol>
                <a:gridCol w="12444064">
                  <a:extLst>
                    <a:ext uri="{9D8B030D-6E8A-4147-A177-3AD203B41FA5}">
                      <a16:colId xmlns:a16="http://schemas.microsoft.com/office/drawing/2014/main" val="2715252042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 februarie 2020 – 26 </a:t>
                      </a:r>
                      <a:r>
                        <a:rPr lang="ro-RO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septembrie 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569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1.750.371 teste efectuate 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7760"/>
                  </a:ext>
                </a:extLst>
              </a:tr>
            </a:tbl>
          </a:graphicData>
        </a:graphic>
      </p:graphicFrame>
      <p:sp>
        <p:nvSpPr>
          <p:cNvPr id="10" name="CasetăText 9">
            <a:extLst>
              <a:ext uri="{FF2B5EF4-FFF2-40B4-BE49-F238E27FC236}">
                <a16:creationId xmlns:a16="http://schemas.microsoft.com/office/drawing/2014/main" id="{920FFCBE-8EC0-4ABB-A499-0882C2C1F908}"/>
              </a:ext>
            </a:extLst>
          </p:cNvPr>
          <p:cNvSpPr txBox="1"/>
          <p:nvPr/>
        </p:nvSpPr>
        <p:spPr>
          <a:xfrm>
            <a:off x="424710" y="12907043"/>
            <a:ext cx="23534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MD" sz="2800" i="1" dirty="0"/>
              <a:t>* din săptămâna 22/03-28/03 este calculat numărul total de teste efectuate inclusiv cele antigen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A50606-42AF-4DF1-95A4-318FC86A0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553307"/>
              </p:ext>
            </p:extLst>
          </p:nvPr>
        </p:nvGraphicFramePr>
        <p:xfrm>
          <a:off x="596348" y="3320967"/>
          <a:ext cx="23197929" cy="958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75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76DE488-D451-4F62-8DAF-8AC5A59A1A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040041"/>
              </p:ext>
            </p:extLst>
          </p:nvPr>
        </p:nvGraphicFramePr>
        <p:xfrm>
          <a:off x="476250" y="2449473"/>
          <a:ext cx="23418921" cy="1047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FA23-1866-5F4D-B58C-902374645E0E}"/>
              </a:ext>
            </a:extLst>
          </p:cNvPr>
          <p:cNvSpPr txBox="1">
            <a:spLocks/>
          </p:cNvSpPr>
          <p:nvPr/>
        </p:nvSpPr>
        <p:spPr>
          <a:xfrm>
            <a:off x="1437692" y="352508"/>
            <a:ext cx="22090524" cy="2096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pentru ultimele 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 la 100 mii populație </a:t>
            </a:r>
            <a:b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distribuită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după teritorii 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(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.2021) COVID-19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FF60DD-D1A1-4B47-9E37-5DAF1A97D4DD}"/>
              </a:ext>
            </a:extLst>
          </p:cNvPr>
          <p:cNvCxnSpPr>
            <a:cxnSpLocks/>
          </p:cNvCxnSpPr>
          <p:nvPr/>
        </p:nvCxnSpPr>
        <p:spPr>
          <a:xfrm>
            <a:off x="1531733" y="8242681"/>
            <a:ext cx="22153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553367A-EC17-2E44-9527-29AD4F0307FC}"/>
              </a:ext>
            </a:extLst>
          </p:cNvPr>
          <p:cNvSpPr/>
          <p:nvPr/>
        </p:nvSpPr>
        <p:spPr>
          <a:xfrm>
            <a:off x="11998264" y="5850573"/>
            <a:ext cx="10790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la 100 mii RM din 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endParaRPr lang="en-MD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9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E8AEC-0ED1-42DC-B500-91E54C87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12" y="2156620"/>
            <a:ext cx="10328583" cy="11559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74EB9-D4C8-4F7B-BBEB-51D61074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843" y="2156622"/>
            <a:ext cx="10328582" cy="11559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AC552-FEB6-C844-A880-DC39BA03ECA4}"/>
              </a:ext>
            </a:extLst>
          </p:cNvPr>
          <p:cNvSpPr txBox="1"/>
          <p:nvPr/>
        </p:nvSpPr>
        <p:spPr>
          <a:xfrm>
            <a:off x="3886199" y="373673"/>
            <a:ext cx="161333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COVID-19 la 100 mii populație, conform teritoriilor administrative în ultimele </a:t>
            </a:r>
            <a:r>
              <a:rPr lang="ro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zile, comparativ cu perioada  precedentă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CBB9B39-EB4A-46CF-93FC-C77583C6CDB0}"/>
              </a:ext>
            </a:extLst>
          </p:cNvPr>
          <p:cNvSpPr txBox="1"/>
          <p:nvPr/>
        </p:nvSpPr>
        <p:spPr>
          <a:xfrm>
            <a:off x="4360877" y="159236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67814B7-215F-426C-A0BF-CE29A15556EE}"/>
              </a:ext>
            </a:extLst>
          </p:cNvPr>
          <p:cNvSpPr txBox="1"/>
          <p:nvPr/>
        </p:nvSpPr>
        <p:spPr>
          <a:xfrm>
            <a:off x="15745077" y="161503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FCF6EAC-BFDE-47AD-B378-97DF5A006FEE}"/>
              </a:ext>
            </a:extLst>
          </p:cNvPr>
          <p:cNvSpPr txBox="1"/>
          <p:nvPr/>
        </p:nvSpPr>
        <p:spPr>
          <a:xfrm>
            <a:off x="1413999" y="8534761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939BD198-8452-4BA1-AC92-92202ACF3579}"/>
              </a:ext>
            </a:extLst>
          </p:cNvPr>
          <p:cNvSpPr txBox="1"/>
          <p:nvPr/>
        </p:nvSpPr>
        <p:spPr>
          <a:xfrm>
            <a:off x="3004744" y="4677733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latin typeface="Calibri" panose="020F0502020204030204" pitchFamily="34" charset="0"/>
                <a:cs typeface="Calibri" panose="020F0502020204030204" pitchFamily="34" charset="0"/>
              </a:rPr>
              <a:t>Bălți – </a:t>
            </a:r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427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CA0F7DB-C21C-4216-B5E6-571F97AF1B08}"/>
              </a:ext>
            </a:extLst>
          </p:cNvPr>
          <p:cNvSpPr txBox="1"/>
          <p:nvPr/>
        </p:nvSpPr>
        <p:spPr>
          <a:xfrm>
            <a:off x="7214393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 </a:t>
            </a:r>
            <a:r>
              <a:rPr lang="ro-MD" sz="2000" dirty="0">
                <a:solidFill>
                  <a:schemeClr val="tx1"/>
                </a:solidFill>
              </a:rPr>
              <a:t>197</a:t>
            </a:r>
            <a:endParaRPr lang="en-MD" sz="2000" dirty="0">
              <a:solidFill>
                <a:schemeClr val="tx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D624565-6715-42EC-9FA2-2E2241C48E16}"/>
              </a:ext>
            </a:extLst>
          </p:cNvPr>
          <p:cNvSpPr txBox="1"/>
          <p:nvPr/>
        </p:nvSpPr>
        <p:spPr>
          <a:xfrm>
            <a:off x="12741218" y="8534760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727EC1E9-76CB-4511-AF49-79C8995EEF16}"/>
              </a:ext>
            </a:extLst>
          </p:cNvPr>
          <p:cNvSpPr txBox="1"/>
          <p:nvPr/>
        </p:nvSpPr>
        <p:spPr>
          <a:xfrm>
            <a:off x="18573388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</a:t>
            </a:r>
            <a:r>
              <a:rPr lang="ro-MD" sz="2000" dirty="0">
                <a:solidFill>
                  <a:schemeClr val="tx1"/>
                </a:solidFill>
              </a:rPr>
              <a:t> 267</a:t>
            </a:r>
            <a:r>
              <a:rPr lang="en-MD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144EA83-2BC1-4E69-86AC-1C0DDF655DA2}"/>
              </a:ext>
            </a:extLst>
          </p:cNvPr>
          <p:cNvSpPr txBox="1"/>
          <p:nvPr/>
        </p:nvSpPr>
        <p:spPr>
          <a:xfrm>
            <a:off x="13994800" y="4807727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Bălți – 493 </a:t>
            </a:r>
          </a:p>
        </p:txBody>
      </p:sp>
    </p:spTree>
    <p:extLst>
      <p:ext uri="{BB962C8B-B14F-4D97-AF65-F5344CB8AC3E}">
        <p14:creationId xmlns:p14="http://schemas.microsoft.com/office/powerpoint/2010/main" val="22159683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0889C8-6A11-4478-B05B-BFAFB59F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069" y="20792"/>
            <a:ext cx="12400088" cy="13695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8A619-C26C-914F-A29E-358BBDFF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– GIS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Numărul de reproducție efectiv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0.98</a:t>
            </a:r>
            <a:endParaRPr lang="en-MD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12216-C39A-894F-8BCF-9C047179813E}"/>
              </a:ext>
            </a:extLst>
          </p:cNvPr>
          <p:cNvSpPr txBox="1"/>
          <p:nvPr/>
        </p:nvSpPr>
        <p:spPr>
          <a:xfrm>
            <a:off x="2948917" y="3450200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45F7A56-A861-4E4E-82E4-A2A55A80470C}"/>
              </a:ext>
            </a:extLst>
          </p:cNvPr>
          <p:cNvSpPr txBox="1"/>
          <p:nvPr/>
        </p:nvSpPr>
        <p:spPr>
          <a:xfrm>
            <a:off x="17974859" y="4474633"/>
            <a:ext cx="388169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Transnistria</a:t>
            </a:r>
            <a:r>
              <a:rPr lang="en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o-MD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1.25</a:t>
            </a:r>
            <a:endParaRPr lang="en-MD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1A026B1-CD7F-4BDD-8D5A-2E6314A8C96A}"/>
              </a:ext>
            </a:extLst>
          </p:cNvPr>
          <p:cNvSpPr txBox="1"/>
          <p:nvPr/>
        </p:nvSpPr>
        <p:spPr>
          <a:xfrm>
            <a:off x="13533340" y="3132902"/>
            <a:ext cx="3881690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RO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Bălți</a:t>
            </a:r>
            <a:r>
              <a:rPr lang="en-MD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MD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,39</a:t>
            </a:r>
            <a:endParaRPr lang="en-MD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8661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25562</TotalTime>
  <Words>1206</Words>
  <Application>Microsoft Office PowerPoint</Application>
  <PresentationFormat>Custom</PresentationFormat>
  <Paragraphs>254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Arial</vt:lpstr>
      <vt:lpstr>Arimo Bold</vt:lpstr>
      <vt:lpstr>Calibri</vt:lpstr>
      <vt:lpstr>Calibri Light</vt:lpstr>
      <vt:lpstr>Cambria</vt:lpstr>
      <vt:lpstr>DejaVu Serif</vt:lpstr>
      <vt:lpstr>Heebo Regular</vt:lpstr>
      <vt:lpstr>Heebo Regular Bold</vt:lpstr>
      <vt:lpstr>Helvetica Neue</vt:lpstr>
      <vt:lpstr>Helvetica Neue Light</vt:lpstr>
      <vt:lpstr>Helvetica Neue Medium</vt:lpstr>
      <vt:lpstr>Montserrat Black</vt:lpstr>
      <vt:lpstr>Montserrat Bold</vt:lpstr>
      <vt:lpstr>Open Sans</vt:lpstr>
      <vt:lpstr>Open Sans SemiBold</vt:lpstr>
      <vt:lpstr>Rockwell</vt:lpstr>
      <vt:lpstr>Times New Roman</vt:lpstr>
      <vt:lpstr>Wingdings</vt:lpstr>
      <vt:lpstr>YACkoCJbd3A 0</vt:lpstr>
      <vt:lpstr>White</vt:lpstr>
      <vt:lpstr>Atlas</vt:lpstr>
      <vt:lpstr>1_White</vt:lpstr>
      <vt:lpstr>Raport săptămânal    </vt:lpstr>
      <vt:lpstr>COVID-19 (26.09.2021)  </vt:lpstr>
      <vt:lpstr>Indicatori COVID 26.09.2021</vt:lpstr>
      <vt:lpstr>PowerPoint Presentation</vt:lpstr>
      <vt:lpstr>Distribuția săptămânală a cazurilor, deceselor și vindecaților COVID-19</vt:lpstr>
      <vt:lpstr>PowerPoint Presentation</vt:lpstr>
      <vt:lpstr>PowerPoint Presentation</vt:lpstr>
      <vt:lpstr>PowerPoint Presentation</vt:lpstr>
      <vt:lpstr>Rt – GIS Numărul de reproducție efectiv 0.98</vt:lpstr>
      <vt:lpstr>Analiza descriptivă a cazurilor confirmate COVID-19 (cumulativ)</vt:lpstr>
      <vt:lpstr>Testarea angajaților din instituțiile medicale la COVID-19 </vt:lpstr>
      <vt:lpstr>Personalul instituțiilor medicale infectat cu COVID-19 (cumulativ)</vt:lpstr>
      <vt:lpstr>Copiii și femeile gravide confirmați COVID-19 (cumulativ)</vt:lpstr>
      <vt:lpstr>Analiza descriptivă a deceselor cauzate de COVID-19</vt:lpstr>
      <vt:lpstr>PowerPoint Presentation</vt:lpstr>
      <vt:lpstr>PowerPoint Presentation</vt:lpstr>
      <vt:lpstr>Cazuri de import 20.09 - 26.09.2021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Prezentarea Informațiilor actualizate</dc:title>
  <dc:creator>Ceban Alexei</dc:creator>
  <cp:lastModifiedBy>Valentin Mita</cp:lastModifiedBy>
  <cp:revision>788</cp:revision>
  <dcterms:modified xsi:type="dcterms:W3CDTF">2021-09-27T09:36:47Z</dcterms:modified>
</cp:coreProperties>
</file>