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Ex1.xml" ContentType="application/vnd.ms-office.chartex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7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9.xml" ContentType="application/vnd.openxmlformats-officedocument.presentationml.notesSlide+xml"/>
  <Override PartName="/ppt/charts/chart9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0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3.xml" ContentType="application/vnd.openxmlformats-officedocument.themeOverride+xml"/>
  <Override PartName="/ppt/notesSlides/notesSlide10.xml" ContentType="application/vnd.openxmlformats-officedocument.presentationml.notesSlide+xml"/>
  <Override PartName="/ppt/charts/chart11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4.xml" ContentType="application/vnd.openxmlformats-officedocument.themeOverride+xml"/>
  <Override PartName="/ppt/charts/chart12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5.xml" ContentType="application/vnd.openxmlformats-officedocument.themeOverride+xml"/>
  <Override PartName="/ppt/charts/chart13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6.xml" ContentType="application/vnd.openxmlformats-officedocument.themeOverride+xml"/>
  <Override PartName="/ppt/drawings/drawing1.xml" ContentType="application/vnd.openxmlformats-officedocument.drawingml.chartshapes+xml"/>
  <Override PartName="/ppt/charts/chart14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1.xml" ContentType="application/vnd.openxmlformats-officedocument.presentationml.notesSlide+xml"/>
  <Override PartName="/ppt/charts/chart15.xml" ContentType="application/vnd.openxmlformats-officedocument.drawingml.chart+xml"/>
  <Override PartName="/ppt/theme/themeOverride7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2"/>
    <p:sldMasterId id="2147483697" r:id="rId3"/>
  </p:sldMasterIdLst>
  <p:notesMasterIdLst>
    <p:notesMasterId r:id="rId34"/>
  </p:notesMasterIdLst>
  <p:sldIdLst>
    <p:sldId id="504" r:id="rId4"/>
    <p:sldId id="433" r:id="rId5"/>
    <p:sldId id="269" r:id="rId6"/>
    <p:sldId id="402" r:id="rId7"/>
    <p:sldId id="505" r:id="rId8"/>
    <p:sldId id="506" r:id="rId9"/>
    <p:sldId id="498" r:id="rId10"/>
    <p:sldId id="500" r:id="rId11"/>
    <p:sldId id="501" r:id="rId12"/>
    <p:sldId id="407" r:id="rId13"/>
    <p:sldId id="409" r:id="rId14"/>
    <p:sldId id="349" r:id="rId15"/>
    <p:sldId id="387" r:id="rId16"/>
    <p:sldId id="367" r:id="rId17"/>
    <p:sldId id="451" r:id="rId18"/>
    <p:sldId id="270" r:id="rId19"/>
    <p:sldId id="256" r:id="rId20"/>
    <p:sldId id="507" r:id="rId21"/>
    <p:sldId id="283" r:id="rId22"/>
    <p:sldId id="259" r:id="rId23"/>
    <p:sldId id="278" r:id="rId24"/>
    <p:sldId id="279" r:id="rId25"/>
    <p:sldId id="281" r:id="rId26"/>
    <p:sldId id="284" r:id="rId27"/>
    <p:sldId id="508" r:id="rId28"/>
    <p:sldId id="262" r:id="rId29"/>
    <p:sldId id="263" r:id="rId30"/>
    <p:sldId id="267" r:id="rId31"/>
    <p:sldId id="268" r:id="rId32"/>
    <p:sldId id="353" r:id="rId3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 Ciubotaru" initials="DC" lastIdx="1" clrIdx="0">
    <p:extLst>
      <p:ext uri="{19B8F6BF-5375-455C-9EA6-DF929625EA0E}">
        <p15:presenceInfo xmlns:p15="http://schemas.microsoft.com/office/powerpoint/2012/main" userId="fc2ca31c654db16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0061"/>
    <a:srgbClr val="1D46F3"/>
    <a:srgbClr val="ADA9BB"/>
    <a:srgbClr val="DA0010"/>
    <a:srgbClr val="007949"/>
    <a:srgbClr val="C8C8C8"/>
    <a:srgbClr val="008E40"/>
    <a:srgbClr val="00B1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95407" autoAdjust="0"/>
  </p:normalViewPr>
  <p:slideViewPr>
    <p:cSldViewPr snapToGrid="0">
      <p:cViewPr>
        <p:scale>
          <a:sx n="40" d="100"/>
          <a:sy n="40" d="100"/>
        </p:scale>
        <p:origin x="1812" y="100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Raport%20saptaminal\Covid%20raportare\Cernelea\Europa%20incep%20aug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file:///C:\Users\user\Desktop\Raport%20saptaminal\Saptaminal_COVID-05.09.2021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5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Diagrama%20din%20Microsoft%20PowerPoint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4.xml"/><Relationship Id="rId1" Type="http://schemas.microsoft.com/office/2011/relationships/chartStyle" Target="style14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6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7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Raport%20saptaminal\Alina_raport%20zilnic\14%20Baza%20COVID-19%2005-09-2021%20(1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C:\Users\user\Desktop\Raport%20saptaminal\Saptaminal_COVID-05.09.2021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06.09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oleObject" Target="file:///C:\Users\user\Desktop\Raport%20saptaminal\COVID_MDA_R0_AC_05.09.2021.xlsx" TargetMode="External"/><Relationship Id="rId4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Incidenta!$B$1</c:f>
              <c:strCache>
                <c:ptCount val="1"/>
                <c:pt idx="0">
                  <c:v>incidenta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D00-473E-B91F-C04092207CE4}"/>
              </c:ext>
            </c:extLst>
          </c:dPt>
          <c:dPt>
            <c:idx val="2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D00-473E-B91F-C04092207CE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Incidenta!$A$2:$A$41</c:f>
              <c:strCache>
                <c:ptCount val="40"/>
                <c:pt idx="0">
                  <c:v>Muntenegru</c:v>
                </c:pt>
                <c:pt idx="1">
                  <c:v>Regatul Unit</c:v>
                </c:pt>
                <c:pt idx="2">
                  <c:v>Elveţia</c:v>
                </c:pt>
                <c:pt idx="3">
                  <c:v>Serbia</c:v>
                </c:pt>
                <c:pt idx="4">
                  <c:v>Grecia</c:v>
                </c:pt>
                <c:pt idx="5">
                  <c:v>Albania</c:v>
                </c:pt>
                <c:pt idx="6">
                  <c:v>Estonia</c:v>
                </c:pt>
                <c:pt idx="7">
                  <c:v>Macedonia de Nord</c:v>
                </c:pt>
                <c:pt idx="8">
                  <c:v>Franţa</c:v>
                </c:pt>
                <c:pt idx="9">
                  <c:v>Norvegia</c:v>
                </c:pt>
                <c:pt idx="10">
                  <c:v>Lituania</c:v>
                </c:pt>
                <c:pt idx="11">
                  <c:v>Slovenia</c:v>
                </c:pt>
                <c:pt idx="12">
                  <c:v>Bulgaria</c:v>
                </c:pt>
                <c:pt idx="13">
                  <c:v>Portugalia</c:v>
                </c:pt>
                <c:pt idx="14">
                  <c:v>Islanda</c:v>
                </c:pt>
                <c:pt idx="15">
                  <c:v>Belgia</c:v>
                </c:pt>
                <c:pt idx="16">
                  <c:v>Irlanda</c:v>
                </c:pt>
                <c:pt idx="17">
                  <c:v>Uniunea Europeană</c:v>
                </c:pt>
                <c:pt idx="18">
                  <c:v>Bielorusia</c:v>
                </c:pt>
                <c:pt idx="19">
                  <c:v>Spania</c:v>
                </c:pt>
                <c:pt idx="20">
                  <c:v>Olanda</c:v>
                </c:pt>
                <c:pt idx="21">
                  <c:v>Bosnia si Hertegovina</c:v>
                </c:pt>
                <c:pt idx="22">
                  <c:v>Danemarca</c:v>
                </c:pt>
                <c:pt idx="23">
                  <c:v>Croaţia</c:v>
                </c:pt>
                <c:pt idx="24">
                  <c:v>Rusia</c:v>
                </c:pt>
                <c:pt idx="25">
                  <c:v>Luxemburg</c:v>
                </c:pt>
                <c:pt idx="26">
                  <c:v>Letonia</c:v>
                </c:pt>
                <c:pt idx="27">
                  <c:v>Moldova</c:v>
                </c:pt>
                <c:pt idx="28">
                  <c:v>Germania</c:v>
                </c:pt>
                <c:pt idx="29">
                  <c:v>Malta</c:v>
                </c:pt>
                <c:pt idx="30">
                  <c:v>Italia</c:v>
                </c:pt>
                <c:pt idx="31">
                  <c:v>Finlanda</c:v>
                </c:pt>
                <c:pt idx="32">
                  <c:v>Suedia</c:v>
                </c:pt>
                <c:pt idx="33">
                  <c:v>Austria</c:v>
                </c:pt>
                <c:pt idx="34">
                  <c:v>România</c:v>
                </c:pt>
                <c:pt idx="35">
                  <c:v>Slovacia</c:v>
                </c:pt>
                <c:pt idx="36">
                  <c:v>Cehia</c:v>
                </c:pt>
                <c:pt idx="37">
                  <c:v>Ungaria</c:v>
                </c:pt>
                <c:pt idx="38">
                  <c:v>Ucraina</c:v>
                </c:pt>
                <c:pt idx="39">
                  <c:v>Polonia</c:v>
                </c:pt>
              </c:strCache>
            </c:strRef>
          </c:cat>
          <c:val>
            <c:numRef>
              <c:f>Incidenta!$B$2:$B$41</c:f>
              <c:numCache>
                <c:formatCode>0</c:formatCode>
                <c:ptCount val="40"/>
                <c:pt idx="0">
                  <c:v>1320.0563555173485</c:v>
                </c:pt>
                <c:pt idx="1">
                  <c:v>703.94546956816885</c:v>
                </c:pt>
                <c:pt idx="2">
                  <c:v>413.17824517748602</c:v>
                </c:pt>
                <c:pt idx="3">
                  <c:v>412.19287020845331</c:v>
                </c:pt>
                <c:pt idx="4">
                  <c:v>399.6563734666679</c:v>
                </c:pt>
                <c:pt idx="5">
                  <c:v>393.52573451642712</c:v>
                </c:pt>
                <c:pt idx="6">
                  <c:v>363.60595870846441</c:v>
                </c:pt>
                <c:pt idx="7">
                  <c:v>344.07313858256072</c:v>
                </c:pt>
                <c:pt idx="8">
                  <c:v>341.91088283125703</c:v>
                </c:pt>
                <c:pt idx="9">
                  <c:v>326.6389088508667</c:v>
                </c:pt>
                <c:pt idx="10">
                  <c:v>324.04065976962249</c:v>
                </c:pt>
                <c:pt idx="11">
                  <c:v>321.60495638109541</c:v>
                </c:pt>
                <c:pt idx="12">
                  <c:v>299.49010916279497</c:v>
                </c:pt>
                <c:pt idx="13">
                  <c:v>280.90161260884088</c:v>
                </c:pt>
                <c:pt idx="14">
                  <c:v>278.42024874536332</c:v>
                </c:pt>
                <c:pt idx="15">
                  <c:v>242.84395150951875</c:v>
                </c:pt>
                <c:pt idx="16">
                  <c:v>241.82239275356898</c:v>
                </c:pt>
                <c:pt idx="17">
                  <c:v>226.48806671605556</c:v>
                </c:pt>
                <c:pt idx="18">
                  <c:v>217.53500695968043</c:v>
                </c:pt>
                <c:pt idx="19">
                  <c:v>212.36944253085471</c:v>
                </c:pt>
                <c:pt idx="20">
                  <c:v>207.07458049787087</c:v>
                </c:pt>
                <c:pt idx="21">
                  <c:v>202.30773858561997</c:v>
                </c:pt>
                <c:pt idx="22">
                  <c:v>199.49888823350364</c:v>
                </c:pt>
                <c:pt idx="23">
                  <c:v>193.94904489845578</c:v>
                </c:pt>
                <c:pt idx="24">
                  <c:v>183.16608409389701</c:v>
                </c:pt>
                <c:pt idx="25">
                  <c:v>175.25197374201403</c:v>
                </c:pt>
                <c:pt idx="26">
                  <c:v>172.64602036428525</c:v>
                </c:pt>
                <c:pt idx="27">
                  <c:v>167</c:v>
                </c:pt>
                <c:pt idx="28">
                  <c:v>161.05027355700383</c:v>
                </c:pt>
                <c:pt idx="29">
                  <c:v>159.19216187471915</c:v>
                </c:pt>
                <c:pt idx="30">
                  <c:v>144.85088046257917</c:v>
                </c:pt>
                <c:pt idx="31">
                  <c:v>137.81055795709585</c:v>
                </c:pt>
                <c:pt idx="32">
                  <c:v>126.70809114644175</c:v>
                </c:pt>
                <c:pt idx="33">
                  <c:v>112.47807118918614</c:v>
                </c:pt>
                <c:pt idx="34">
                  <c:v>75.197960280204853</c:v>
                </c:pt>
                <c:pt idx="35">
                  <c:v>34.489020628974295</c:v>
                </c:pt>
                <c:pt idx="36">
                  <c:v>27.471145047273108</c:v>
                </c:pt>
                <c:pt idx="37">
                  <c:v>23.451064459283753</c:v>
                </c:pt>
                <c:pt idx="38">
                  <c:v>23.28333892012224</c:v>
                </c:pt>
                <c:pt idx="39">
                  <c:v>9.6507663324868371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00-473E-B91F-C04092207C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63002832"/>
        <c:axId val="862995288"/>
      </c:barChart>
      <c:catAx>
        <c:axId val="86300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62995288"/>
        <c:crosses val="autoZero"/>
        <c:auto val="1"/>
        <c:lblAlgn val="ctr"/>
        <c:lblOffset val="100"/>
        <c:noMultiLvlLbl val="0"/>
      </c:catAx>
      <c:valAx>
        <c:axId val="862995288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63002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390292309351743"/>
          <c:y val="4.8084147257700979E-2"/>
          <c:w val="0.80524776183798941"/>
          <c:h val="0.8972253411974893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'Tari de import'!$A$1:$A$16</c:f>
              <c:strCache>
                <c:ptCount val="16"/>
                <c:pt idx="0">
                  <c:v>Egipt</c:v>
                </c:pt>
                <c:pt idx="1">
                  <c:v>Franța</c:v>
                </c:pt>
                <c:pt idx="2">
                  <c:v>Spania</c:v>
                </c:pt>
                <c:pt idx="3">
                  <c:v>Germania </c:v>
                </c:pt>
                <c:pt idx="4">
                  <c:v>Grecia</c:v>
                </c:pt>
                <c:pt idx="5">
                  <c:v>Portugalia</c:v>
                </c:pt>
                <c:pt idx="6">
                  <c:v>Maldive</c:v>
                </c:pt>
                <c:pt idx="7">
                  <c:v>SUA</c:v>
                </c:pt>
                <c:pt idx="8">
                  <c:v>Italia</c:v>
                </c:pt>
                <c:pt idx="9">
                  <c:v>Bulgaria</c:v>
                </c:pt>
                <c:pt idx="10">
                  <c:v>Germania</c:v>
                </c:pt>
                <c:pt idx="11">
                  <c:v>Rusia</c:v>
                </c:pt>
                <c:pt idx="12">
                  <c:v>Marea Britanie</c:v>
                </c:pt>
                <c:pt idx="13">
                  <c:v>România</c:v>
                </c:pt>
                <c:pt idx="14">
                  <c:v>Turcia</c:v>
                </c:pt>
                <c:pt idx="15">
                  <c:v>Ucraina</c:v>
                </c:pt>
              </c:strCache>
            </c:strRef>
          </c:cat>
          <c:val>
            <c:numRef>
              <c:f>'Tari de import'!$B$1:$B$16</c:f>
              <c:numCache>
                <c:formatCode>General</c:formatCode>
                <c:ptCount val="1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3</c:v>
                </c:pt>
                <c:pt idx="8">
                  <c:v>4</c:v>
                </c:pt>
                <c:pt idx="9">
                  <c:v>5</c:v>
                </c:pt>
                <c:pt idx="10">
                  <c:v>6</c:v>
                </c:pt>
                <c:pt idx="11">
                  <c:v>6</c:v>
                </c:pt>
                <c:pt idx="12">
                  <c:v>10</c:v>
                </c:pt>
                <c:pt idx="13">
                  <c:v>11</c:v>
                </c:pt>
                <c:pt idx="14">
                  <c:v>11</c:v>
                </c:pt>
                <c:pt idx="15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AA-464F-A9C7-36517BB40A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644781968"/>
        <c:axId val="1644757264"/>
      </c:barChart>
      <c:catAx>
        <c:axId val="16447819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644757264"/>
        <c:crosses val="autoZero"/>
        <c:auto val="1"/>
        <c:lblAlgn val="ctr"/>
        <c:lblOffset val="100"/>
        <c:noMultiLvlLbl val="0"/>
      </c:catAx>
      <c:valAx>
        <c:axId val="1644757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644781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1291338582677167E-2"/>
          <c:y val="2.6817680398645821E-2"/>
          <c:w val="0.95173191723127637"/>
          <c:h val="0.7791646696336871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79646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'loturi sosite in tara'!$A$1:$A$7</c:f>
              <c:strCache>
                <c:ptCount val="7"/>
                <c:pt idx="0">
                  <c:v>Total</c:v>
                </c:pt>
                <c:pt idx="1">
                  <c:v>AstraZeneca</c:v>
                </c:pt>
                <c:pt idx="2">
                  <c:v>Janssen</c:v>
                </c:pt>
                <c:pt idx="3">
                  <c:v>Pfizer/BioNTech - Comirnaty</c:v>
                </c:pt>
                <c:pt idx="4">
                  <c:v>Gam-COVID-VAC (Sputnik-V)</c:v>
                </c:pt>
                <c:pt idx="5">
                  <c:v>Sinopharm</c:v>
                </c:pt>
                <c:pt idx="6">
                  <c:v>Sinovac</c:v>
                </c:pt>
              </c:strCache>
            </c:strRef>
          </c:cat>
          <c:val>
            <c:numRef>
              <c:f>'loturi sosite in tara'!$B$1:$B$7</c:f>
              <c:numCache>
                <c:formatCode>General</c:formatCode>
                <c:ptCount val="7"/>
                <c:pt idx="0">
                  <c:v>1611400</c:v>
                </c:pt>
                <c:pt idx="1">
                  <c:v>570100</c:v>
                </c:pt>
                <c:pt idx="2">
                  <c:v>302500</c:v>
                </c:pt>
                <c:pt idx="3">
                  <c:v>280800</c:v>
                </c:pt>
                <c:pt idx="4">
                  <c:v>206000</c:v>
                </c:pt>
                <c:pt idx="5">
                  <c:v>152000</c:v>
                </c:pt>
                <c:pt idx="6">
                  <c:v>100000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A2-4507-90EF-F3781826C4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608769496"/>
        <c:axId val="608770480"/>
      </c:barChart>
      <c:catAx>
        <c:axId val="608769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08770480"/>
        <c:crosses val="autoZero"/>
        <c:auto val="1"/>
        <c:lblAlgn val="ctr"/>
        <c:lblOffset val="100"/>
        <c:noMultiLvlLbl val="0"/>
      </c:catAx>
      <c:valAx>
        <c:axId val="6087704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08769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1F497D">
                  <a:lumMod val="40000"/>
                  <a:lumOff val="6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9BB-47ED-8967-A3DB6E8417DB}"/>
              </c:ext>
            </c:extLst>
          </c:dPt>
          <c:dPt>
            <c:idx val="1"/>
            <c:bubble3D val="0"/>
            <c:spPr>
              <a:solidFill>
                <a:srgbClr val="F79646">
                  <a:lumMod val="60000"/>
                  <a:lumOff val="4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9BB-47ED-8967-A3DB6E8417DB}"/>
              </c:ext>
            </c:extLst>
          </c:dPt>
          <c:dLbls>
            <c:dLbl>
              <c:idx val="0"/>
              <c:layout>
                <c:manualLayout>
                  <c:x val="-0.11311644184011882"/>
                  <c:y val="-7.2709892744888371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 56%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9BB-47ED-8967-A3DB6E8417DB}"/>
                </c:ext>
              </c:extLst>
            </c:dLbl>
            <c:dLbl>
              <c:idx val="1"/>
              <c:layout>
                <c:manualLayout>
                  <c:x val="0.12102799650043744"/>
                  <c:y val="1.1146430770227795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44%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59BB-47ED-8967-A3DB6E8417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'[Diagrama din Microsoft PowerPoint]gen'!$A$1:$A$2</c:f>
              <c:strCache>
                <c:ptCount val="2"/>
                <c:pt idx="0">
                  <c:v>Femei</c:v>
                </c:pt>
                <c:pt idx="1">
                  <c:v>Bărbați</c:v>
                </c:pt>
              </c:strCache>
            </c:strRef>
          </c:cat>
          <c:val>
            <c:numRef>
              <c:f>'[Diagrama din Microsoft PowerPoint]gen'!$B$1:$B$2</c:f>
              <c:numCache>
                <c:formatCode>0</c:formatCode>
                <c:ptCount val="2"/>
                <c:pt idx="0">
                  <c:v>61</c:v>
                </c:pt>
                <c:pt idx="1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9BB-47ED-8967-A3DB6E8417D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7224871538944956E-2"/>
          <c:y val="3.6820723496519457E-2"/>
          <c:w val="0.96808029278030383"/>
          <c:h val="0.815625213967819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Foaie1!$E$1</c:f>
              <c:strCache>
                <c:ptCount val="1"/>
                <c:pt idx="0">
                  <c:v>AV% I</c:v>
                </c:pt>
              </c:strCache>
            </c:strRef>
          </c:tx>
          <c:spPr>
            <a:solidFill>
              <a:srgbClr val="1F497D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1.49455986819583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1.3407699037620298E-2"/>
                      <c:h val="8.046202784434554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4FB-433B-A48D-19C8525032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Foaie1!$A$2:$A$9</c:f>
              <c:strCache>
                <c:ptCount val="8"/>
                <c:pt idx="0">
                  <c:v>18</c:v>
                </c:pt>
                <c:pt idx="1">
                  <c:v>19-29</c:v>
                </c:pt>
                <c:pt idx="2">
                  <c:v>30-39</c:v>
                </c:pt>
                <c:pt idx="3">
                  <c:v>40-49</c:v>
                </c:pt>
                <c:pt idx="4">
                  <c:v>50-59</c:v>
                </c:pt>
                <c:pt idx="5">
                  <c:v>60-69</c:v>
                </c:pt>
                <c:pt idx="6">
                  <c:v>70-79</c:v>
                </c:pt>
                <c:pt idx="7">
                  <c:v>80+</c:v>
                </c:pt>
              </c:strCache>
            </c:strRef>
          </c:cat>
          <c:val>
            <c:numRef>
              <c:f>Foaie1!$E$2:$E$9</c:f>
              <c:numCache>
                <c:formatCode>0</c:formatCode>
                <c:ptCount val="8"/>
                <c:pt idx="0">
                  <c:v>1.2817333440120349</c:v>
                </c:pt>
                <c:pt idx="1">
                  <c:v>21.101930371801881</c:v>
                </c:pt>
                <c:pt idx="2">
                  <c:v>30.408461727449005</c:v>
                </c:pt>
                <c:pt idx="3">
                  <c:v>37.545125702078671</c:v>
                </c:pt>
                <c:pt idx="4">
                  <c:v>38.900819344415268</c:v>
                </c:pt>
                <c:pt idx="5">
                  <c:v>48.688513048015928</c:v>
                </c:pt>
                <c:pt idx="6">
                  <c:v>54.353515097210966</c:v>
                </c:pt>
                <c:pt idx="7">
                  <c:v>26.497546815593104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40-4D44-90EE-8064521A7A39}"/>
            </c:ext>
          </c:extLst>
        </c:ser>
        <c:ser>
          <c:idx val="1"/>
          <c:order val="1"/>
          <c:tx>
            <c:strRef>
              <c:f>Foaie1!$G$1</c:f>
              <c:strCache>
                <c:ptCount val="1"/>
                <c:pt idx="0">
                  <c:v>AV % cu schemă completă</c:v>
                </c:pt>
              </c:strCache>
            </c:strRef>
          </c:tx>
          <c:spPr>
            <a:solidFill>
              <a:srgbClr val="F79646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140-4D44-90EE-8064521A7A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Foaie1!$A$2:$A$9</c:f>
              <c:strCache>
                <c:ptCount val="8"/>
                <c:pt idx="0">
                  <c:v>18</c:v>
                </c:pt>
                <c:pt idx="1">
                  <c:v>19-29</c:v>
                </c:pt>
                <c:pt idx="2">
                  <c:v>30-39</c:v>
                </c:pt>
                <c:pt idx="3">
                  <c:v>40-49</c:v>
                </c:pt>
                <c:pt idx="4">
                  <c:v>50-59</c:v>
                </c:pt>
                <c:pt idx="5">
                  <c:v>60-69</c:v>
                </c:pt>
                <c:pt idx="6">
                  <c:v>70-79</c:v>
                </c:pt>
                <c:pt idx="7">
                  <c:v>80+</c:v>
                </c:pt>
              </c:strCache>
            </c:strRef>
          </c:cat>
          <c:val>
            <c:numRef>
              <c:f>Foaie1!$G$2:$G$9</c:f>
              <c:numCache>
                <c:formatCode>0</c:formatCode>
                <c:ptCount val="8"/>
                <c:pt idx="0">
                  <c:v>1.0845063228351357</c:v>
                </c:pt>
                <c:pt idx="1">
                  <c:v>19.407568639552398</c:v>
                </c:pt>
                <c:pt idx="2">
                  <c:v>28.387145034611034</c:v>
                </c:pt>
                <c:pt idx="3">
                  <c:v>35.32494623377714</c:v>
                </c:pt>
                <c:pt idx="4">
                  <c:v>36.574573839593569</c:v>
                </c:pt>
                <c:pt idx="5">
                  <c:v>46.264979049166833</c:v>
                </c:pt>
                <c:pt idx="6">
                  <c:v>51.681102530187303</c:v>
                </c:pt>
                <c:pt idx="7">
                  <c:v>24.113777272942404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40-4D44-90EE-8064521A7A3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610359608"/>
        <c:axId val="610354032"/>
      </c:barChart>
      <c:catAx>
        <c:axId val="610359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10354032"/>
        <c:crosses val="autoZero"/>
        <c:auto val="1"/>
        <c:lblAlgn val="ctr"/>
        <c:lblOffset val="100"/>
        <c:noMultiLvlLbl val="0"/>
      </c:catAx>
      <c:valAx>
        <c:axId val="610354032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10359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577859105639961"/>
          <c:y val="4.5286146296930223E-2"/>
          <c:w val="0.40648318608061323"/>
          <c:h val="7.21704895583704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32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  <c:userShapes r:id="rId5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629081678840083E-2"/>
          <c:y val="7.2995244406330401E-2"/>
          <c:w val="0.94737091088514613"/>
          <c:h val="0.662363188976377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Doza I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dLbl>
              <c:idx val="14"/>
              <c:layout>
                <c:manualLayout>
                  <c:x val="-5.231796848563315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FA0-4111-A98D-AEE727A07BB5}"/>
                </c:ext>
              </c:extLst>
            </c:dLbl>
            <c:dLbl>
              <c:idx val="15"/>
              <c:layout>
                <c:manualLayout>
                  <c:x val="-5.1717106327885867E-3"/>
                  <c:y val="-1.48514851485149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8C0-4295-AF19-DD25DBA7C3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Sheet1!$A$2:$A$28</c:f>
              <c:strCache>
                <c:ptCount val="27"/>
                <c:pt idx="0">
                  <c:v>02-07.03.21</c:v>
                </c:pt>
                <c:pt idx="1">
                  <c:v>08-14.03.21</c:v>
                </c:pt>
                <c:pt idx="2">
                  <c:v>15-21.03.21</c:v>
                </c:pt>
                <c:pt idx="3">
                  <c:v>22-28.03.21</c:v>
                </c:pt>
                <c:pt idx="4">
                  <c:v>29.03-04.04.21</c:v>
                </c:pt>
                <c:pt idx="5">
                  <c:v>05-11.04.21</c:v>
                </c:pt>
                <c:pt idx="6">
                  <c:v>12-18.04.21</c:v>
                </c:pt>
                <c:pt idx="7">
                  <c:v>19-25.04.21</c:v>
                </c:pt>
                <c:pt idx="8">
                  <c:v>26.04-02.05.21</c:v>
                </c:pt>
                <c:pt idx="9">
                  <c:v>03-09.05.21</c:v>
                </c:pt>
                <c:pt idx="10">
                  <c:v>10-16.05.21</c:v>
                </c:pt>
                <c:pt idx="11">
                  <c:v>17-23.05.21</c:v>
                </c:pt>
                <c:pt idx="12">
                  <c:v>24-30.05.21</c:v>
                </c:pt>
                <c:pt idx="13">
                  <c:v>31.05-06.06</c:v>
                </c:pt>
                <c:pt idx="14">
                  <c:v>07-13.06.2021</c:v>
                </c:pt>
                <c:pt idx="15">
                  <c:v>14-20.06.2021</c:v>
                </c:pt>
                <c:pt idx="16">
                  <c:v>21-27.06.2021</c:v>
                </c:pt>
                <c:pt idx="17">
                  <c:v>28.06-04.07.2021</c:v>
                </c:pt>
                <c:pt idx="18">
                  <c:v>05-11.07.2021</c:v>
                </c:pt>
                <c:pt idx="19">
                  <c:v>12-18.07.2021</c:v>
                </c:pt>
                <c:pt idx="20">
                  <c:v>19-25.07.2021</c:v>
                </c:pt>
                <c:pt idx="21">
                  <c:v>26.07-01.08.2021</c:v>
                </c:pt>
                <c:pt idx="22">
                  <c:v>02-08.08.2021</c:v>
                </c:pt>
                <c:pt idx="23">
                  <c:v>09-15.08.2021</c:v>
                </c:pt>
                <c:pt idx="24">
                  <c:v>16-22.08.2021</c:v>
                </c:pt>
                <c:pt idx="25">
                  <c:v>23-29.08.2021</c:v>
                </c:pt>
                <c:pt idx="26">
                  <c:v>30.08-05.09.2021</c:v>
                </c:pt>
              </c:strCache>
            </c:strRef>
          </c:cat>
          <c:val>
            <c:numRef>
              <c:f>Sheet1!$B$2:$B$28</c:f>
              <c:numCache>
                <c:formatCode>General</c:formatCode>
                <c:ptCount val="27"/>
                <c:pt idx="0">
                  <c:v>5390</c:v>
                </c:pt>
                <c:pt idx="1">
                  <c:v>7413</c:v>
                </c:pt>
                <c:pt idx="2">
                  <c:v>7621</c:v>
                </c:pt>
                <c:pt idx="3">
                  <c:v>15871</c:v>
                </c:pt>
                <c:pt idx="4">
                  <c:v>11049</c:v>
                </c:pt>
                <c:pt idx="5">
                  <c:v>17030</c:v>
                </c:pt>
                <c:pt idx="6">
                  <c:v>19977</c:v>
                </c:pt>
                <c:pt idx="7">
                  <c:v>25275</c:v>
                </c:pt>
                <c:pt idx="8">
                  <c:v>20791</c:v>
                </c:pt>
                <c:pt idx="9">
                  <c:v>33214</c:v>
                </c:pt>
                <c:pt idx="10">
                  <c:v>41949</c:v>
                </c:pt>
                <c:pt idx="11">
                  <c:v>56874</c:v>
                </c:pt>
                <c:pt idx="12" formatCode="0">
                  <c:v>75713</c:v>
                </c:pt>
                <c:pt idx="13">
                  <c:v>26509</c:v>
                </c:pt>
                <c:pt idx="14">
                  <c:v>19905</c:v>
                </c:pt>
                <c:pt idx="15">
                  <c:v>15026</c:v>
                </c:pt>
                <c:pt idx="16">
                  <c:v>33145</c:v>
                </c:pt>
                <c:pt idx="17">
                  <c:v>29410</c:v>
                </c:pt>
                <c:pt idx="18">
                  <c:v>27014</c:v>
                </c:pt>
                <c:pt idx="19">
                  <c:v>16249</c:v>
                </c:pt>
                <c:pt idx="20">
                  <c:v>48940</c:v>
                </c:pt>
                <c:pt idx="21">
                  <c:v>57475</c:v>
                </c:pt>
                <c:pt idx="22">
                  <c:v>32093</c:v>
                </c:pt>
                <c:pt idx="23">
                  <c:v>28857</c:v>
                </c:pt>
                <c:pt idx="24">
                  <c:v>32017</c:v>
                </c:pt>
                <c:pt idx="25">
                  <c:v>27392</c:v>
                </c:pt>
                <c:pt idx="26">
                  <c:v>18828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C0-4295-AF19-DD25DBA7C36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Doza II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dLbl>
              <c:idx val="16"/>
              <c:layout>
                <c:manualLayout>
                  <c:x val="2.2421986493842781E-3"/>
                  <c:y val="-1.48514851485149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FA0-4111-A98D-AEE727A07B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Sheet1!$A$2:$A$28</c:f>
              <c:strCache>
                <c:ptCount val="27"/>
                <c:pt idx="0">
                  <c:v>02-07.03.21</c:v>
                </c:pt>
                <c:pt idx="1">
                  <c:v>08-14.03.21</c:v>
                </c:pt>
                <c:pt idx="2">
                  <c:v>15-21.03.21</c:v>
                </c:pt>
                <c:pt idx="3">
                  <c:v>22-28.03.21</c:v>
                </c:pt>
                <c:pt idx="4">
                  <c:v>29.03-04.04.21</c:v>
                </c:pt>
                <c:pt idx="5">
                  <c:v>05-11.04.21</c:v>
                </c:pt>
                <c:pt idx="6">
                  <c:v>12-18.04.21</c:v>
                </c:pt>
                <c:pt idx="7">
                  <c:v>19-25.04.21</c:v>
                </c:pt>
                <c:pt idx="8">
                  <c:v>26.04-02.05.21</c:v>
                </c:pt>
                <c:pt idx="9">
                  <c:v>03-09.05.21</c:v>
                </c:pt>
                <c:pt idx="10">
                  <c:v>10-16.05.21</c:v>
                </c:pt>
                <c:pt idx="11">
                  <c:v>17-23.05.21</c:v>
                </c:pt>
                <c:pt idx="12">
                  <c:v>24-30.05.21</c:v>
                </c:pt>
                <c:pt idx="13">
                  <c:v>31.05-06.06</c:v>
                </c:pt>
                <c:pt idx="14">
                  <c:v>07-13.06.2021</c:v>
                </c:pt>
                <c:pt idx="15">
                  <c:v>14-20.06.2021</c:v>
                </c:pt>
                <c:pt idx="16">
                  <c:v>21-27.06.2021</c:v>
                </c:pt>
                <c:pt idx="17">
                  <c:v>28.06-04.07.2021</c:v>
                </c:pt>
                <c:pt idx="18">
                  <c:v>05-11.07.2021</c:v>
                </c:pt>
                <c:pt idx="19">
                  <c:v>12-18.07.2021</c:v>
                </c:pt>
                <c:pt idx="20">
                  <c:v>19-25.07.2021</c:v>
                </c:pt>
                <c:pt idx="21">
                  <c:v>26.07-01.08.2021</c:v>
                </c:pt>
                <c:pt idx="22">
                  <c:v>02-08.08.2021</c:v>
                </c:pt>
                <c:pt idx="23">
                  <c:v>09-15.08.2021</c:v>
                </c:pt>
                <c:pt idx="24">
                  <c:v>16-22.08.2021</c:v>
                </c:pt>
                <c:pt idx="25">
                  <c:v>23-29.08.2021</c:v>
                </c:pt>
                <c:pt idx="26">
                  <c:v>30.08-05.09.2021</c:v>
                </c:pt>
              </c:strCache>
            </c:strRef>
          </c:cat>
          <c:val>
            <c:numRef>
              <c:f>Sheet1!$C$2:$C$28</c:f>
              <c:numCache>
                <c:formatCode>General</c:formatCode>
                <c:ptCount val="27"/>
                <c:pt idx="6">
                  <c:v>9898</c:v>
                </c:pt>
                <c:pt idx="7">
                  <c:v>1606</c:v>
                </c:pt>
                <c:pt idx="8">
                  <c:v>5602</c:v>
                </c:pt>
                <c:pt idx="9">
                  <c:v>6312</c:v>
                </c:pt>
                <c:pt idx="10">
                  <c:v>8520</c:v>
                </c:pt>
                <c:pt idx="11">
                  <c:v>7238</c:v>
                </c:pt>
                <c:pt idx="12">
                  <c:v>35223</c:v>
                </c:pt>
                <c:pt idx="13">
                  <c:v>34715</c:v>
                </c:pt>
                <c:pt idx="14">
                  <c:v>38932</c:v>
                </c:pt>
                <c:pt idx="15">
                  <c:v>76826</c:v>
                </c:pt>
                <c:pt idx="16">
                  <c:v>33660</c:v>
                </c:pt>
                <c:pt idx="17">
                  <c:v>21599</c:v>
                </c:pt>
                <c:pt idx="18">
                  <c:v>30375</c:v>
                </c:pt>
                <c:pt idx="19">
                  <c:v>51066</c:v>
                </c:pt>
                <c:pt idx="20">
                  <c:v>45037</c:v>
                </c:pt>
                <c:pt idx="21">
                  <c:v>27838</c:v>
                </c:pt>
                <c:pt idx="22">
                  <c:v>17210</c:v>
                </c:pt>
                <c:pt idx="23">
                  <c:v>21915</c:v>
                </c:pt>
                <c:pt idx="24">
                  <c:v>41307</c:v>
                </c:pt>
                <c:pt idx="25">
                  <c:v>20633</c:v>
                </c:pt>
                <c:pt idx="26">
                  <c:v>14115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8C0-4295-AF19-DD25DBA7C3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0023464"/>
        <c:axId val="380032976"/>
      </c:barChart>
      <c:catAx>
        <c:axId val="380023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80032976"/>
        <c:crosses val="autoZero"/>
        <c:auto val="1"/>
        <c:lblAlgn val="ctr"/>
        <c:lblOffset val="100"/>
        <c:noMultiLvlLbl val="0"/>
      </c:catAx>
      <c:valAx>
        <c:axId val="3800329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80023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142505430110532"/>
          <c:y val="3.6802821522309716E-2"/>
          <c:w val="0.46753918072730416"/>
          <c:h val="6.31971784776902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AV!$G$1</c:f>
              <c:strCache>
                <c:ptCount val="1"/>
                <c:pt idx="0">
                  <c:v>AV I</c:v>
                </c:pt>
              </c:strCache>
            </c:strRef>
          </c:tx>
          <c:spPr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AV!$A$2:$A$37</c:f>
              <c:strCache>
                <c:ptCount val="36"/>
                <c:pt idx="0">
                  <c:v>Chișinău</c:v>
                </c:pt>
                <c:pt idx="1">
                  <c:v>Soroca</c:v>
                </c:pt>
                <c:pt idx="2">
                  <c:v>Dubăsari</c:v>
                </c:pt>
                <c:pt idx="3">
                  <c:v>Orhei</c:v>
                </c:pt>
                <c:pt idx="4">
                  <c:v>Călărași</c:v>
                </c:pt>
                <c:pt idx="5">
                  <c:v>Cimislia</c:v>
                </c:pt>
                <c:pt idx="6">
                  <c:v>Bălți</c:v>
                </c:pt>
                <c:pt idx="7">
                  <c:v>Edineț</c:v>
                </c:pt>
                <c:pt idx="8">
                  <c:v>Strășeni</c:v>
                </c:pt>
                <c:pt idx="9">
                  <c:v>Ialoveni</c:v>
                </c:pt>
                <c:pt idx="10">
                  <c:v>Rîșcani</c:v>
                </c:pt>
                <c:pt idx="11">
                  <c:v>Șoldănești</c:v>
                </c:pt>
                <c:pt idx="12">
                  <c:v>Ocnița</c:v>
                </c:pt>
                <c:pt idx="13">
                  <c:v>Donduseni</c:v>
                </c:pt>
                <c:pt idx="14">
                  <c:v>Florești</c:v>
                </c:pt>
                <c:pt idx="15">
                  <c:v>TDS Nistrului</c:v>
                </c:pt>
                <c:pt idx="16">
                  <c:v>Criuleni</c:v>
                </c:pt>
                <c:pt idx="17">
                  <c:v>Rezina</c:v>
                </c:pt>
                <c:pt idx="18">
                  <c:v>Hincesti</c:v>
                </c:pt>
                <c:pt idx="19">
                  <c:v>Basarabeasca</c:v>
                </c:pt>
                <c:pt idx="20">
                  <c:v>ȘtefanVodă</c:v>
                </c:pt>
                <c:pt idx="21">
                  <c:v>Briceni</c:v>
                </c:pt>
                <c:pt idx="22">
                  <c:v>Cahul</c:v>
                </c:pt>
                <c:pt idx="23">
                  <c:v>Ungheni</c:v>
                </c:pt>
                <c:pt idx="24">
                  <c:v>Căușeni</c:v>
                </c:pt>
                <c:pt idx="25">
                  <c:v>AneniiNoi</c:v>
                </c:pt>
                <c:pt idx="26">
                  <c:v>Telenesti</c:v>
                </c:pt>
                <c:pt idx="27">
                  <c:v>Drochia</c:v>
                </c:pt>
                <c:pt idx="28">
                  <c:v>Nisporeni</c:v>
                </c:pt>
                <c:pt idx="29">
                  <c:v>Glodeni</c:v>
                </c:pt>
                <c:pt idx="30">
                  <c:v>Cantemir</c:v>
                </c:pt>
                <c:pt idx="31">
                  <c:v>Taraclia</c:v>
                </c:pt>
                <c:pt idx="32">
                  <c:v>Falesti</c:v>
                </c:pt>
                <c:pt idx="33">
                  <c:v>Singerei</c:v>
                </c:pt>
                <c:pt idx="34">
                  <c:v>Leova</c:v>
                </c:pt>
                <c:pt idx="35">
                  <c:v>UTA Găgăuzia</c:v>
                </c:pt>
              </c:strCache>
            </c:strRef>
          </c:cat>
          <c:val>
            <c:numRef>
              <c:f>AV!$G$2:$G$37</c:f>
              <c:numCache>
                <c:formatCode>0</c:formatCode>
                <c:ptCount val="36"/>
                <c:pt idx="0">
                  <c:v>32.829840262146291</c:v>
                </c:pt>
                <c:pt idx="1">
                  <c:v>24.750180282270527</c:v>
                </c:pt>
                <c:pt idx="2">
                  <c:v>23.507908851764544</c:v>
                </c:pt>
                <c:pt idx="3">
                  <c:v>23.139445528166931</c:v>
                </c:pt>
                <c:pt idx="4">
                  <c:v>21.404947128150184</c:v>
                </c:pt>
                <c:pt idx="5">
                  <c:v>21.065336010872432</c:v>
                </c:pt>
                <c:pt idx="6">
                  <c:v>21.039070048898562</c:v>
                </c:pt>
                <c:pt idx="7">
                  <c:v>20.538907987585077</c:v>
                </c:pt>
                <c:pt idx="8">
                  <c:v>20.462050196552767</c:v>
                </c:pt>
                <c:pt idx="9">
                  <c:v>20.364128217789894</c:v>
                </c:pt>
                <c:pt idx="10">
                  <c:v>20.355924762773107</c:v>
                </c:pt>
                <c:pt idx="11">
                  <c:v>20.17527148028196</c:v>
                </c:pt>
                <c:pt idx="12">
                  <c:v>20.078017923036374</c:v>
                </c:pt>
                <c:pt idx="13">
                  <c:v>20.03381234150465</c:v>
                </c:pt>
                <c:pt idx="14">
                  <c:v>20.011248152556337</c:v>
                </c:pt>
                <c:pt idx="15">
                  <c:v>19.082525028702101</c:v>
                </c:pt>
                <c:pt idx="16">
                  <c:v>19.066357150945532</c:v>
                </c:pt>
                <c:pt idx="17">
                  <c:v>19.034505484159489</c:v>
                </c:pt>
                <c:pt idx="18">
                  <c:v>18.604987281276497</c:v>
                </c:pt>
                <c:pt idx="19">
                  <c:v>18.590300712671652</c:v>
                </c:pt>
                <c:pt idx="20">
                  <c:v>18.214331743781415</c:v>
                </c:pt>
                <c:pt idx="21">
                  <c:v>18.079652715303659</c:v>
                </c:pt>
                <c:pt idx="22">
                  <c:v>17.775625688352132</c:v>
                </c:pt>
                <c:pt idx="23">
                  <c:v>17.661086044486662</c:v>
                </c:pt>
                <c:pt idx="24">
                  <c:v>17.444109133460614</c:v>
                </c:pt>
                <c:pt idx="25">
                  <c:v>17.265431161071447</c:v>
                </c:pt>
                <c:pt idx="26">
                  <c:v>17.257621352871912</c:v>
                </c:pt>
                <c:pt idx="27">
                  <c:v>16.724205096516798</c:v>
                </c:pt>
                <c:pt idx="28">
                  <c:v>16.459720811227754</c:v>
                </c:pt>
                <c:pt idx="29">
                  <c:v>16.216426928624333</c:v>
                </c:pt>
                <c:pt idx="30">
                  <c:v>16.204547635037898</c:v>
                </c:pt>
                <c:pt idx="31">
                  <c:v>15.571378858045346</c:v>
                </c:pt>
                <c:pt idx="32">
                  <c:v>15.503846252140358</c:v>
                </c:pt>
                <c:pt idx="33">
                  <c:v>15.166512140727189</c:v>
                </c:pt>
                <c:pt idx="34">
                  <c:v>14.871817815757685</c:v>
                </c:pt>
                <c:pt idx="35">
                  <c:v>12.646523209573719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BC-4479-A726-51A3DA91979F}"/>
            </c:ext>
          </c:extLst>
        </c:ser>
        <c:ser>
          <c:idx val="1"/>
          <c:order val="1"/>
          <c:tx>
            <c:strRef>
              <c:f>AV!$H$1</c:f>
              <c:strCache>
                <c:ptCount val="1"/>
                <c:pt idx="0">
                  <c:v>AV completă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13"/>
              <c:layout>
                <c:manualLayout>
                  <c:x val="0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B0A-47E2-9854-B17F5C451B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252000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AV!$A$2:$A$37</c:f>
              <c:strCache>
                <c:ptCount val="36"/>
                <c:pt idx="0">
                  <c:v>Chișinău</c:v>
                </c:pt>
                <c:pt idx="1">
                  <c:v>Soroca</c:v>
                </c:pt>
                <c:pt idx="2">
                  <c:v>Dubăsari</c:v>
                </c:pt>
                <c:pt idx="3">
                  <c:v>Orhei</c:v>
                </c:pt>
                <c:pt idx="4">
                  <c:v>Călărași</c:v>
                </c:pt>
                <c:pt idx="5">
                  <c:v>Cimislia</c:v>
                </c:pt>
                <c:pt idx="6">
                  <c:v>Bălți</c:v>
                </c:pt>
                <c:pt idx="7">
                  <c:v>Edineț</c:v>
                </c:pt>
                <c:pt idx="8">
                  <c:v>Strășeni</c:v>
                </c:pt>
                <c:pt idx="9">
                  <c:v>Ialoveni</c:v>
                </c:pt>
                <c:pt idx="10">
                  <c:v>Rîșcani</c:v>
                </c:pt>
                <c:pt idx="11">
                  <c:v>Șoldănești</c:v>
                </c:pt>
                <c:pt idx="12">
                  <c:v>Ocnița</c:v>
                </c:pt>
                <c:pt idx="13">
                  <c:v>Donduseni</c:v>
                </c:pt>
                <c:pt idx="14">
                  <c:v>Florești</c:v>
                </c:pt>
                <c:pt idx="15">
                  <c:v>TDS Nistrului</c:v>
                </c:pt>
                <c:pt idx="16">
                  <c:v>Criuleni</c:v>
                </c:pt>
                <c:pt idx="17">
                  <c:v>Rezina</c:v>
                </c:pt>
                <c:pt idx="18">
                  <c:v>Hincesti</c:v>
                </c:pt>
                <c:pt idx="19">
                  <c:v>Basarabeasca</c:v>
                </c:pt>
                <c:pt idx="20">
                  <c:v>ȘtefanVodă</c:v>
                </c:pt>
                <c:pt idx="21">
                  <c:v>Briceni</c:v>
                </c:pt>
                <c:pt idx="22">
                  <c:v>Cahul</c:v>
                </c:pt>
                <c:pt idx="23">
                  <c:v>Ungheni</c:v>
                </c:pt>
                <c:pt idx="24">
                  <c:v>Căușeni</c:v>
                </c:pt>
                <c:pt idx="25">
                  <c:v>AneniiNoi</c:v>
                </c:pt>
                <c:pt idx="26">
                  <c:v>Telenesti</c:v>
                </c:pt>
                <c:pt idx="27">
                  <c:v>Drochia</c:v>
                </c:pt>
                <c:pt idx="28">
                  <c:v>Nisporeni</c:v>
                </c:pt>
                <c:pt idx="29">
                  <c:v>Glodeni</c:v>
                </c:pt>
                <c:pt idx="30">
                  <c:v>Cantemir</c:v>
                </c:pt>
                <c:pt idx="31">
                  <c:v>Taraclia</c:v>
                </c:pt>
                <c:pt idx="32">
                  <c:v>Falesti</c:v>
                </c:pt>
                <c:pt idx="33">
                  <c:v>Singerei</c:v>
                </c:pt>
                <c:pt idx="34">
                  <c:v>Leova</c:v>
                </c:pt>
                <c:pt idx="35">
                  <c:v>UTA Găgăuzia</c:v>
                </c:pt>
              </c:strCache>
            </c:strRef>
          </c:cat>
          <c:val>
            <c:numRef>
              <c:f>AV!$H$2:$H$37</c:f>
              <c:numCache>
                <c:formatCode>0</c:formatCode>
                <c:ptCount val="36"/>
                <c:pt idx="0">
                  <c:v>30.770507335147755</c:v>
                </c:pt>
                <c:pt idx="1">
                  <c:v>23.264139280931285</c:v>
                </c:pt>
                <c:pt idx="2">
                  <c:v>22.544497967271361</c:v>
                </c:pt>
                <c:pt idx="3">
                  <c:v>21.535536245591221</c:v>
                </c:pt>
                <c:pt idx="4">
                  <c:v>19.825779102808962</c:v>
                </c:pt>
                <c:pt idx="5">
                  <c:v>19.773220552141016</c:v>
                </c:pt>
                <c:pt idx="6">
                  <c:v>18.919156328996557</c:v>
                </c:pt>
                <c:pt idx="7">
                  <c:v>19.461648735542596</c:v>
                </c:pt>
                <c:pt idx="8">
                  <c:v>19.472633807075901</c:v>
                </c:pt>
                <c:pt idx="9">
                  <c:v>19.094188118599309</c:v>
                </c:pt>
                <c:pt idx="10">
                  <c:v>18.858271704994429</c:v>
                </c:pt>
                <c:pt idx="11">
                  <c:v>17.679558011049721</c:v>
                </c:pt>
                <c:pt idx="12">
                  <c:v>18.819188191881921</c:v>
                </c:pt>
                <c:pt idx="13">
                  <c:v>18.810756551141168</c:v>
                </c:pt>
                <c:pt idx="14">
                  <c:v>18.71771060857737</c:v>
                </c:pt>
                <c:pt idx="15">
                  <c:v>18.546516297594692</c:v>
                </c:pt>
                <c:pt idx="16">
                  <c:v>17.694768429396444</c:v>
                </c:pt>
                <c:pt idx="17">
                  <c:v>17.815280327637339</c:v>
                </c:pt>
                <c:pt idx="18">
                  <c:v>17.314807677484005</c:v>
                </c:pt>
                <c:pt idx="19">
                  <c:v>17.642968885798712</c:v>
                </c:pt>
                <c:pt idx="20">
                  <c:v>16.848176311380332</c:v>
                </c:pt>
                <c:pt idx="21">
                  <c:v>17.035799454511704</c:v>
                </c:pt>
                <c:pt idx="22">
                  <c:v>16.511906118263646</c:v>
                </c:pt>
                <c:pt idx="23">
                  <c:v>16.688435051056754</c:v>
                </c:pt>
                <c:pt idx="24">
                  <c:v>16.632382829340393</c:v>
                </c:pt>
                <c:pt idx="25">
                  <c:v>16.404628082434552</c:v>
                </c:pt>
                <c:pt idx="26">
                  <c:v>15.635221771555671</c:v>
                </c:pt>
                <c:pt idx="27">
                  <c:v>15.62672111548433</c:v>
                </c:pt>
                <c:pt idx="28">
                  <c:v>15.12209805470896</c:v>
                </c:pt>
                <c:pt idx="29">
                  <c:v>15.467976454995517</c:v>
                </c:pt>
                <c:pt idx="30">
                  <c:v>15.118487959320733</c:v>
                </c:pt>
                <c:pt idx="31">
                  <c:v>14.029499156784539</c:v>
                </c:pt>
                <c:pt idx="32">
                  <c:v>14.392138822867951</c:v>
                </c:pt>
                <c:pt idx="33">
                  <c:v>14.061442854637033</c:v>
                </c:pt>
                <c:pt idx="34">
                  <c:v>13.907655138472553</c:v>
                </c:pt>
                <c:pt idx="35">
                  <c:v>11.802133273869252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BC-4479-A726-51A3DA91979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38"/>
        <c:gapDepth val="250"/>
        <c:shape val="box"/>
        <c:axId val="848898048"/>
        <c:axId val="848901328"/>
        <c:axId val="0"/>
      </c:bar3DChart>
      <c:catAx>
        <c:axId val="84889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48901328"/>
        <c:crosses val="autoZero"/>
        <c:auto val="1"/>
        <c:lblAlgn val="ctr"/>
        <c:lblOffset val="100"/>
        <c:noMultiLvlLbl val="0"/>
      </c:catAx>
      <c:valAx>
        <c:axId val="848901328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48898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547190162873483"/>
          <c:y val="7.2379522147360431E-2"/>
          <c:w val="0.25602961444887884"/>
          <c:h val="6.84503612306193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4161466647251401E-2"/>
          <c:y val="1.7728419766695733E-2"/>
          <c:w val="0.91997072995143758"/>
          <c:h val="0.769832637640529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'Evolutia saptaminala'!$C$1</c:f>
              <c:strCache>
                <c:ptCount val="1"/>
                <c:pt idx="0">
                  <c:v>Cazuri populatia generala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34"/>
              <c:layout>
                <c:manualLayout>
                  <c:x val="-2.6132416727957949E-3"/>
                  <c:y val="-2.44867676335577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E3B-4B75-865B-FA1F7FFADB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'Evolutia saptaminala'!$B$2:$B$36</c:f>
              <c:strCache>
                <c:ptCount val="35"/>
                <c:pt idx="0">
                  <c:v>1/4/2021 - 1/10/2021</c:v>
                </c:pt>
                <c:pt idx="1">
                  <c:v>1/11/2021 - 1/17/2021</c:v>
                </c:pt>
                <c:pt idx="2">
                  <c:v>1/18/2021 - 1/24/2021</c:v>
                </c:pt>
                <c:pt idx="3">
                  <c:v>1/25/2021 - 1/31/2021</c:v>
                </c:pt>
                <c:pt idx="4">
                  <c:v>2/1/2021 - 2/7/2021</c:v>
                </c:pt>
                <c:pt idx="5">
                  <c:v>2/8/2021 - 2/14/2021</c:v>
                </c:pt>
                <c:pt idx="6">
                  <c:v>2/15/2021 - 2/21/2021</c:v>
                </c:pt>
                <c:pt idx="7">
                  <c:v>2/22/2021 - 2/28/2021</c:v>
                </c:pt>
                <c:pt idx="8">
                  <c:v>3/1/2021 - 3/7/2021</c:v>
                </c:pt>
                <c:pt idx="9">
                  <c:v>3/8/2021 - 3/14/2021</c:v>
                </c:pt>
                <c:pt idx="10">
                  <c:v>3/15/2021 - 3/21/2021</c:v>
                </c:pt>
                <c:pt idx="11">
                  <c:v>3/22/2021 - 3/28/2021</c:v>
                </c:pt>
                <c:pt idx="12">
                  <c:v>3/29/2021 - 4/4/2021</c:v>
                </c:pt>
                <c:pt idx="13">
                  <c:v>4/5/2021 - 4/11/2021</c:v>
                </c:pt>
                <c:pt idx="14">
                  <c:v>4/12/2021 -4/18/2021</c:v>
                </c:pt>
                <c:pt idx="15">
                  <c:v>4/19/2021 -4/25/2021</c:v>
                </c:pt>
                <c:pt idx="16">
                  <c:v>4/26/2021 -5/02/2022</c:v>
                </c:pt>
                <c:pt idx="17">
                  <c:v>5/3/2021 - 5/9/2021</c:v>
                </c:pt>
                <c:pt idx="18">
                  <c:v>5/10/2021 - 5/16/2021</c:v>
                </c:pt>
                <c:pt idx="19">
                  <c:v>5/17/2021 - 5/23/2021</c:v>
                </c:pt>
                <c:pt idx="20">
                  <c:v>5/24/2021 - 5/30/2021</c:v>
                </c:pt>
                <c:pt idx="21">
                  <c:v>5/31/2021 - 6/06/2021</c:v>
                </c:pt>
                <c:pt idx="22">
                  <c:v>6/07/2021 - 6/13/2021</c:v>
                </c:pt>
                <c:pt idx="23">
                  <c:v>6/14/2021 - 6/20/2021</c:v>
                </c:pt>
                <c:pt idx="24">
                  <c:v>6/21/2021 - 6/27/2021</c:v>
                </c:pt>
                <c:pt idx="25">
                  <c:v>6/28/2021 - 7/4/2021</c:v>
                </c:pt>
                <c:pt idx="26">
                  <c:v>7/5/2021 - 7/11/2021</c:v>
                </c:pt>
                <c:pt idx="27">
                  <c:v>7/12/2021 - 7/18/2021</c:v>
                </c:pt>
                <c:pt idx="28">
                  <c:v>7/19/2021-7/25/2021</c:v>
                </c:pt>
                <c:pt idx="29">
                  <c:v>7/26/2021-8/01/2021</c:v>
                </c:pt>
                <c:pt idx="30">
                  <c:v>8/02/2021-8/08/2021</c:v>
                </c:pt>
                <c:pt idx="31">
                  <c:v>8/09/2021-8/15/2021</c:v>
                </c:pt>
                <c:pt idx="32">
                  <c:v>8/16/2021-8/22/2021</c:v>
                </c:pt>
                <c:pt idx="33">
                  <c:v>8/23/2021-8/29/2021</c:v>
                </c:pt>
                <c:pt idx="34">
                  <c:v>8/30/2021-9/05/2021</c:v>
                </c:pt>
              </c:strCache>
            </c:strRef>
          </c:cat>
          <c:val>
            <c:numRef>
              <c:f>'Evolutia saptaminala'!$C$2:$C$36</c:f>
              <c:numCache>
                <c:formatCode>General</c:formatCode>
                <c:ptCount val="35"/>
                <c:pt idx="0">
                  <c:v>3521</c:v>
                </c:pt>
                <c:pt idx="1">
                  <c:v>3467</c:v>
                </c:pt>
                <c:pt idx="2">
                  <c:v>3349</c:v>
                </c:pt>
                <c:pt idx="3">
                  <c:v>3605</c:v>
                </c:pt>
                <c:pt idx="4">
                  <c:v>4764</c:v>
                </c:pt>
                <c:pt idx="5">
                  <c:v>5608</c:v>
                </c:pt>
                <c:pt idx="6">
                  <c:v>6568</c:v>
                </c:pt>
                <c:pt idx="7">
                  <c:v>8700</c:v>
                </c:pt>
                <c:pt idx="8">
                  <c:v>9808</c:v>
                </c:pt>
                <c:pt idx="9">
                  <c:v>9212</c:v>
                </c:pt>
                <c:pt idx="10">
                  <c:v>10564</c:v>
                </c:pt>
                <c:pt idx="11">
                  <c:v>11484</c:v>
                </c:pt>
                <c:pt idx="12">
                  <c:v>8562</c:v>
                </c:pt>
                <c:pt idx="13">
                  <c:v>6149</c:v>
                </c:pt>
                <c:pt idx="14">
                  <c:v>4706</c:v>
                </c:pt>
                <c:pt idx="15">
                  <c:v>3265</c:v>
                </c:pt>
                <c:pt idx="16">
                  <c:v>2211</c:v>
                </c:pt>
                <c:pt idx="17">
                  <c:v>1428</c:v>
                </c:pt>
                <c:pt idx="18">
                  <c:v>1110</c:v>
                </c:pt>
                <c:pt idx="19">
                  <c:v>848</c:v>
                </c:pt>
                <c:pt idx="20">
                  <c:v>471</c:v>
                </c:pt>
                <c:pt idx="21">
                  <c:v>323</c:v>
                </c:pt>
                <c:pt idx="22">
                  <c:v>345</c:v>
                </c:pt>
                <c:pt idx="23">
                  <c:v>348</c:v>
                </c:pt>
                <c:pt idx="24">
                  <c:v>419</c:v>
                </c:pt>
                <c:pt idx="25">
                  <c:v>411</c:v>
                </c:pt>
                <c:pt idx="26">
                  <c:v>497</c:v>
                </c:pt>
                <c:pt idx="27">
                  <c:v>489</c:v>
                </c:pt>
                <c:pt idx="28">
                  <c:v>679</c:v>
                </c:pt>
                <c:pt idx="29">
                  <c:v>857</c:v>
                </c:pt>
                <c:pt idx="30">
                  <c:v>1081</c:v>
                </c:pt>
                <c:pt idx="31">
                  <c:v>1417</c:v>
                </c:pt>
                <c:pt idx="32">
                  <c:v>2378</c:v>
                </c:pt>
                <c:pt idx="33">
                  <c:v>2558</c:v>
                </c:pt>
                <c:pt idx="34">
                  <c:v>3238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D3-42B9-86D4-4F75C00F080F}"/>
            </c:ext>
          </c:extLst>
        </c:ser>
        <c:ser>
          <c:idx val="1"/>
          <c:order val="1"/>
          <c:tx>
            <c:strRef>
              <c:f>'Evolutia saptaminala'!$D$1</c:f>
              <c:strCache>
                <c:ptCount val="1"/>
                <c:pt idx="0">
                  <c:v>Cazuri LM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'Evolutia saptaminala'!$B$2:$B$36</c:f>
              <c:strCache>
                <c:ptCount val="35"/>
                <c:pt idx="0">
                  <c:v>1/4/2021 - 1/10/2021</c:v>
                </c:pt>
                <c:pt idx="1">
                  <c:v>1/11/2021 - 1/17/2021</c:v>
                </c:pt>
                <c:pt idx="2">
                  <c:v>1/18/2021 - 1/24/2021</c:v>
                </c:pt>
                <c:pt idx="3">
                  <c:v>1/25/2021 - 1/31/2021</c:v>
                </c:pt>
                <c:pt idx="4">
                  <c:v>2/1/2021 - 2/7/2021</c:v>
                </c:pt>
                <c:pt idx="5">
                  <c:v>2/8/2021 - 2/14/2021</c:v>
                </c:pt>
                <c:pt idx="6">
                  <c:v>2/15/2021 - 2/21/2021</c:v>
                </c:pt>
                <c:pt idx="7">
                  <c:v>2/22/2021 - 2/28/2021</c:v>
                </c:pt>
                <c:pt idx="8">
                  <c:v>3/1/2021 - 3/7/2021</c:v>
                </c:pt>
                <c:pt idx="9">
                  <c:v>3/8/2021 - 3/14/2021</c:v>
                </c:pt>
                <c:pt idx="10">
                  <c:v>3/15/2021 - 3/21/2021</c:v>
                </c:pt>
                <c:pt idx="11">
                  <c:v>3/22/2021 - 3/28/2021</c:v>
                </c:pt>
                <c:pt idx="12">
                  <c:v>3/29/2021 - 4/4/2021</c:v>
                </c:pt>
                <c:pt idx="13">
                  <c:v>4/5/2021 - 4/11/2021</c:v>
                </c:pt>
                <c:pt idx="14">
                  <c:v>4/12/2021 -4/18/2021</c:v>
                </c:pt>
                <c:pt idx="15">
                  <c:v>4/19/2021 -4/25/2021</c:v>
                </c:pt>
                <c:pt idx="16">
                  <c:v>4/26/2021 -5/02/2022</c:v>
                </c:pt>
                <c:pt idx="17">
                  <c:v>5/3/2021 - 5/9/2021</c:v>
                </c:pt>
                <c:pt idx="18">
                  <c:v>5/10/2021 - 5/16/2021</c:v>
                </c:pt>
                <c:pt idx="19">
                  <c:v>5/17/2021 - 5/23/2021</c:v>
                </c:pt>
                <c:pt idx="20">
                  <c:v>5/24/2021 - 5/30/2021</c:v>
                </c:pt>
                <c:pt idx="21">
                  <c:v>5/31/2021 - 6/06/2021</c:v>
                </c:pt>
                <c:pt idx="22">
                  <c:v>6/07/2021 - 6/13/2021</c:v>
                </c:pt>
                <c:pt idx="23">
                  <c:v>6/14/2021 - 6/20/2021</c:v>
                </c:pt>
                <c:pt idx="24">
                  <c:v>6/21/2021 - 6/27/2021</c:v>
                </c:pt>
                <c:pt idx="25">
                  <c:v>6/28/2021 - 7/4/2021</c:v>
                </c:pt>
                <c:pt idx="26">
                  <c:v>7/5/2021 - 7/11/2021</c:v>
                </c:pt>
                <c:pt idx="27">
                  <c:v>7/12/2021 - 7/18/2021</c:v>
                </c:pt>
                <c:pt idx="28">
                  <c:v>7/19/2021-7/25/2021</c:v>
                </c:pt>
                <c:pt idx="29">
                  <c:v>7/26/2021-8/01/2021</c:v>
                </c:pt>
                <c:pt idx="30">
                  <c:v>8/02/2021-8/08/2021</c:v>
                </c:pt>
                <c:pt idx="31">
                  <c:v>8/09/2021-8/15/2021</c:v>
                </c:pt>
                <c:pt idx="32">
                  <c:v>8/16/2021-8/22/2021</c:v>
                </c:pt>
                <c:pt idx="33">
                  <c:v>8/23/2021-8/29/2021</c:v>
                </c:pt>
                <c:pt idx="34">
                  <c:v>8/30/2021-9/05/2021</c:v>
                </c:pt>
              </c:strCache>
            </c:strRef>
          </c:cat>
          <c:val>
            <c:numRef>
              <c:f>'Evolutia saptaminala'!$D$2:$D$36</c:f>
              <c:numCache>
                <c:formatCode>General</c:formatCode>
                <c:ptCount val="35"/>
                <c:pt idx="0">
                  <c:v>276</c:v>
                </c:pt>
                <c:pt idx="1">
                  <c:v>243</c:v>
                </c:pt>
                <c:pt idx="2">
                  <c:v>251</c:v>
                </c:pt>
                <c:pt idx="3">
                  <c:v>295</c:v>
                </c:pt>
                <c:pt idx="4">
                  <c:v>396</c:v>
                </c:pt>
                <c:pt idx="5">
                  <c:v>461</c:v>
                </c:pt>
                <c:pt idx="6">
                  <c:v>452</c:v>
                </c:pt>
                <c:pt idx="7">
                  <c:v>563</c:v>
                </c:pt>
                <c:pt idx="8">
                  <c:v>607</c:v>
                </c:pt>
                <c:pt idx="9">
                  <c:v>600</c:v>
                </c:pt>
                <c:pt idx="10">
                  <c:v>556</c:v>
                </c:pt>
                <c:pt idx="11">
                  <c:v>396</c:v>
                </c:pt>
                <c:pt idx="12">
                  <c:v>275</c:v>
                </c:pt>
                <c:pt idx="13">
                  <c:v>171</c:v>
                </c:pt>
                <c:pt idx="14">
                  <c:v>97</c:v>
                </c:pt>
                <c:pt idx="15">
                  <c:v>80</c:v>
                </c:pt>
                <c:pt idx="16">
                  <c:v>43</c:v>
                </c:pt>
                <c:pt idx="17">
                  <c:v>19</c:v>
                </c:pt>
                <c:pt idx="18">
                  <c:v>14</c:v>
                </c:pt>
                <c:pt idx="19">
                  <c:v>11</c:v>
                </c:pt>
                <c:pt idx="20">
                  <c:v>4</c:v>
                </c:pt>
                <c:pt idx="21">
                  <c:v>4</c:v>
                </c:pt>
                <c:pt idx="22">
                  <c:v>1</c:v>
                </c:pt>
                <c:pt idx="23">
                  <c:v>4</c:v>
                </c:pt>
                <c:pt idx="24">
                  <c:v>5</c:v>
                </c:pt>
                <c:pt idx="25">
                  <c:v>7</c:v>
                </c:pt>
                <c:pt idx="26">
                  <c:v>10</c:v>
                </c:pt>
                <c:pt idx="27">
                  <c:v>8</c:v>
                </c:pt>
                <c:pt idx="28">
                  <c:v>9</c:v>
                </c:pt>
                <c:pt idx="29">
                  <c:v>17</c:v>
                </c:pt>
                <c:pt idx="30">
                  <c:v>18</c:v>
                </c:pt>
                <c:pt idx="31">
                  <c:v>22</c:v>
                </c:pt>
                <c:pt idx="32">
                  <c:v>55</c:v>
                </c:pt>
                <c:pt idx="33">
                  <c:v>47</c:v>
                </c:pt>
                <c:pt idx="34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D3-42B9-86D4-4F75C00F08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8154920"/>
        <c:axId val="348159184"/>
      </c:barChart>
      <c:lineChart>
        <c:grouping val="standard"/>
        <c:varyColors val="0"/>
        <c:ser>
          <c:idx val="2"/>
          <c:order val="2"/>
          <c:tx>
            <c:strRef>
              <c:f>'Evolutia saptaminala'!$E$1</c:f>
              <c:strCache>
                <c:ptCount val="1"/>
                <c:pt idx="0">
                  <c:v>% LM din total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34"/>
              <c:layout>
                <c:manualLayout>
                  <c:x val="-5.6620236243906125E-3"/>
                  <c:y val="-1.99159043419602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E3B-4B75-865B-FA1F7FFADB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'Evolutia saptaminala'!$B$2:$B$36</c:f>
              <c:strCache>
                <c:ptCount val="35"/>
                <c:pt idx="0">
                  <c:v>1/4/2021 - 1/10/2021</c:v>
                </c:pt>
                <c:pt idx="1">
                  <c:v>1/11/2021 - 1/17/2021</c:v>
                </c:pt>
                <c:pt idx="2">
                  <c:v>1/18/2021 - 1/24/2021</c:v>
                </c:pt>
                <c:pt idx="3">
                  <c:v>1/25/2021 - 1/31/2021</c:v>
                </c:pt>
                <c:pt idx="4">
                  <c:v>2/1/2021 - 2/7/2021</c:v>
                </c:pt>
                <c:pt idx="5">
                  <c:v>2/8/2021 - 2/14/2021</c:v>
                </c:pt>
                <c:pt idx="6">
                  <c:v>2/15/2021 - 2/21/2021</c:v>
                </c:pt>
                <c:pt idx="7">
                  <c:v>2/22/2021 - 2/28/2021</c:v>
                </c:pt>
                <c:pt idx="8">
                  <c:v>3/1/2021 - 3/7/2021</c:v>
                </c:pt>
                <c:pt idx="9">
                  <c:v>3/8/2021 - 3/14/2021</c:v>
                </c:pt>
                <c:pt idx="10">
                  <c:v>3/15/2021 - 3/21/2021</c:v>
                </c:pt>
                <c:pt idx="11">
                  <c:v>3/22/2021 - 3/28/2021</c:v>
                </c:pt>
                <c:pt idx="12">
                  <c:v>3/29/2021 - 4/4/2021</c:v>
                </c:pt>
                <c:pt idx="13">
                  <c:v>4/5/2021 - 4/11/2021</c:v>
                </c:pt>
                <c:pt idx="14">
                  <c:v>4/12/2021 -4/18/2021</c:v>
                </c:pt>
                <c:pt idx="15">
                  <c:v>4/19/2021 -4/25/2021</c:v>
                </c:pt>
                <c:pt idx="16">
                  <c:v>4/26/2021 -5/02/2022</c:v>
                </c:pt>
                <c:pt idx="17">
                  <c:v>5/3/2021 - 5/9/2021</c:v>
                </c:pt>
                <c:pt idx="18">
                  <c:v>5/10/2021 - 5/16/2021</c:v>
                </c:pt>
                <c:pt idx="19">
                  <c:v>5/17/2021 - 5/23/2021</c:v>
                </c:pt>
                <c:pt idx="20">
                  <c:v>5/24/2021 - 5/30/2021</c:v>
                </c:pt>
                <c:pt idx="21">
                  <c:v>5/31/2021 - 6/06/2021</c:v>
                </c:pt>
                <c:pt idx="22">
                  <c:v>6/07/2021 - 6/13/2021</c:v>
                </c:pt>
                <c:pt idx="23">
                  <c:v>6/14/2021 - 6/20/2021</c:v>
                </c:pt>
                <c:pt idx="24">
                  <c:v>6/21/2021 - 6/27/2021</c:v>
                </c:pt>
                <c:pt idx="25">
                  <c:v>6/28/2021 - 7/4/2021</c:v>
                </c:pt>
                <c:pt idx="26">
                  <c:v>7/5/2021 - 7/11/2021</c:v>
                </c:pt>
                <c:pt idx="27">
                  <c:v>7/12/2021 - 7/18/2021</c:v>
                </c:pt>
                <c:pt idx="28">
                  <c:v>7/19/2021-7/25/2021</c:v>
                </c:pt>
                <c:pt idx="29">
                  <c:v>7/26/2021-8/01/2021</c:v>
                </c:pt>
                <c:pt idx="30">
                  <c:v>8/02/2021-8/08/2021</c:v>
                </c:pt>
                <c:pt idx="31">
                  <c:v>8/09/2021-8/15/2021</c:v>
                </c:pt>
                <c:pt idx="32">
                  <c:v>8/16/2021-8/22/2021</c:v>
                </c:pt>
                <c:pt idx="33">
                  <c:v>8/23/2021-8/29/2021</c:v>
                </c:pt>
                <c:pt idx="34">
                  <c:v>8/30/2021-9/05/2021</c:v>
                </c:pt>
              </c:strCache>
            </c:strRef>
          </c:cat>
          <c:val>
            <c:numRef>
              <c:f>'Evolutia saptaminala'!$E$2:$E$36</c:f>
              <c:numCache>
                <c:formatCode>0.0</c:formatCode>
                <c:ptCount val="35"/>
                <c:pt idx="0">
                  <c:v>7.8386821925589327</c:v>
                </c:pt>
                <c:pt idx="1">
                  <c:v>7.0089414479376986</c:v>
                </c:pt>
                <c:pt idx="2">
                  <c:v>7.494774559570021</c:v>
                </c:pt>
                <c:pt idx="3">
                  <c:v>8.1830790568654646</c:v>
                </c:pt>
                <c:pt idx="4">
                  <c:v>8.3123425692695214</c:v>
                </c:pt>
                <c:pt idx="5">
                  <c:v>8.2203994293865907</c:v>
                </c:pt>
                <c:pt idx="6">
                  <c:v>6.8818514007308167</c:v>
                </c:pt>
                <c:pt idx="7">
                  <c:v>6.4712643678160919</c:v>
                </c:pt>
                <c:pt idx="8">
                  <c:v>6.1888254486133771</c:v>
                </c:pt>
                <c:pt idx="9">
                  <c:v>6.5132435953104642</c:v>
                </c:pt>
                <c:pt idx="10">
                  <c:v>5.2631578947368416</c:v>
                </c:pt>
                <c:pt idx="11">
                  <c:v>3.4482758620689653</c:v>
                </c:pt>
                <c:pt idx="12">
                  <c:v>3.2118663863583272</c:v>
                </c:pt>
                <c:pt idx="13">
                  <c:v>2.7809399902423158</c:v>
                </c:pt>
                <c:pt idx="14">
                  <c:v>2.0611984700382493</c:v>
                </c:pt>
                <c:pt idx="15">
                  <c:v>2.4502297090352223</c:v>
                </c:pt>
                <c:pt idx="16">
                  <c:v>1.9448213478064227</c:v>
                </c:pt>
                <c:pt idx="17">
                  <c:v>1.330532212885154</c:v>
                </c:pt>
                <c:pt idx="18">
                  <c:v>1.2612612612612613</c:v>
                </c:pt>
                <c:pt idx="19">
                  <c:v>1.2971698113207548</c:v>
                </c:pt>
                <c:pt idx="20">
                  <c:v>0.84925690021231426</c:v>
                </c:pt>
                <c:pt idx="21">
                  <c:v>1.2383900928792571</c:v>
                </c:pt>
                <c:pt idx="22">
                  <c:v>0.28985507246376813</c:v>
                </c:pt>
                <c:pt idx="23">
                  <c:v>1.1494252873563218</c:v>
                </c:pt>
                <c:pt idx="24">
                  <c:v>1.1933174224343674</c:v>
                </c:pt>
                <c:pt idx="25">
                  <c:v>1.7031630170316301</c:v>
                </c:pt>
                <c:pt idx="26">
                  <c:v>2.0120724346076457</c:v>
                </c:pt>
                <c:pt idx="27">
                  <c:v>1.6359918200409</c:v>
                </c:pt>
                <c:pt idx="28">
                  <c:v>1.3254786450662739</c:v>
                </c:pt>
                <c:pt idx="29">
                  <c:v>1.9836639439906651</c:v>
                </c:pt>
                <c:pt idx="30">
                  <c:v>1.6651248843663276</c:v>
                </c:pt>
                <c:pt idx="31">
                  <c:v>1.5525758645024701</c:v>
                </c:pt>
                <c:pt idx="32">
                  <c:v>2.3128679562657695</c:v>
                </c:pt>
                <c:pt idx="33">
                  <c:v>1.8373729476153244</c:v>
                </c:pt>
                <c:pt idx="34">
                  <c:v>2.1309450277949353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4D3-42B9-86D4-4F75C00F08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1635056"/>
        <c:axId val="641627840"/>
      </c:lineChart>
      <c:catAx>
        <c:axId val="348154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48159184"/>
        <c:crosses val="autoZero"/>
        <c:auto val="1"/>
        <c:lblAlgn val="ctr"/>
        <c:lblOffset val="100"/>
        <c:noMultiLvlLbl val="0"/>
      </c:catAx>
      <c:valAx>
        <c:axId val="3481591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48154920"/>
        <c:crosses val="autoZero"/>
        <c:crossBetween val="between"/>
      </c:valAx>
      <c:valAx>
        <c:axId val="641627840"/>
        <c:scaling>
          <c:orientation val="minMax"/>
        </c:scaling>
        <c:delete val="0"/>
        <c:axPos val="r"/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41635056"/>
        <c:crosses val="max"/>
        <c:crossBetween val="between"/>
      </c:valAx>
      <c:catAx>
        <c:axId val="6416350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416278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643830943615704"/>
          <c:y val="1.81348118579749E-2"/>
          <c:w val="0.57866213918175136"/>
          <c:h val="6.55478555262344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644393026813606E-2"/>
          <c:y val="2.4119679350010761E-2"/>
          <c:w val="0.93689983311829106"/>
          <c:h val="0.762227394723912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cazuri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ro-MD" sz="1200" b="0" i="0" u="none" strike="noStrike" kern="1200" baseline="0" noProof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Sheet1!$A$2:$A$79</c:f>
              <c:strCache>
                <c:ptCount val="78"/>
                <c:pt idx="0">
                  <c:v>08.03-15.03</c:v>
                </c:pt>
                <c:pt idx="1">
                  <c:v>16.03-22.03</c:v>
                </c:pt>
                <c:pt idx="2">
                  <c:v>23.03.29.03</c:v>
                </c:pt>
                <c:pt idx="3">
                  <c:v>30.03-05.04</c:v>
                </c:pt>
                <c:pt idx="4">
                  <c:v>06.04-12.04</c:v>
                </c:pt>
                <c:pt idx="5">
                  <c:v>13.04-19.04</c:v>
                </c:pt>
                <c:pt idx="6">
                  <c:v>20.04-26.04</c:v>
                </c:pt>
                <c:pt idx="7">
                  <c:v>27.04-03.05</c:v>
                </c:pt>
                <c:pt idx="8">
                  <c:v>04.05-10.05</c:v>
                </c:pt>
                <c:pt idx="9">
                  <c:v>11.05 -17.05</c:v>
                </c:pt>
                <c:pt idx="10">
                  <c:v>18.05-24.05</c:v>
                </c:pt>
                <c:pt idx="11">
                  <c:v>25.05-31.05</c:v>
                </c:pt>
                <c:pt idx="12">
                  <c:v>01.06-07.06</c:v>
                </c:pt>
                <c:pt idx="13">
                  <c:v>08.06 - 14.06</c:v>
                </c:pt>
                <c:pt idx="14">
                  <c:v>15.06-21.06</c:v>
                </c:pt>
                <c:pt idx="15">
                  <c:v>22.06-28.06</c:v>
                </c:pt>
                <c:pt idx="16">
                  <c:v>29.06-05.07</c:v>
                </c:pt>
                <c:pt idx="17">
                  <c:v>06.07-12.07</c:v>
                </c:pt>
                <c:pt idx="18">
                  <c:v>13.07-19.07</c:v>
                </c:pt>
                <c:pt idx="19">
                  <c:v>20.07-26.07</c:v>
                </c:pt>
                <c:pt idx="20">
                  <c:v>27.07-02.08</c:v>
                </c:pt>
                <c:pt idx="21">
                  <c:v>03.08-09.08</c:v>
                </c:pt>
                <c:pt idx="22">
                  <c:v>10.08-16.08</c:v>
                </c:pt>
                <c:pt idx="23">
                  <c:v>17.08-23.08</c:v>
                </c:pt>
                <c:pt idx="24">
                  <c:v>24.08-30.08</c:v>
                </c:pt>
                <c:pt idx="25">
                  <c:v>31.08-06.09</c:v>
                </c:pt>
                <c:pt idx="26">
                  <c:v>07.09-13.09</c:v>
                </c:pt>
                <c:pt idx="27">
                  <c:v>14.09-20.09</c:v>
                </c:pt>
                <c:pt idx="28">
                  <c:v>21.09-27.09</c:v>
                </c:pt>
                <c:pt idx="29">
                  <c:v>28.09-04.10</c:v>
                </c:pt>
                <c:pt idx="30">
                  <c:v>05.10-11.10</c:v>
                </c:pt>
                <c:pt idx="31">
                  <c:v>12.10-18.10</c:v>
                </c:pt>
                <c:pt idx="32">
                  <c:v>19.10-25.10</c:v>
                </c:pt>
                <c:pt idx="33">
                  <c:v>26.10-01.11</c:v>
                </c:pt>
                <c:pt idx="34">
                  <c:v>02.11-08.11</c:v>
                </c:pt>
                <c:pt idx="35">
                  <c:v>09.11-15.11</c:v>
                </c:pt>
                <c:pt idx="36">
                  <c:v>16.11-22.11</c:v>
                </c:pt>
                <c:pt idx="37">
                  <c:v>23.11-29.11</c:v>
                </c:pt>
                <c:pt idx="38">
                  <c:v>30.11-06.12</c:v>
                </c:pt>
                <c:pt idx="39">
                  <c:v>07.12-13.12</c:v>
                </c:pt>
                <c:pt idx="40">
                  <c:v>14.12-20.12</c:v>
                </c:pt>
                <c:pt idx="41">
                  <c:v>21.12-27.12</c:v>
                </c:pt>
                <c:pt idx="42">
                  <c:v>28.12-03.01.2021</c:v>
                </c:pt>
                <c:pt idx="43">
                  <c:v>04.01-10.01.2021</c:v>
                </c:pt>
                <c:pt idx="44">
                  <c:v>11.01-17.01.2021</c:v>
                </c:pt>
                <c:pt idx="45">
                  <c:v>18.01-24.01.2021</c:v>
                </c:pt>
                <c:pt idx="46">
                  <c:v>25.01-31.01.2021</c:v>
                </c:pt>
                <c:pt idx="47">
                  <c:v>01.02 - 07.02.2021</c:v>
                </c:pt>
                <c:pt idx="48">
                  <c:v>08.02 - 14.02.2021</c:v>
                </c:pt>
                <c:pt idx="49">
                  <c:v>15.02 - 21.02.2021</c:v>
                </c:pt>
                <c:pt idx="50">
                  <c:v>22.02 - 28.02.2021</c:v>
                </c:pt>
                <c:pt idx="51">
                  <c:v>01.03 - 07.03.2021</c:v>
                </c:pt>
                <c:pt idx="52">
                  <c:v>08.03 - 14.03.2021</c:v>
                </c:pt>
                <c:pt idx="53">
                  <c:v>15.03 - 21.03.2021</c:v>
                </c:pt>
                <c:pt idx="54">
                  <c:v>22.03 - 28.03.2021</c:v>
                </c:pt>
                <c:pt idx="55">
                  <c:v>29.03 - 04.04.2021</c:v>
                </c:pt>
                <c:pt idx="56">
                  <c:v>05.04 - 11.04.2021</c:v>
                </c:pt>
                <c:pt idx="57">
                  <c:v>12.04 - 18.04.2021</c:v>
                </c:pt>
                <c:pt idx="58">
                  <c:v>19.04 - 25.04.2021</c:v>
                </c:pt>
                <c:pt idx="59">
                  <c:v>26.04 - 02.05.2021</c:v>
                </c:pt>
                <c:pt idx="60">
                  <c:v>03.05 - 09.05.2021</c:v>
                </c:pt>
                <c:pt idx="61">
                  <c:v>10.05 - 16.05.2021</c:v>
                </c:pt>
                <c:pt idx="62">
                  <c:v>17.05 - 23.05.2021</c:v>
                </c:pt>
                <c:pt idx="63">
                  <c:v>24.05 - 30.05.2021</c:v>
                </c:pt>
                <c:pt idx="64">
                  <c:v>31.05 - 06.06.2021</c:v>
                </c:pt>
                <c:pt idx="65">
                  <c:v>07.06 - 13.06.2021</c:v>
                </c:pt>
                <c:pt idx="66">
                  <c:v>14.06 - 20.06.2021</c:v>
                </c:pt>
                <c:pt idx="67">
                  <c:v>21.06 - 27.06.2021</c:v>
                </c:pt>
                <c:pt idx="68">
                  <c:v>28.06 - 04.07.2021</c:v>
                </c:pt>
                <c:pt idx="69">
                  <c:v>05.07 - 11.07.2021</c:v>
                </c:pt>
                <c:pt idx="70">
                  <c:v>12.07 - 18.07.2021</c:v>
                </c:pt>
                <c:pt idx="71">
                  <c:v>19.07 - 25.07.2021</c:v>
                </c:pt>
                <c:pt idx="72">
                  <c:v>26.07 - 01.08.2021</c:v>
                </c:pt>
                <c:pt idx="73">
                  <c:v>02.08 - 08.08.2021</c:v>
                </c:pt>
                <c:pt idx="74">
                  <c:v>09.08 - 15.08.2022</c:v>
                </c:pt>
                <c:pt idx="75">
                  <c:v>16.08 - 22.08.2021</c:v>
                </c:pt>
                <c:pt idx="76">
                  <c:v>23.08 - 29.08.2021</c:v>
                </c:pt>
                <c:pt idx="77">
                  <c:v>30.08-05.09.2021</c:v>
                </c:pt>
              </c:strCache>
            </c:strRef>
          </c:cat>
          <c:val>
            <c:numRef>
              <c:f>Sheet1!$B$2:$B$79</c:f>
              <c:numCache>
                <c:formatCode>General</c:formatCode>
                <c:ptCount val="78"/>
                <c:pt idx="0">
                  <c:v>23</c:v>
                </c:pt>
                <c:pt idx="1">
                  <c:v>71</c:v>
                </c:pt>
                <c:pt idx="2">
                  <c:v>169</c:v>
                </c:pt>
                <c:pt idx="3">
                  <c:v>601</c:v>
                </c:pt>
                <c:pt idx="4">
                  <c:v>798</c:v>
                </c:pt>
                <c:pt idx="5">
                  <c:v>810</c:v>
                </c:pt>
                <c:pt idx="6">
                  <c:v>936</c:v>
                </c:pt>
                <c:pt idx="7">
                  <c:v>713</c:v>
                </c:pt>
                <c:pt idx="8">
                  <c:v>806</c:v>
                </c:pt>
                <c:pt idx="9">
                  <c:v>1133</c:v>
                </c:pt>
                <c:pt idx="10">
                  <c:v>1033</c:v>
                </c:pt>
                <c:pt idx="11">
                  <c:v>1158</c:v>
                </c:pt>
                <c:pt idx="12">
                  <c:v>1449</c:v>
                </c:pt>
                <c:pt idx="13">
                  <c:v>2040</c:v>
                </c:pt>
                <c:pt idx="14">
                  <c:v>2460</c:v>
                </c:pt>
                <c:pt idx="15">
                  <c:v>2050</c:v>
                </c:pt>
                <c:pt idx="16">
                  <c:v>1564</c:v>
                </c:pt>
                <c:pt idx="17">
                  <c:v>1568</c:v>
                </c:pt>
                <c:pt idx="18">
                  <c:v>1598</c:v>
                </c:pt>
                <c:pt idx="19">
                  <c:v>2054</c:v>
                </c:pt>
                <c:pt idx="20">
                  <c:v>2328</c:v>
                </c:pt>
                <c:pt idx="21">
                  <c:v>2298</c:v>
                </c:pt>
                <c:pt idx="22">
                  <c:v>2523</c:v>
                </c:pt>
                <c:pt idx="23">
                  <c:v>3295</c:v>
                </c:pt>
                <c:pt idx="24">
                  <c:v>3222</c:v>
                </c:pt>
                <c:pt idx="25">
                  <c:v>3097</c:v>
                </c:pt>
                <c:pt idx="26">
                  <c:v>3181</c:v>
                </c:pt>
                <c:pt idx="27">
                  <c:v>3618</c:v>
                </c:pt>
                <c:pt idx="28">
                  <c:v>4279</c:v>
                </c:pt>
                <c:pt idx="29">
                  <c:v>5704</c:v>
                </c:pt>
                <c:pt idx="30">
                  <c:v>5572</c:v>
                </c:pt>
                <c:pt idx="31">
                  <c:v>4899</c:v>
                </c:pt>
                <c:pt idx="32">
                  <c:v>4453</c:v>
                </c:pt>
                <c:pt idx="33">
                  <c:v>5079</c:v>
                </c:pt>
                <c:pt idx="34">
                  <c:v>5764</c:v>
                </c:pt>
                <c:pt idx="35">
                  <c:v>6933</c:v>
                </c:pt>
                <c:pt idx="36">
                  <c:v>8662</c:v>
                </c:pt>
                <c:pt idx="37">
                  <c:v>9076</c:v>
                </c:pt>
                <c:pt idx="38">
                  <c:v>9348</c:v>
                </c:pt>
                <c:pt idx="39">
                  <c:v>10153</c:v>
                </c:pt>
                <c:pt idx="40">
                  <c:v>8689</c:v>
                </c:pt>
                <c:pt idx="41">
                  <c:v>6148</c:v>
                </c:pt>
                <c:pt idx="42">
                  <c:v>4518</c:v>
                </c:pt>
                <c:pt idx="43">
                  <c:v>3518</c:v>
                </c:pt>
                <c:pt idx="44">
                  <c:v>3463</c:v>
                </c:pt>
                <c:pt idx="45">
                  <c:v>3348</c:v>
                </c:pt>
                <c:pt idx="46">
                  <c:v>3602</c:v>
                </c:pt>
                <c:pt idx="47">
                  <c:v>4765</c:v>
                </c:pt>
                <c:pt idx="48">
                  <c:v>5617</c:v>
                </c:pt>
                <c:pt idx="49">
                  <c:v>6566</c:v>
                </c:pt>
                <c:pt idx="50">
                  <c:v>8701</c:v>
                </c:pt>
                <c:pt idx="51">
                  <c:v>9799</c:v>
                </c:pt>
                <c:pt idx="52">
                  <c:v>9211</c:v>
                </c:pt>
                <c:pt idx="53">
                  <c:v>10571</c:v>
                </c:pt>
                <c:pt idx="54">
                  <c:v>11487</c:v>
                </c:pt>
                <c:pt idx="55">
                  <c:v>8566</c:v>
                </c:pt>
                <c:pt idx="56">
                  <c:v>6130</c:v>
                </c:pt>
                <c:pt idx="57">
                  <c:v>4680</c:v>
                </c:pt>
                <c:pt idx="58">
                  <c:v>3242</c:v>
                </c:pt>
                <c:pt idx="59">
                  <c:v>2196</c:v>
                </c:pt>
                <c:pt idx="60">
                  <c:v>1414</c:v>
                </c:pt>
                <c:pt idx="61">
                  <c:v>1096</c:v>
                </c:pt>
                <c:pt idx="62">
                  <c:v>831</c:v>
                </c:pt>
                <c:pt idx="63">
                  <c:v>469</c:v>
                </c:pt>
                <c:pt idx="64">
                  <c:v>308</c:v>
                </c:pt>
                <c:pt idx="65">
                  <c:v>344</c:v>
                </c:pt>
                <c:pt idx="66">
                  <c:v>343</c:v>
                </c:pt>
                <c:pt idx="67">
                  <c:v>419</c:v>
                </c:pt>
                <c:pt idx="68">
                  <c:v>411</c:v>
                </c:pt>
                <c:pt idx="69">
                  <c:v>497</c:v>
                </c:pt>
                <c:pt idx="70">
                  <c:v>479</c:v>
                </c:pt>
                <c:pt idx="71">
                  <c:v>678</c:v>
                </c:pt>
                <c:pt idx="72">
                  <c:v>925</c:v>
                </c:pt>
                <c:pt idx="73">
                  <c:v>1081</c:v>
                </c:pt>
                <c:pt idx="74">
                  <c:v>1414</c:v>
                </c:pt>
                <c:pt idx="75">
                  <c:v>2388</c:v>
                </c:pt>
                <c:pt idx="76">
                  <c:v>2556</c:v>
                </c:pt>
                <c:pt idx="77">
                  <c:v>3231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D-432F-8131-999918B851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5924480"/>
        <c:axId val="305922840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vindecați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Sheet1!$A$2:$A$79</c:f>
              <c:strCache>
                <c:ptCount val="78"/>
                <c:pt idx="0">
                  <c:v>08.03-15.03</c:v>
                </c:pt>
                <c:pt idx="1">
                  <c:v>16.03-22.03</c:v>
                </c:pt>
                <c:pt idx="2">
                  <c:v>23.03.29.03</c:v>
                </c:pt>
                <c:pt idx="3">
                  <c:v>30.03-05.04</c:v>
                </c:pt>
                <c:pt idx="4">
                  <c:v>06.04-12.04</c:v>
                </c:pt>
                <c:pt idx="5">
                  <c:v>13.04-19.04</c:v>
                </c:pt>
                <c:pt idx="6">
                  <c:v>20.04-26.04</c:v>
                </c:pt>
                <c:pt idx="7">
                  <c:v>27.04-03.05</c:v>
                </c:pt>
                <c:pt idx="8">
                  <c:v>04.05-10.05</c:v>
                </c:pt>
                <c:pt idx="9">
                  <c:v>11.05 -17.05</c:v>
                </c:pt>
                <c:pt idx="10">
                  <c:v>18.05-24.05</c:v>
                </c:pt>
                <c:pt idx="11">
                  <c:v>25.05-31.05</c:v>
                </c:pt>
                <c:pt idx="12">
                  <c:v>01.06-07.06</c:v>
                </c:pt>
                <c:pt idx="13">
                  <c:v>08.06 - 14.06</c:v>
                </c:pt>
                <c:pt idx="14">
                  <c:v>15.06-21.06</c:v>
                </c:pt>
                <c:pt idx="15">
                  <c:v>22.06-28.06</c:v>
                </c:pt>
                <c:pt idx="16">
                  <c:v>29.06-05.07</c:v>
                </c:pt>
                <c:pt idx="17">
                  <c:v>06.07-12.07</c:v>
                </c:pt>
                <c:pt idx="18">
                  <c:v>13.07-19.07</c:v>
                </c:pt>
                <c:pt idx="19">
                  <c:v>20.07-26.07</c:v>
                </c:pt>
                <c:pt idx="20">
                  <c:v>27.07-02.08</c:v>
                </c:pt>
                <c:pt idx="21">
                  <c:v>03.08-09.08</c:v>
                </c:pt>
                <c:pt idx="22">
                  <c:v>10.08-16.08</c:v>
                </c:pt>
                <c:pt idx="23">
                  <c:v>17.08-23.08</c:v>
                </c:pt>
                <c:pt idx="24">
                  <c:v>24.08-30.08</c:v>
                </c:pt>
                <c:pt idx="25">
                  <c:v>31.08-06.09</c:v>
                </c:pt>
                <c:pt idx="26">
                  <c:v>07.09-13.09</c:v>
                </c:pt>
                <c:pt idx="27">
                  <c:v>14.09-20.09</c:v>
                </c:pt>
                <c:pt idx="28">
                  <c:v>21.09-27.09</c:v>
                </c:pt>
                <c:pt idx="29">
                  <c:v>28.09-04.10</c:v>
                </c:pt>
                <c:pt idx="30">
                  <c:v>05.10-11.10</c:v>
                </c:pt>
                <c:pt idx="31">
                  <c:v>12.10-18.10</c:v>
                </c:pt>
                <c:pt idx="32">
                  <c:v>19.10-25.10</c:v>
                </c:pt>
                <c:pt idx="33">
                  <c:v>26.10-01.11</c:v>
                </c:pt>
                <c:pt idx="34">
                  <c:v>02.11-08.11</c:v>
                </c:pt>
                <c:pt idx="35">
                  <c:v>09.11-15.11</c:v>
                </c:pt>
                <c:pt idx="36">
                  <c:v>16.11-22.11</c:v>
                </c:pt>
                <c:pt idx="37">
                  <c:v>23.11-29.11</c:v>
                </c:pt>
                <c:pt idx="38">
                  <c:v>30.11-06.12</c:v>
                </c:pt>
                <c:pt idx="39">
                  <c:v>07.12-13.12</c:v>
                </c:pt>
                <c:pt idx="40">
                  <c:v>14.12-20.12</c:v>
                </c:pt>
                <c:pt idx="41">
                  <c:v>21.12-27.12</c:v>
                </c:pt>
                <c:pt idx="42">
                  <c:v>28.12-03.01.2021</c:v>
                </c:pt>
                <c:pt idx="43">
                  <c:v>04.01-10.01.2021</c:v>
                </c:pt>
                <c:pt idx="44">
                  <c:v>11.01-17.01.2021</c:v>
                </c:pt>
                <c:pt idx="45">
                  <c:v>18.01-24.01.2021</c:v>
                </c:pt>
                <c:pt idx="46">
                  <c:v>25.01-31.01.2021</c:v>
                </c:pt>
                <c:pt idx="47">
                  <c:v>01.02 - 07.02.2021</c:v>
                </c:pt>
                <c:pt idx="48">
                  <c:v>08.02 - 14.02.2021</c:v>
                </c:pt>
                <c:pt idx="49">
                  <c:v>15.02 - 21.02.2021</c:v>
                </c:pt>
                <c:pt idx="50">
                  <c:v>22.02 - 28.02.2021</c:v>
                </c:pt>
                <c:pt idx="51">
                  <c:v>01.03 - 07.03.2021</c:v>
                </c:pt>
                <c:pt idx="52">
                  <c:v>08.03 - 14.03.2021</c:v>
                </c:pt>
                <c:pt idx="53">
                  <c:v>15.03 - 21.03.2021</c:v>
                </c:pt>
                <c:pt idx="54">
                  <c:v>22.03 - 28.03.2021</c:v>
                </c:pt>
                <c:pt idx="55">
                  <c:v>29.03 - 04.04.2021</c:v>
                </c:pt>
                <c:pt idx="56">
                  <c:v>05.04 - 11.04.2021</c:v>
                </c:pt>
                <c:pt idx="57">
                  <c:v>12.04 - 18.04.2021</c:v>
                </c:pt>
                <c:pt idx="58">
                  <c:v>19.04 - 25.04.2021</c:v>
                </c:pt>
                <c:pt idx="59">
                  <c:v>26.04 - 02.05.2021</c:v>
                </c:pt>
                <c:pt idx="60">
                  <c:v>03.05 - 09.05.2021</c:v>
                </c:pt>
                <c:pt idx="61">
                  <c:v>10.05 - 16.05.2021</c:v>
                </c:pt>
                <c:pt idx="62">
                  <c:v>17.05 - 23.05.2021</c:v>
                </c:pt>
                <c:pt idx="63">
                  <c:v>24.05 - 30.05.2021</c:v>
                </c:pt>
                <c:pt idx="64">
                  <c:v>31.05 - 06.06.2021</c:v>
                </c:pt>
                <c:pt idx="65">
                  <c:v>07.06 - 13.06.2021</c:v>
                </c:pt>
                <c:pt idx="66">
                  <c:v>14.06 - 20.06.2021</c:v>
                </c:pt>
                <c:pt idx="67">
                  <c:v>21.06 - 27.06.2021</c:v>
                </c:pt>
                <c:pt idx="68">
                  <c:v>28.06 - 04.07.2021</c:v>
                </c:pt>
                <c:pt idx="69">
                  <c:v>05.07 - 11.07.2021</c:v>
                </c:pt>
                <c:pt idx="70">
                  <c:v>12.07 - 18.07.2021</c:v>
                </c:pt>
                <c:pt idx="71">
                  <c:v>19.07 - 25.07.2021</c:v>
                </c:pt>
                <c:pt idx="72">
                  <c:v>26.07 - 01.08.2021</c:v>
                </c:pt>
                <c:pt idx="73">
                  <c:v>02.08 - 08.08.2021</c:v>
                </c:pt>
                <c:pt idx="74">
                  <c:v>09.08 - 15.08.2022</c:v>
                </c:pt>
                <c:pt idx="75">
                  <c:v>16.08 - 22.08.2021</c:v>
                </c:pt>
                <c:pt idx="76">
                  <c:v>23.08 - 29.08.2021</c:v>
                </c:pt>
                <c:pt idx="77">
                  <c:v>30.08-05.09.2021</c:v>
                </c:pt>
              </c:strCache>
            </c:strRef>
          </c:cat>
          <c:val>
            <c:numRef>
              <c:f>Sheet1!$D$2:$D$79</c:f>
              <c:numCache>
                <c:formatCode>General</c:formatCode>
                <c:ptCount val="78"/>
                <c:pt idx="0">
                  <c:v>0</c:v>
                </c:pt>
                <c:pt idx="1">
                  <c:v>0</c:v>
                </c:pt>
                <c:pt idx="2">
                  <c:v>11</c:v>
                </c:pt>
                <c:pt idx="3">
                  <c:v>19</c:v>
                </c:pt>
                <c:pt idx="4">
                  <c:v>64</c:v>
                </c:pt>
                <c:pt idx="5">
                  <c:v>363</c:v>
                </c:pt>
                <c:pt idx="6">
                  <c:v>438</c:v>
                </c:pt>
                <c:pt idx="7">
                  <c:v>487</c:v>
                </c:pt>
                <c:pt idx="8">
                  <c:v>576</c:v>
                </c:pt>
                <c:pt idx="9">
                  <c:v>450</c:v>
                </c:pt>
                <c:pt idx="10">
                  <c:v>1305</c:v>
                </c:pt>
                <c:pt idx="11">
                  <c:v>868</c:v>
                </c:pt>
                <c:pt idx="12">
                  <c:v>1066</c:v>
                </c:pt>
                <c:pt idx="13">
                  <c:v>985</c:v>
                </c:pt>
                <c:pt idx="14">
                  <c:v>1273</c:v>
                </c:pt>
                <c:pt idx="15">
                  <c:v>1185</c:v>
                </c:pt>
                <c:pt idx="16">
                  <c:v>1637</c:v>
                </c:pt>
                <c:pt idx="17">
                  <c:v>1949</c:v>
                </c:pt>
                <c:pt idx="18">
                  <c:v>1709</c:v>
                </c:pt>
                <c:pt idx="19">
                  <c:v>1533</c:v>
                </c:pt>
                <c:pt idx="20">
                  <c:v>1907</c:v>
                </c:pt>
                <c:pt idx="21">
                  <c:v>1484</c:v>
                </c:pt>
                <c:pt idx="22">
                  <c:v>1920</c:v>
                </c:pt>
                <c:pt idx="23">
                  <c:v>2042</c:v>
                </c:pt>
                <c:pt idx="24">
                  <c:v>2242</c:v>
                </c:pt>
                <c:pt idx="25">
                  <c:v>2679</c:v>
                </c:pt>
                <c:pt idx="26">
                  <c:v>3147</c:v>
                </c:pt>
                <c:pt idx="27">
                  <c:v>3306</c:v>
                </c:pt>
                <c:pt idx="28">
                  <c:v>3224</c:v>
                </c:pt>
                <c:pt idx="29">
                  <c:v>3113</c:v>
                </c:pt>
                <c:pt idx="30">
                  <c:v>3402</c:v>
                </c:pt>
                <c:pt idx="31">
                  <c:v>3485</c:v>
                </c:pt>
                <c:pt idx="32">
                  <c:v>4448</c:v>
                </c:pt>
                <c:pt idx="33">
                  <c:v>4022</c:v>
                </c:pt>
                <c:pt idx="34">
                  <c:v>6196</c:v>
                </c:pt>
                <c:pt idx="35">
                  <c:v>8264</c:v>
                </c:pt>
                <c:pt idx="36">
                  <c:v>8744</c:v>
                </c:pt>
                <c:pt idx="37">
                  <c:v>15070</c:v>
                </c:pt>
                <c:pt idx="38">
                  <c:v>6658</c:v>
                </c:pt>
                <c:pt idx="39">
                  <c:v>7657</c:v>
                </c:pt>
                <c:pt idx="40">
                  <c:v>9734</c:v>
                </c:pt>
                <c:pt idx="41">
                  <c:v>8769</c:v>
                </c:pt>
                <c:pt idx="42">
                  <c:v>5843</c:v>
                </c:pt>
                <c:pt idx="43">
                  <c:v>5193</c:v>
                </c:pt>
                <c:pt idx="44">
                  <c:v>4710</c:v>
                </c:pt>
                <c:pt idx="45">
                  <c:v>3798</c:v>
                </c:pt>
                <c:pt idx="46">
                  <c:v>2860</c:v>
                </c:pt>
                <c:pt idx="47">
                  <c:v>3695</c:v>
                </c:pt>
                <c:pt idx="48">
                  <c:v>3642</c:v>
                </c:pt>
                <c:pt idx="49">
                  <c:v>4466</c:v>
                </c:pt>
                <c:pt idx="50">
                  <c:v>4285</c:v>
                </c:pt>
                <c:pt idx="51">
                  <c:v>5152</c:v>
                </c:pt>
                <c:pt idx="52">
                  <c:v>6992</c:v>
                </c:pt>
                <c:pt idx="53">
                  <c:v>10041</c:v>
                </c:pt>
                <c:pt idx="54">
                  <c:v>13406</c:v>
                </c:pt>
                <c:pt idx="55">
                  <c:v>13322</c:v>
                </c:pt>
                <c:pt idx="56">
                  <c:v>7836</c:v>
                </c:pt>
                <c:pt idx="57">
                  <c:v>8308</c:v>
                </c:pt>
                <c:pt idx="58">
                  <c:v>6170</c:v>
                </c:pt>
                <c:pt idx="59">
                  <c:v>3419</c:v>
                </c:pt>
                <c:pt idx="60">
                  <c:v>2710</c:v>
                </c:pt>
                <c:pt idx="61">
                  <c:v>1323</c:v>
                </c:pt>
                <c:pt idx="62">
                  <c:v>1713</c:v>
                </c:pt>
                <c:pt idx="63">
                  <c:v>880</c:v>
                </c:pt>
                <c:pt idx="64">
                  <c:v>596</c:v>
                </c:pt>
                <c:pt idx="65">
                  <c:v>631</c:v>
                </c:pt>
                <c:pt idx="66">
                  <c:v>506</c:v>
                </c:pt>
                <c:pt idx="67">
                  <c:v>379</c:v>
                </c:pt>
                <c:pt idx="68">
                  <c:v>380</c:v>
                </c:pt>
                <c:pt idx="69">
                  <c:v>515</c:v>
                </c:pt>
                <c:pt idx="70">
                  <c:v>466</c:v>
                </c:pt>
                <c:pt idx="71">
                  <c:v>576</c:v>
                </c:pt>
                <c:pt idx="72">
                  <c:v>615</c:v>
                </c:pt>
                <c:pt idx="73">
                  <c:v>804</c:v>
                </c:pt>
                <c:pt idx="74">
                  <c:v>1118</c:v>
                </c:pt>
                <c:pt idx="75">
                  <c:v>1253</c:v>
                </c:pt>
                <c:pt idx="76">
                  <c:v>1835</c:v>
                </c:pt>
                <c:pt idx="77">
                  <c:v>2047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BAD-432F-8131-999918B851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5924480"/>
        <c:axId val="305922840"/>
      </c:line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decese</c:v>
                </c:pt>
              </c:strCache>
            </c:strRef>
          </c:tx>
          <c:spPr>
            <a:ln w="28575" cap="rnd">
              <a:solidFill>
                <a:srgbClr val="FF0000">
                  <a:alpha val="97000"/>
                </a:srgbClr>
              </a:solidFill>
              <a:round/>
            </a:ln>
            <a:effectLst/>
          </c:spPr>
          <c:marker>
            <c:symbol val="none"/>
          </c:marker>
          <c:cat>
            <c:strRef>
              <c:f>Sheet1!$A$2:$A$79</c:f>
              <c:strCache>
                <c:ptCount val="78"/>
                <c:pt idx="0">
                  <c:v>08.03-15.03</c:v>
                </c:pt>
                <c:pt idx="1">
                  <c:v>16.03-22.03</c:v>
                </c:pt>
                <c:pt idx="2">
                  <c:v>23.03.29.03</c:v>
                </c:pt>
                <c:pt idx="3">
                  <c:v>30.03-05.04</c:v>
                </c:pt>
                <c:pt idx="4">
                  <c:v>06.04-12.04</c:v>
                </c:pt>
                <c:pt idx="5">
                  <c:v>13.04-19.04</c:v>
                </c:pt>
                <c:pt idx="6">
                  <c:v>20.04-26.04</c:v>
                </c:pt>
                <c:pt idx="7">
                  <c:v>27.04-03.05</c:v>
                </c:pt>
                <c:pt idx="8">
                  <c:v>04.05-10.05</c:v>
                </c:pt>
                <c:pt idx="9">
                  <c:v>11.05 -17.05</c:v>
                </c:pt>
                <c:pt idx="10">
                  <c:v>18.05-24.05</c:v>
                </c:pt>
                <c:pt idx="11">
                  <c:v>25.05-31.05</c:v>
                </c:pt>
                <c:pt idx="12">
                  <c:v>01.06-07.06</c:v>
                </c:pt>
                <c:pt idx="13">
                  <c:v>08.06 - 14.06</c:v>
                </c:pt>
                <c:pt idx="14">
                  <c:v>15.06-21.06</c:v>
                </c:pt>
                <c:pt idx="15">
                  <c:v>22.06-28.06</c:v>
                </c:pt>
                <c:pt idx="16">
                  <c:v>29.06-05.07</c:v>
                </c:pt>
                <c:pt idx="17">
                  <c:v>06.07-12.07</c:v>
                </c:pt>
                <c:pt idx="18">
                  <c:v>13.07-19.07</c:v>
                </c:pt>
                <c:pt idx="19">
                  <c:v>20.07-26.07</c:v>
                </c:pt>
                <c:pt idx="20">
                  <c:v>27.07-02.08</c:v>
                </c:pt>
                <c:pt idx="21">
                  <c:v>03.08-09.08</c:v>
                </c:pt>
                <c:pt idx="22">
                  <c:v>10.08-16.08</c:v>
                </c:pt>
                <c:pt idx="23">
                  <c:v>17.08-23.08</c:v>
                </c:pt>
                <c:pt idx="24">
                  <c:v>24.08-30.08</c:v>
                </c:pt>
                <c:pt idx="25">
                  <c:v>31.08-06.09</c:v>
                </c:pt>
                <c:pt idx="26">
                  <c:v>07.09-13.09</c:v>
                </c:pt>
                <c:pt idx="27">
                  <c:v>14.09-20.09</c:v>
                </c:pt>
                <c:pt idx="28">
                  <c:v>21.09-27.09</c:v>
                </c:pt>
                <c:pt idx="29">
                  <c:v>28.09-04.10</c:v>
                </c:pt>
                <c:pt idx="30">
                  <c:v>05.10-11.10</c:v>
                </c:pt>
                <c:pt idx="31">
                  <c:v>12.10-18.10</c:v>
                </c:pt>
                <c:pt idx="32">
                  <c:v>19.10-25.10</c:v>
                </c:pt>
                <c:pt idx="33">
                  <c:v>26.10-01.11</c:v>
                </c:pt>
                <c:pt idx="34">
                  <c:v>02.11-08.11</c:v>
                </c:pt>
                <c:pt idx="35">
                  <c:v>09.11-15.11</c:v>
                </c:pt>
                <c:pt idx="36">
                  <c:v>16.11-22.11</c:v>
                </c:pt>
                <c:pt idx="37">
                  <c:v>23.11-29.11</c:v>
                </c:pt>
                <c:pt idx="38">
                  <c:v>30.11-06.12</c:v>
                </c:pt>
                <c:pt idx="39">
                  <c:v>07.12-13.12</c:v>
                </c:pt>
                <c:pt idx="40">
                  <c:v>14.12-20.12</c:v>
                </c:pt>
                <c:pt idx="41">
                  <c:v>21.12-27.12</c:v>
                </c:pt>
                <c:pt idx="42">
                  <c:v>28.12-03.01.2021</c:v>
                </c:pt>
                <c:pt idx="43">
                  <c:v>04.01-10.01.2021</c:v>
                </c:pt>
                <c:pt idx="44">
                  <c:v>11.01-17.01.2021</c:v>
                </c:pt>
                <c:pt idx="45">
                  <c:v>18.01-24.01.2021</c:v>
                </c:pt>
                <c:pt idx="46">
                  <c:v>25.01-31.01.2021</c:v>
                </c:pt>
                <c:pt idx="47">
                  <c:v>01.02 - 07.02.2021</c:v>
                </c:pt>
                <c:pt idx="48">
                  <c:v>08.02 - 14.02.2021</c:v>
                </c:pt>
                <c:pt idx="49">
                  <c:v>15.02 - 21.02.2021</c:v>
                </c:pt>
                <c:pt idx="50">
                  <c:v>22.02 - 28.02.2021</c:v>
                </c:pt>
                <c:pt idx="51">
                  <c:v>01.03 - 07.03.2021</c:v>
                </c:pt>
                <c:pt idx="52">
                  <c:v>08.03 - 14.03.2021</c:v>
                </c:pt>
                <c:pt idx="53">
                  <c:v>15.03 - 21.03.2021</c:v>
                </c:pt>
                <c:pt idx="54">
                  <c:v>22.03 - 28.03.2021</c:v>
                </c:pt>
                <c:pt idx="55">
                  <c:v>29.03 - 04.04.2021</c:v>
                </c:pt>
                <c:pt idx="56">
                  <c:v>05.04 - 11.04.2021</c:v>
                </c:pt>
                <c:pt idx="57">
                  <c:v>12.04 - 18.04.2021</c:v>
                </c:pt>
                <c:pt idx="58">
                  <c:v>19.04 - 25.04.2021</c:v>
                </c:pt>
                <c:pt idx="59">
                  <c:v>26.04 - 02.05.2021</c:v>
                </c:pt>
                <c:pt idx="60">
                  <c:v>03.05 - 09.05.2021</c:v>
                </c:pt>
                <c:pt idx="61">
                  <c:v>10.05 - 16.05.2021</c:v>
                </c:pt>
                <c:pt idx="62">
                  <c:v>17.05 - 23.05.2021</c:v>
                </c:pt>
                <c:pt idx="63">
                  <c:v>24.05 - 30.05.2021</c:v>
                </c:pt>
                <c:pt idx="64">
                  <c:v>31.05 - 06.06.2021</c:v>
                </c:pt>
                <c:pt idx="65">
                  <c:v>07.06 - 13.06.2021</c:v>
                </c:pt>
                <c:pt idx="66">
                  <c:v>14.06 - 20.06.2021</c:v>
                </c:pt>
                <c:pt idx="67">
                  <c:v>21.06 - 27.06.2021</c:v>
                </c:pt>
                <c:pt idx="68">
                  <c:v>28.06 - 04.07.2021</c:v>
                </c:pt>
                <c:pt idx="69">
                  <c:v>05.07 - 11.07.2021</c:v>
                </c:pt>
                <c:pt idx="70">
                  <c:v>12.07 - 18.07.2021</c:v>
                </c:pt>
                <c:pt idx="71">
                  <c:v>19.07 - 25.07.2021</c:v>
                </c:pt>
                <c:pt idx="72">
                  <c:v>26.07 - 01.08.2021</c:v>
                </c:pt>
                <c:pt idx="73">
                  <c:v>02.08 - 08.08.2021</c:v>
                </c:pt>
                <c:pt idx="74">
                  <c:v>09.08 - 15.08.2022</c:v>
                </c:pt>
                <c:pt idx="75">
                  <c:v>16.08 - 22.08.2021</c:v>
                </c:pt>
                <c:pt idx="76">
                  <c:v>23.08 - 29.08.2021</c:v>
                </c:pt>
                <c:pt idx="77">
                  <c:v>30.08-05.09.2021</c:v>
                </c:pt>
              </c:strCache>
            </c:strRef>
          </c:cat>
          <c:val>
            <c:numRef>
              <c:f>Sheet1!$C$2:$C$79</c:f>
              <c:numCache>
                <c:formatCode>General</c:formatCode>
                <c:ptCount val="78"/>
                <c:pt idx="0">
                  <c:v>0</c:v>
                </c:pt>
                <c:pt idx="1">
                  <c:v>2</c:v>
                </c:pt>
                <c:pt idx="2">
                  <c:v>2</c:v>
                </c:pt>
                <c:pt idx="3">
                  <c:v>15</c:v>
                </c:pt>
                <c:pt idx="4">
                  <c:v>16</c:v>
                </c:pt>
                <c:pt idx="5">
                  <c:v>35</c:v>
                </c:pt>
                <c:pt idx="6">
                  <c:v>30</c:v>
                </c:pt>
                <c:pt idx="7">
                  <c:v>28</c:v>
                </c:pt>
                <c:pt idx="8">
                  <c:v>41</c:v>
                </c:pt>
                <c:pt idx="9">
                  <c:v>42</c:v>
                </c:pt>
                <c:pt idx="10">
                  <c:v>39</c:v>
                </c:pt>
                <c:pt idx="11">
                  <c:v>45</c:v>
                </c:pt>
                <c:pt idx="12">
                  <c:v>46</c:v>
                </c:pt>
                <c:pt idx="13">
                  <c:v>65</c:v>
                </c:pt>
                <c:pt idx="14">
                  <c:v>67</c:v>
                </c:pt>
                <c:pt idx="15">
                  <c:v>57</c:v>
                </c:pt>
                <c:pt idx="16">
                  <c:v>52</c:v>
                </c:pt>
                <c:pt idx="17">
                  <c:v>60</c:v>
                </c:pt>
                <c:pt idx="18">
                  <c:v>42</c:v>
                </c:pt>
                <c:pt idx="19">
                  <c:v>51</c:v>
                </c:pt>
                <c:pt idx="20">
                  <c:v>55</c:v>
                </c:pt>
                <c:pt idx="21">
                  <c:v>55</c:v>
                </c:pt>
                <c:pt idx="22">
                  <c:v>52</c:v>
                </c:pt>
                <c:pt idx="23">
                  <c:v>44</c:v>
                </c:pt>
                <c:pt idx="24">
                  <c:v>51</c:v>
                </c:pt>
                <c:pt idx="25">
                  <c:v>71</c:v>
                </c:pt>
                <c:pt idx="26">
                  <c:v>60</c:v>
                </c:pt>
                <c:pt idx="27">
                  <c:v>80</c:v>
                </c:pt>
                <c:pt idx="28">
                  <c:v>84</c:v>
                </c:pt>
                <c:pt idx="29">
                  <c:v>79</c:v>
                </c:pt>
                <c:pt idx="30">
                  <c:v>95</c:v>
                </c:pt>
                <c:pt idx="31">
                  <c:v>123</c:v>
                </c:pt>
                <c:pt idx="32">
                  <c:v>102</c:v>
                </c:pt>
                <c:pt idx="33">
                  <c:v>114</c:v>
                </c:pt>
                <c:pt idx="34">
                  <c:v>93</c:v>
                </c:pt>
                <c:pt idx="35">
                  <c:v>126</c:v>
                </c:pt>
                <c:pt idx="36">
                  <c:v>130</c:v>
                </c:pt>
                <c:pt idx="37">
                  <c:v>141</c:v>
                </c:pt>
                <c:pt idx="38">
                  <c:v>129</c:v>
                </c:pt>
                <c:pt idx="39">
                  <c:v>150</c:v>
                </c:pt>
                <c:pt idx="40">
                  <c:v>180</c:v>
                </c:pt>
                <c:pt idx="41">
                  <c:v>139</c:v>
                </c:pt>
                <c:pt idx="42">
                  <c:v>147</c:v>
                </c:pt>
                <c:pt idx="43">
                  <c:v>102</c:v>
                </c:pt>
                <c:pt idx="44">
                  <c:v>111</c:v>
                </c:pt>
                <c:pt idx="45">
                  <c:v>111</c:v>
                </c:pt>
                <c:pt idx="46">
                  <c:v>77</c:v>
                </c:pt>
                <c:pt idx="47">
                  <c:v>105</c:v>
                </c:pt>
                <c:pt idx="48">
                  <c:v>108</c:v>
                </c:pt>
                <c:pt idx="49">
                  <c:v>129</c:v>
                </c:pt>
                <c:pt idx="50">
                  <c:v>169</c:v>
                </c:pt>
                <c:pt idx="51">
                  <c:v>162</c:v>
                </c:pt>
                <c:pt idx="52">
                  <c:v>219</c:v>
                </c:pt>
                <c:pt idx="53">
                  <c:v>229</c:v>
                </c:pt>
                <c:pt idx="54">
                  <c:v>267</c:v>
                </c:pt>
                <c:pt idx="55">
                  <c:v>309</c:v>
                </c:pt>
                <c:pt idx="56">
                  <c:v>253</c:v>
                </c:pt>
                <c:pt idx="57">
                  <c:v>183</c:v>
                </c:pt>
                <c:pt idx="58">
                  <c:v>159</c:v>
                </c:pt>
                <c:pt idx="59">
                  <c:v>108</c:v>
                </c:pt>
                <c:pt idx="60">
                  <c:v>114</c:v>
                </c:pt>
                <c:pt idx="61">
                  <c:v>75</c:v>
                </c:pt>
                <c:pt idx="62">
                  <c:v>48</c:v>
                </c:pt>
                <c:pt idx="63">
                  <c:v>29</c:v>
                </c:pt>
                <c:pt idx="64">
                  <c:v>30</c:v>
                </c:pt>
                <c:pt idx="65">
                  <c:v>20</c:v>
                </c:pt>
                <c:pt idx="66">
                  <c:v>16</c:v>
                </c:pt>
                <c:pt idx="67">
                  <c:v>14</c:v>
                </c:pt>
                <c:pt idx="68">
                  <c:v>12</c:v>
                </c:pt>
                <c:pt idx="69">
                  <c:v>13</c:v>
                </c:pt>
                <c:pt idx="70">
                  <c:v>17</c:v>
                </c:pt>
                <c:pt idx="71">
                  <c:v>18</c:v>
                </c:pt>
                <c:pt idx="72">
                  <c:v>11</c:v>
                </c:pt>
                <c:pt idx="73">
                  <c:v>27</c:v>
                </c:pt>
                <c:pt idx="74">
                  <c:v>26</c:v>
                </c:pt>
                <c:pt idx="75">
                  <c:v>55</c:v>
                </c:pt>
                <c:pt idx="76">
                  <c:v>31</c:v>
                </c:pt>
                <c:pt idx="77">
                  <c:v>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BAD-432F-8131-999918B851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5419552"/>
        <c:axId val="535415616"/>
      </c:lineChart>
      <c:catAx>
        <c:axId val="305924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05922840"/>
        <c:crosses val="autoZero"/>
        <c:auto val="1"/>
        <c:lblAlgn val="ctr"/>
        <c:lblOffset val="100"/>
        <c:noMultiLvlLbl val="0"/>
      </c:catAx>
      <c:valAx>
        <c:axId val="3059228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05924480"/>
        <c:crosses val="autoZero"/>
        <c:crossBetween val="between"/>
      </c:valAx>
      <c:valAx>
        <c:axId val="53541561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35419552"/>
        <c:crosses val="max"/>
        <c:crossBetween val="between"/>
      </c:valAx>
      <c:catAx>
        <c:axId val="5354195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354156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cap="none" spc="20" baseline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defRPr>
            </a:pPr>
            <a:r>
              <a:rPr lang="en-US"/>
              <a:t>Num</a:t>
            </a:r>
            <a:r>
              <a:rPr lang="ro-RO"/>
              <a:t>ă</a:t>
            </a:r>
            <a:r>
              <a:rPr lang="en-US"/>
              <a:t>rul de </a:t>
            </a:r>
            <a:r>
              <a:rPr lang="x-none"/>
              <a:t>persoane investigate </a:t>
            </a:r>
            <a:r>
              <a:rPr lang="ro-RO"/>
              <a:t>și persoane pozitive COVID-19 (săptămânal)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cap="none" spc="20" baseline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Saptaminal!$B$1</c:f>
              <c:strCache>
                <c:ptCount val="1"/>
                <c:pt idx="0">
                  <c:v>Total Probe investigate + Ag din 22.03.2021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Saptaminal!$A$2:$A$79</c:f>
              <c:strCache>
                <c:ptCount val="78"/>
                <c:pt idx="0">
                  <c:v>26/02-15/03</c:v>
                </c:pt>
                <c:pt idx="1">
                  <c:v>16/03-22/03</c:v>
                </c:pt>
                <c:pt idx="2">
                  <c:v>23/03-29/03</c:v>
                </c:pt>
                <c:pt idx="3">
                  <c:v>30/03-05/04</c:v>
                </c:pt>
                <c:pt idx="4">
                  <c:v>06/04-12/04</c:v>
                </c:pt>
                <c:pt idx="5">
                  <c:v>13/04-19/04</c:v>
                </c:pt>
                <c:pt idx="6">
                  <c:v>20/04-26/04</c:v>
                </c:pt>
                <c:pt idx="7">
                  <c:v>27/04-03/05</c:v>
                </c:pt>
                <c:pt idx="8">
                  <c:v>04/05-10/05</c:v>
                </c:pt>
                <c:pt idx="9">
                  <c:v>11/05-17/05</c:v>
                </c:pt>
                <c:pt idx="10">
                  <c:v>18/05-24/05</c:v>
                </c:pt>
                <c:pt idx="11">
                  <c:v>25/05-31/05</c:v>
                </c:pt>
                <c:pt idx="12">
                  <c:v>01/06-07/06</c:v>
                </c:pt>
                <c:pt idx="13">
                  <c:v>08/06-14/06</c:v>
                </c:pt>
                <c:pt idx="14">
                  <c:v>15/06-21/06</c:v>
                </c:pt>
                <c:pt idx="15">
                  <c:v>22/06-28/06</c:v>
                </c:pt>
                <c:pt idx="16">
                  <c:v>29/06-05/07</c:v>
                </c:pt>
                <c:pt idx="17">
                  <c:v>06/07-12/07</c:v>
                </c:pt>
                <c:pt idx="18">
                  <c:v>13/07-19/07</c:v>
                </c:pt>
                <c:pt idx="19">
                  <c:v>20/07-26/07</c:v>
                </c:pt>
                <c:pt idx="20">
                  <c:v>27/07-02/08</c:v>
                </c:pt>
                <c:pt idx="21">
                  <c:v>03/08-09/08</c:v>
                </c:pt>
                <c:pt idx="22">
                  <c:v>10/08-16/08</c:v>
                </c:pt>
                <c:pt idx="23">
                  <c:v>17/08-23/08</c:v>
                </c:pt>
                <c:pt idx="24">
                  <c:v>24/08-30/08</c:v>
                </c:pt>
                <c:pt idx="25">
                  <c:v>31/08-06/09</c:v>
                </c:pt>
                <c:pt idx="26">
                  <c:v>07/09-13/09</c:v>
                </c:pt>
                <c:pt idx="27">
                  <c:v>14/09-20/09</c:v>
                </c:pt>
                <c:pt idx="28">
                  <c:v>21/09-27/09</c:v>
                </c:pt>
                <c:pt idx="29">
                  <c:v>28/09-04/10</c:v>
                </c:pt>
                <c:pt idx="30">
                  <c:v>05/10-11/10</c:v>
                </c:pt>
                <c:pt idx="31">
                  <c:v>12/10-18/10</c:v>
                </c:pt>
                <c:pt idx="32">
                  <c:v>19/10-25/10</c:v>
                </c:pt>
                <c:pt idx="33">
                  <c:v>26/10-01/11</c:v>
                </c:pt>
                <c:pt idx="34">
                  <c:v>02/11-08/11</c:v>
                </c:pt>
                <c:pt idx="35">
                  <c:v>09/11-15/11</c:v>
                </c:pt>
                <c:pt idx="36">
                  <c:v>16/11-22/11</c:v>
                </c:pt>
                <c:pt idx="37">
                  <c:v>23/11-29/11</c:v>
                </c:pt>
                <c:pt idx="38">
                  <c:v>30/11-06/12</c:v>
                </c:pt>
                <c:pt idx="39">
                  <c:v>07/12-13/12</c:v>
                </c:pt>
                <c:pt idx="40">
                  <c:v>14/12-20/12</c:v>
                </c:pt>
                <c:pt idx="41">
                  <c:v>21/12-27/12</c:v>
                </c:pt>
                <c:pt idx="42">
                  <c:v>28/12-03/01</c:v>
                </c:pt>
                <c:pt idx="43">
                  <c:v>04/01-10/01</c:v>
                </c:pt>
                <c:pt idx="44">
                  <c:v>11/01-17/01</c:v>
                </c:pt>
                <c:pt idx="45">
                  <c:v>18/01-24/01</c:v>
                </c:pt>
                <c:pt idx="46">
                  <c:v>25/01-31/01</c:v>
                </c:pt>
                <c:pt idx="47">
                  <c:v>01/02-07/02</c:v>
                </c:pt>
                <c:pt idx="48">
                  <c:v>08/02-14/02</c:v>
                </c:pt>
                <c:pt idx="49">
                  <c:v>15/02-21/02</c:v>
                </c:pt>
                <c:pt idx="50">
                  <c:v>22/02-28/02</c:v>
                </c:pt>
                <c:pt idx="51">
                  <c:v>01/03-07/03</c:v>
                </c:pt>
                <c:pt idx="52">
                  <c:v>08/03-14/03</c:v>
                </c:pt>
                <c:pt idx="53">
                  <c:v>15/03-21/03</c:v>
                </c:pt>
                <c:pt idx="54">
                  <c:v>22/03-28/03</c:v>
                </c:pt>
                <c:pt idx="55">
                  <c:v>29/03-04/04</c:v>
                </c:pt>
                <c:pt idx="56">
                  <c:v>05/04-11/04</c:v>
                </c:pt>
                <c:pt idx="57">
                  <c:v>12/04-18/04</c:v>
                </c:pt>
                <c:pt idx="58">
                  <c:v>19/04-25/04</c:v>
                </c:pt>
                <c:pt idx="59">
                  <c:v>26/04-02/05</c:v>
                </c:pt>
                <c:pt idx="60">
                  <c:v>03/05-09/05</c:v>
                </c:pt>
                <c:pt idx="61">
                  <c:v>10/05-16/05</c:v>
                </c:pt>
                <c:pt idx="62">
                  <c:v>17/05-23/05</c:v>
                </c:pt>
                <c:pt idx="63">
                  <c:v>24/05-30/05</c:v>
                </c:pt>
                <c:pt idx="64">
                  <c:v>31/05-06/06</c:v>
                </c:pt>
                <c:pt idx="65">
                  <c:v>07/06-13/06</c:v>
                </c:pt>
                <c:pt idx="66">
                  <c:v>14/06-20/06</c:v>
                </c:pt>
                <c:pt idx="67">
                  <c:v>21/06-27/06</c:v>
                </c:pt>
                <c:pt idx="68">
                  <c:v>28/06-04/07</c:v>
                </c:pt>
                <c:pt idx="69">
                  <c:v>05/07-11/07</c:v>
                </c:pt>
                <c:pt idx="70">
                  <c:v>12/07-18/07</c:v>
                </c:pt>
                <c:pt idx="71">
                  <c:v>19/07-25/07</c:v>
                </c:pt>
                <c:pt idx="72">
                  <c:v>26/07-01/08</c:v>
                </c:pt>
                <c:pt idx="73">
                  <c:v>02/08-08/08</c:v>
                </c:pt>
                <c:pt idx="74">
                  <c:v>09/08-15/08</c:v>
                </c:pt>
                <c:pt idx="75">
                  <c:v>16/08-22/08</c:v>
                </c:pt>
                <c:pt idx="76">
                  <c:v>23/08-29/08</c:v>
                </c:pt>
                <c:pt idx="77">
                  <c:v>30/08-05/09</c:v>
                </c:pt>
              </c:strCache>
            </c:strRef>
          </c:cat>
          <c:val>
            <c:numRef>
              <c:f>Saptaminal!$B$2:$B$79</c:f>
              <c:numCache>
                <c:formatCode>General</c:formatCode>
                <c:ptCount val="78"/>
                <c:pt idx="0">
                  <c:v>236</c:v>
                </c:pt>
                <c:pt idx="1">
                  <c:v>556</c:v>
                </c:pt>
                <c:pt idx="2">
                  <c:v>1055</c:v>
                </c:pt>
                <c:pt idx="3">
                  <c:v>2559</c:v>
                </c:pt>
                <c:pt idx="4">
                  <c:v>3470</c:v>
                </c:pt>
                <c:pt idx="5">
                  <c:v>3887</c:v>
                </c:pt>
                <c:pt idx="6">
                  <c:v>4403</c:v>
                </c:pt>
                <c:pt idx="7">
                  <c:v>4281</c:v>
                </c:pt>
                <c:pt idx="8">
                  <c:v>5414</c:v>
                </c:pt>
                <c:pt idx="9">
                  <c:v>6177</c:v>
                </c:pt>
                <c:pt idx="10">
                  <c:v>6330</c:v>
                </c:pt>
                <c:pt idx="11">
                  <c:v>6718</c:v>
                </c:pt>
                <c:pt idx="12">
                  <c:v>7538</c:v>
                </c:pt>
                <c:pt idx="13">
                  <c:v>7331</c:v>
                </c:pt>
                <c:pt idx="14">
                  <c:v>9107</c:v>
                </c:pt>
                <c:pt idx="15">
                  <c:v>8861</c:v>
                </c:pt>
                <c:pt idx="16">
                  <c:v>7961</c:v>
                </c:pt>
                <c:pt idx="17">
                  <c:v>7204</c:v>
                </c:pt>
                <c:pt idx="18">
                  <c:v>7598</c:v>
                </c:pt>
                <c:pt idx="19">
                  <c:v>7974</c:v>
                </c:pt>
                <c:pt idx="20">
                  <c:v>9289</c:v>
                </c:pt>
                <c:pt idx="21">
                  <c:v>10190</c:v>
                </c:pt>
                <c:pt idx="22">
                  <c:v>11151</c:v>
                </c:pt>
                <c:pt idx="23">
                  <c:v>13676</c:v>
                </c:pt>
                <c:pt idx="24">
                  <c:v>12980</c:v>
                </c:pt>
                <c:pt idx="25">
                  <c:v>12894</c:v>
                </c:pt>
                <c:pt idx="26">
                  <c:v>14372</c:v>
                </c:pt>
                <c:pt idx="27">
                  <c:v>14064</c:v>
                </c:pt>
                <c:pt idx="28">
                  <c:v>14962</c:v>
                </c:pt>
                <c:pt idx="29">
                  <c:v>17787</c:v>
                </c:pt>
                <c:pt idx="30">
                  <c:v>17986</c:v>
                </c:pt>
                <c:pt idx="31">
                  <c:v>18095</c:v>
                </c:pt>
                <c:pt idx="32">
                  <c:v>18064</c:v>
                </c:pt>
                <c:pt idx="33">
                  <c:v>17770</c:v>
                </c:pt>
                <c:pt idx="34">
                  <c:v>17669</c:v>
                </c:pt>
                <c:pt idx="35">
                  <c:v>18394</c:v>
                </c:pt>
                <c:pt idx="36">
                  <c:v>19851</c:v>
                </c:pt>
                <c:pt idx="37">
                  <c:v>19739</c:v>
                </c:pt>
                <c:pt idx="38">
                  <c:v>19970</c:v>
                </c:pt>
                <c:pt idx="39">
                  <c:v>20807</c:v>
                </c:pt>
                <c:pt idx="40">
                  <c:v>20080</c:v>
                </c:pt>
                <c:pt idx="41">
                  <c:v>16176</c:v>
                </c:pt>
                <c:pt idx="42">
                  <c:v>12767</c:v>
                </c:pt>
                <c:pt idx="43">
                  <c:v>13409</c:v>
                </c:pt>
                <c:pt idx="44">
                  <c:v>16897</c:v>
                </c:pt>
                <c:pt idx="45">
                  <c:v>14547</c:v>
                </c:pt>
                <c:pt idx="46">
                  <c:v>15626</c:v>
                </c:pt>
                <c:pt idx="47">
                  <c:v>17085</c:v>
                </c:pt>
                <c:pt idx="48">
                  <c:v>19306</c:v>
                </c:pt>
                <c:pt idx="49">
                  <c:v>21069</c:v>
                </c:pt>
                <c:pt idx="50">
                  <c:v>24260</c:v>
                </c:pt>
                <c:pt idx="51">
                  <c:v>25564</c:v>
                </c:pt>
                <c:pt idx="52">
                  <c:v>24001</c:v>
                </c:pt>
                <c:pt idx="53">
                  <c:v>28130</c:v>
                </c:pt>
                <c:pt idx="54">
                  <c:v>37584</c:v>
                </c:pt>
                <c:pt idx="55">
                  <c:v>35576</c:v>
                </c:pt>
                <c:pt idx="56">
                  <c:v>33685</c:v>
                </c:pt>
                <c:pt idx="57">
                  <c:v>33670</c:v>
                </c:pt>
                <c:pt idx="58">
                  <c:v>32483</c:v>
                </c:pt>
                <c:pt idx="59">
                  <c:v>27030</c:v>
                </c:pt>
                <c:pt idx="60">
                  <c:v>24294</c:v>
                </c:pt>
                <c:pt idx="61">
                  <c:v>28353</c:v>
                </c:pt>
                <c:pt idx="62">
                  <c:v>27688</c:v>
                </c:pt>
                <c:pt idx="63">
                  <c:v>30236</c:v>
                </c:pt>
                <c:pt idx="64">
                  <c:v>31613</c:v>
                </c:pt>
                <c:pt idx="65">
                  <c:v>34053</c:v>
                </c:pt>
                <c:pt idx="66">
                  <c:v>34322</c:v>
                </c:pt>
                <c:pt idx="67">
                  <c:v>34718</c:v>
                </c:pt>
                <c:pt idx="68">
                  <c:v>33140</c:v>
                </c:pt>
                <c:pt idx="69">
                  <c:v>31351</c:v>
                </c:pt>
                <c:pt idx="70">
                  <c:v>32723</c:v>
                </c:pt>
                <c:pt idx="71">
                  <c:v>34105</c:v>
                </c:pt>
                <c:pt idx="72">
                  <c:v>36344</c:v>
                </c:pt>
                <c:pt idx="73">
                  <c:v>33779</c:v>
                </c:pt>
                <c:pt idx="74">
                  <c:v>39958</c:v>
                </c:pt>
                <c:pt idx="75">
                  <c:v>39715</c:v>
                </c:pt>
                <c:pt idx="76">
                  <c:v>35878</c:v>
                </c:pt>
                <c:pt idx="77">
                  <c:v>32227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80-4806-8E74-2FCA439DB4FF}"/>
            </c:ext>
          </c:extLst>
        </c:ser>
        <c:ser>
          <c:idx val="1"/>
          <c:order val="1"/>
          <c:tx>
            <c:strRef>
              <c:f>Saptaminal!$P$1</c:f>
              <c:strCache>
                <c:ptCount val="1"/>
                <c:pt idx="0">
                  <c:v>Probe pozitive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Saptaminal!$A$2:$A$79</c:f>
              <c:strCache>
                <c:ptCount val="78"/>
                <c:pt idx="0">
                  <c:v>26/02-15/03</c:v>
                </c:pt>
                <c:pt idx="1">
                  <c:v>16/03-22/03</c:v>
                </c:pt>
                <c:pt idx="2">
                  <c:v>23/03-29/03</c:v>
                </c:pt>
                <c:pt idx="3">
                  <c:v>30/03-05/04</c:v>
                </c:pt>
                <c:pt idx="4">
                  <c:v>06/04-12/04</c:v>
                </c:pt>
                <c:pt idx="5">
                  <c:v>13/04-19/04</c:v>
                </c:pt>
                <c:pt idx="6">
                  <c:v>20/04-26/04</c:v>
                </c:pt>
                <c:pt idx="7">
                  <c:v>27/04-03/05</c:v>
                </c:pt>
                <c:pt idx="8">
                  <c:v>04/05-10/05</c:v>
                </c:pt>
                <c:pt idx="9">
                  <c:v>11/05-17/05</c:v>
                </c:pt>
                <c:pt idx="10">
                  <c:v>18/05-24/05</c:v>
                </c:pt>
                <c:pt idx="11">
                  <c:v>25/05-31/05</c:v>
                </c:pt>
                <c:pt idx="12">
                  <c:v>01/06-07/06</c:v>
                </c:pt>
                <c:pt idx="13">
                  <c:v>08/06-14/06</c:v>
                </c:pt>
                <c:pt idx="14">
                  <c:v>15/06-21/06</c:v>
                </c:pt>
                <c:pt idx="15">
                  <c:v>22/06-28/06</c:v>
                </c:pt>
                <c:pt idx="16">
                  <c:v>29/06-05/07</c:v>
                </c:pt>
                <c:pt idx="17">
                  <c:v>06/07-12/07</c:v>
                </c:pt>
                <c:pt idx="18">
                  <c:v>13/07-19/07</c:v>
                </c:pt>
                <c:pt idx="19">
                  <c:v>20/07-26/07</c:v>
                </c:pt>
                <c:pt idx="20">
                  <c:v>27/07-02/08</c:v>
                </c:pt>
                <c:pt idx="21">
                  <c:v>03/08-09/08</c:v>
                </c:pt>
                <c:pt idx="22">
                  <c:v>10/08-16/08</c:v>
                </c:pt>
                <c:pt idx="23">
                  <c:v>17/08-23/08</c:v>
                </c:pt>
                <c:pt idx="24">
                  <c:v>24/08-30/08</c:v>
                </c:pt>
                <c:pt idx="25">
                  <c:v>31/08-06/09</c:v>
                </c:pt>
                <c:pt idx="26">
                  <c:v>07/09-13/09</c:v>
                </c:pt>
                <c:pt idx="27">
                  <c:v>14/09-20/09</c:v>
                </c:pt>
                <c:pt idx="28">
                  <c:v>21/09-27/09</c:v>
                </c:pt>
                <c:pt idx="29">
                  <c:v>28/09-04/10</c:v>
                </c:pt>
                <c:pt idx="30">
                  <c:v>05/10-11/10</c:v>
                </c:pt>
                <c:pt idx="31">
                  <c:v>12/10-18/10</c:v>
                </c:pt>
                <c:pt idx="32">
                  <c:v>19/10-25/10</c:v>
                </c:pt>
                <c:pt idx="33">
                  <c:v>26/10-01/11</c:v>
                </c:pt>
                <c:pt idx="34">
                  <c:v>02/11-08/11</c:v>
                </c:pt>
                <c:pt idx="35">
                  <c:v>09/11-15/11</c:v>
                </c:pt>
                <c:pt idx="36">
                  <c:v>16/11-22/11</c:v>
                </c:pt>
                <c:pt idx="37">
                  <c:v>23/11-29/11</c:v>
                </c:pt>
                <c:pt idx="38">
                  <c:v>30/11-06/12</c:v>
                </c:pt>
                <c:pt idx="39">
                  <c:v>07/12-13/12</c:v>
                </c:pt>
                <c:pt idx="40">
                  <c:v>14/12-20/12</c:v>
                </c:pt>
                <c:pt idx="41">
                  <c:v>21/12-27/12</c:v>
                </c:pt>
                <c:pt idx="42">
                  <c:v>28/12-03/01</c:v>
                </c:pt>
                <c:pt idx="43">
                  <c:v>04/01-10/01</c:v>
                </c:pt>
                <c:pt idx="44">
                  <c:v>11/01-17/01</c:v>
                </c:pt>
                <c:pt idx="45">
                  <c:v>18/01-24/01</c:v>
                </c:pt>
                <c:pt idx="46">
                  <c:v>25/01-31/01</c:v>
                </c:pt>
                <c:pt idx="47">
                  <c:v>01/02-07/02</c:v>
                </c:pt>
                <c:pt idx="48">
                  <c:v>08/02-14/02</c:v>
                </c:pt>
                <c:pt idx="49">
                  <c:v>15/02-21/02</c:v>
                </c:pt>
                <c:pt idx="50">
                  <c:v>22/02-28/02</c:v>
                </c:pt>
                <c:pt idx="51">
                  <c:v>01/03-07/03</c:v>
                </c:pt>
                <c:pt idx="52">
                  <c:v>08/03-14/03</c:v>
                </c:pt>
                <c:pt idx="53">
                  <c:v>15/03-21/03</c:v>
                </c:pt>
                <c:pt idx="54">
                  <c:v>22/03-28/03</c:v>
                </c:pt>
                <c:pt idx="55">
                  <c:v>29/03-04/04</c:v>
                </c:pt>
                <c:pt idx="56">
                  <c:v>05/04-11/04</c:v>
                </c:pt>
                <c:pt idx="57">
                  <c:v>12/04-18/04</c:v>
                </c:pt>
                <c:pt idx="58">
                  <c:v>19/04-25/04</c:v>
                </c:pt>
                <c:pt idx="59">
                  <c:v>26/04-02/05</c:v>
                </c:pt>
                <c:pt idx="60">
                  <c:v>03/05-09/05</c:v>
                </c:pt>
                <c:pt idx="61">
                  <c:v>10/05-16/05</c:v>
                </c:pt>
                <c:pt idx="62">
                  <c:v>17/05-23/05</c:v>
                </c:pt>
                <c:pt idx="63">
                  <c:v>24/05-30/05</c:v>
                </c:pt>
                <c:pt idx="64">
                  <c:v>31/05-06/06</c:v>
                </c:pt>
                <c:pt idx="65">
                  <c:v>07/06-13/06</c:v>
                </c:pt>
                <c:pt idx="66">
                  <c:v>14/06-20/06</c:v>
                </c:pt>
                <c:pt idx="67">
                  <c:v>21/06-27/06</c:v>
                </c:pt>
                <c:pt idx="68">
                  <c:v>28/06-04/07</c:v>
                </c:pt>
                <c:pt idx="69">
                  <c:v>05/07-11/07</c:v>
                </c:pt>
                <c:pt idx="70">
                  <c:v>12/07-18/07</c:v>
                </c:pt>
                <c:pt idx="71">
                  <c:v>19/07-25/07</c:v>
                </c:pt>
                <c:pt idx="72">
                  <c:v>26/07-01/08</c:v>
                </c:pt>
                <c:pt idx="73">
                  <c:v>02/08-08/08</c:v>
                </c:pt>
                <c:pt idx="74">
                  <c:v>09/08-15/08</c:v>
                </c:pt>
                <c:pt idx="75">
                  <c:v>16/08-22/08</c:v>
                </c:pt>
                <c:pt idx="76">
                  <c:v>23/08-29/08</c:v>
                </c:pt>
                <c:pt idx="77">
                  <c:v>30/08-05/09</c:v>
                </c:pt>
              </c:strCache>
            </c:strRef>
          </c:cat>
          <c:val>
            <c:numRef>
              <c:f>Saptaminal!$P$2:$P$79</c:f>
              <c:numCache>
                <c:formatCode>General</c:formatCode>
                <c:ptCount val="78"/>
                <c:pt idx="0">
                  <c:v>23</c:v>
                </c:pt>
                <c:pt idx="1">
                  <c:v>71</c:v>
                </c:pt>
                <c:pt idx="2">
                  <c:v>169</c:v>
                </c:pt>
                <c:pt idx="3">
                  <c:v>601</c:v>
                </c:pt>
                <c:pt idx="4">
                  <c:v>798</c:v>
                </c:pt>
                <c:pt idx="5">
                  <c:v>810</c:v>
                </c:pt>
                <c:pt idx="6">
                  <c:v>936</c:v>
                </c:pt>
                <c:pt idx="7">
                  <c:v>713</c:v>
                </c:pt>
                <c:pt idx="8">
                  <c:v>806</c:v>
                </c:pt>
                <c:pt idx="9">
                  <c:v>1133</c:v>
                </c:pt>
                <c:pt idx="10">
                  <c:v>1033</c:v>
                </c:pt>
                <c:pt idx="11">
                  <c:v>1158</c:v>
                </c:pt>
                <c:pt idx="12">
                  <c:v>1449</c:v>
                </c:pt>
                <c:pt idx="13">
                  <c:v>2040</c:v>
                </c:pt>
                <c:pt idx="14">
                  <c:v>2460</c:v>
                </c:pt>
                <c:pt idx="15">
                  <c:v>2050</c:v>
                </c:pt>
                <c:pt idx="16">
                  <c:v>1564</c:v>
                </c:pt>
                <c:pt idx="17">
                  <c:v>1568</c:v>
                </c:pt>
                <c:pt idx="18">
                  <c:v>1598</c:v>
                </c:pt>
                <c:pt idx="19">
                  <c:v>2054</c:v>
                </c:pt>
                <c:pt idx="20">
                  <c:v>2328</c:v>
                </c:pt>
                <c:pt idx="21">
                  <c:v>2298</c:v>
                </c:pt>
                <c:pt idx="22">
                  <c:v>2523</c:v>
                </c:pt>
                <c:pt idx="23">
                  <c:v>3295</c:v>
                </c:pt>
                <c:pt idx="24">
                  <c:v>3222</c:v>
                </c:pt>
                <c:pt idx="25">
                  <c:v>3097</c:v>
                </c:pt>
                <c:pt idx="26">
                  <c:v>3181</c:v>
                </c:pt>
                <c:pt idx="27">
                  <c:v>3618</c:v>
                </c:pt>
                <c:pt idx="28">
                  <c:v>4279</c:v>
                </c:pt>
                <c:pt idx="29">
                  <c:v>5704</c:v>
                </c:pt>
                <c:pt idx="30">
                  <c:v>5572</c:v>
                </c:pt>
                <c:pt idx="31">
                  <c:v>4899</c:v>
                </c:pt>
                <c:pt idx="32">
                  <c:v>4453</c:v>
                </c:pt>
                <c:pt idx="33">
                  <c:v>5079</c:v>
                </c:pt>
                <c:pt idx="34">
                  <c:v>5764</c:v>
                </c:pt>
                <c:pt idx="35">
                  <c:v>6933</c:v>
                </c:pt>
                <c:pt idx="36">
                  <c:v>8662</c:v>
                </c:pt>
                <c:pt idx="37">
                  <c:v>9076</c:v>
                </c:pt>
                <c:pt idx="38">
                  <c:v>9348</c:v>
                </c:pt>
                <c:pt idx="39">
                  <c:v>10153</c:v>
                </c:pt>
                <c:pt idx="40">
                  <c:v>8689</c:v>
                </c:pt>
                <c:pt idx="41">
                  <c:v>6148</c:v>
                </c:pt>
                <c:pt idx="42">
                  <c:v>4518</c:v>
                </c:pt>
                <c:pt idx="43">
                  <c:v>3518</c:v>
                </c:pt>
                <c:pt idx="44">
                  <c:v>3463</c:v>
                </c:pt>
                <c:pt idx="45">
                  <c:v>3348</c:v>
                </c:pt>
                <c:pt idx="46">
                  <c:v>3602</c:v>
                </c:pt>
                <c:pt idx="47">
                  <c:v>4765</c:v>
                </c:pt>
                <c:pt idx="48">
                  <c:v>5617</c:v>
                </c:pt>
                <c:pt idx="49">
                  <c:v>6566</c:v>
                </c:pt>
                <c:pt idx="50">
                  <c:v>8701</c:v>
                </c:pt>
                <c:pt idx="51">
                  <c:v>9799</c:v>
                </c:pt>
                <c:pt idx="52">
                  <c:v>9211</c:v>
                </c:pt>
                <c:pt idx="53">
                  <c:v>10571</c:v>
                </c:pt>
                <c:pt idx="54">
                  <c:v>11487</c:v>
                </c:pt>
                <c:pt idx="55">
                  <c:v>8566</c:v>
                </c:pt>
                <c:pt idx="56">
                  <c:v>6130</c:v>
                </c:pt>
                <c:pt idx="57">
                  <c:v>4680</c:v>
                </c:pt>
                <c:pt idx="58">
                  <c:v>3242</c:v>
                </c:pt>
                <c:pt idx="59">
                  <c:v>2196</c:v>
                </c:pt>
                <c:pt idx="60">
                  <c:v>1414</c:v>
                </c:pt>
                <c:pt idx="61">
                  <c:v>1096</c:v>
                </c:pt>
                <c:pt idx="62">
                  <c:v>831</c:v>
                </c:pt>
                <c:pt idx="63">
                  <c:v>469</c:v>
                </c:pt>
                <c:pt idx="64">
                  <c:v>308</c:v>
                </c:pt>
                <c:pt idx="65">
                  <c:v>344</c:v>
                </c:pt>
                <c:pt idx="66">
                  <c:v>343</c:v>
                </c:pt>
                <c:pt idx="67">
                  <c:v>419</c:v>
                </c:pt>
                <c:pt idx="68">
                  <c:v>411</c:v>
                </c:pt>
                <c:pt idx="69">
                  <c:v>497</c:v>
                </c:pt>
                <c:pt idx="70">
                  <c:v>479</c:v>
                </c:pt>
                <c:pt idx="71">
                  <c:v>678</c:v>
                </c:pt>
                <c:pt idx="72">
                  <c:v>925</c:v>
                </c:pt>
                <c:pt idx="73">
                  <c:v>1081</c:v>
                </c:pt>
                <c:pt idx="74">
                  <c:v>1414</c:v>
                </c:pt>
                <c:pt idx="75">
                  <c:v>2388</c:v>
                </c:pt>
                <c:pt idx="76">
                  <c:v>2556</c:v>
                </c:pt>
                <c:pt idx="77">
                  <c:v>3231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80-4806-8E74-2FCA439DB4F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9"/>
        <c:axId val="407444872"/>
        <c:axId val="407439776"/>
      </c:barChart>
      <c:lineChart>
        <c:grouping val="standard"/>
        <c:varyColors val="0"/>
        <c:ser>
          <c:idx val="3"/>
          <c:order val="3"/>
          <c:tx>
            <c:strRef>
              <c:f>Saptaminal!$AF$1</c:f>
              <c:strCache>
                <c:ptCount val="1"/>
                <c:pt idx="0">
                  <c:v>Total probe investigate pînă la 21.03.2021</c:v>
                </c:pt>
              </c:strCache>
            </c:strRef>
          </c:tx>
          <c:spPr>
            <a:ln w="158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val>
            <c:numRef>
              <c:f>Saptaminal!$AF$2:$AF$55</c:f>
              <c:numCache>
                <c:formatCode>General</c:formatCode>
                <c:ptCount val="54"/>
                <c:pt idx="0">
                  <c:v>237</c:v>
                </c:pt>
                <c:pt idx="1">
                  <c:v>575</c:v>
                </c:pt>
                <c:pt idx="2">
                  <c:v>1177</c:v>
                </c:pt>
                <c:pt idx="3">
                  <c:v>2768</c:v>
                </c:pt>
                <c:pt idx="4">
                  <c:v>3896</c:v>
                </c:pt>
                <c:pt idx="5">
                  <c:v>4758</c:v>
                </c:pt>
                <c:pt idx="6">
                  <c:v>5388</c:v>
                </c:pt>
                <c:pt idx="7">
                  <c:v>5491</c:v>
                </c:pt>
                <c:pt idx="8">
                  <c:v>6845</c:v>
                </c:pt>
                <c:pt idx="9">
                  <c:v>7656</c:v>
                </c:pt>
                <c:pt idx="10">
                  <c:v>7790</c:v>
                </c:pt>
                <c:pt idx="11">
                  <c:v>8250</c:v>
                </c:pt>
                <c:pt idx="12">
                  <c:v>9324</c:v>
                </c:pt>
                <c:pt idx="13">
                  <c:v>9285</c:v>
                </c:pt>
                <c:pt idx="14">
                  <c:v>11421</c:v>
                </c:pt>
                <c:pt idx="15">
                  <c:v>11577</c:v>
                </c:pt>
                <c:pt idx="16">
                  <c:v>11093</c:v>
                </c:pt>
                <c:pt idx="17">
                  <c:v>10804</c:v>
                </c:pt>
                <c:pt idx="18">
                  <c:v>10740</c:v>
                </c:pt>
                <c:pt idx="19">
                  <c:v>11126</c:v>
                </c:pt>
                <c:pt idx="20">
                  <c:v>12302</c:v>
                </c:pt>
                <c:pt idx="21">
                  <c:v>13403</c:v>
                </c:pt>
                <c:pt idx="22">
                  <c:v>14283</c:v>
                </c:pt>
                <c:pt idx="23">
                  <c:v>17223</c:v>
                </c:pt>
                <c:pt idx="24">
                  <c:v>15805</c:v>
                </c:pt>
                <c:pt idx="25">
                  <c:v>14228</c:v>
                </c:pt>
                <c:pt idx="26">
                  <c:v>15795</c:v>
                </c:pt>
                <c:pt idx="27">
                  <c:v>15789</c:v>
                </c:pt>
                <c:pt idx="28">
                  <c:v>16342</c:v>
                </c:pt>
                <c:pt idx="29">
                  <c:v>19410</c:v>
                </c:pt>
                <c:pt idx="30">
                  <c:v>19915</c:v>
                </c:pt>
                <c:pt idx="31">
                  <c:v>20394</c:v>
                </c:pt>
                <c:pt idx="32">
                  <c:v>20323</c:v>
                </c:pt>
                <c:pt idx="33">
                  <c:v>19895</c:v>
                </c:pt>
                <c:pt idx="34">
                  <c:v>19678</c:v>
                </c:pt>
                <c:pt idx="35">
                  <c:v>20698</c:v>
                </c:pt>
                <c:pt idx="36">
                  <c:v>22160</c:v>
                </c:pt>
                <c:pt idx="37">
                  <c:v>22019</c:v>
                </c:pt>
                <c:pt idx="38">
                  <c:v>22366</c:v>
                </c:pt>
                <c:pt idx="39">
                  <c:v>23191</c:v>
                </c:pt>
                <c:pt idx="40">
                  <c:v>22507</c:v>
                </c:pt>
                <c:pt idx="41">
                  <c:v>18443</c:v>
                </c:pt>
                <c:pt idx="42">
                  <c:v>14968</c:v>
                </c:pt>
                <c:pt idx="43">
                  <c:v>15193</c:v>
                </c:pt>
                <c:pt idx="44">
                  <c:v>18760</c:v>
                </c:pt>
                <c:pt idx="45">
                  <c:v>15943</c:v>
                </c:pt>
                <c:pt idx="46">
                  <c:v>16944</c:v>
                </c:pt>
                <c:pt idx="47">
                  <c:v>18750</c:v>
                </c:pt>
                <c:pt idx="48">
                  <c:v>21194</c:v>
                </c:pt>
                <c:pt idx="49">
                  <c:v>23077</c:v>
                </c:pt>
                <c:pt idx="50">
                  <c:v>26391</c:v>
                </c:pt>
                <c:pt idx="51">
                  <c:v>27914</c:v>
                </c:pt>
                <c:pt idx="52">
                  <c:v>26259</c:v>
                </c:pt>
                <c:pt idx="53">
                  <c:v>30580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D80-4806-8E74-2FCA439DB4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7444872"/>
        <c:axId val="407439776"/>
      </c:lineChart>
      <c:lineChart>
        <c:grouping val="standard"/>
        <c:varyColors val="0"/>
        <c:ser>
          <c:idx val="2"/>
          <c:order val="2"/>
          <c:tx>
            <c:strRef>
              <c:f>Saptaminal!$AE$1</c:f>
              <c:strCache>
                <c:ptCount val="1"/>
                <c:pt idx="0">
                  <c:v>% pozitive</c:v>
                </c:pt>
              </c:strCache>
            </c:strRef>
          </c:tx>
          <c:spPr>
            <a:ln w="31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Saptaminal!$AE$2:$AE$79</c:f>
              <c:numCache>
                <c:formatCode>0%</c:formatCode>
                <c:ptCount val="78"/>
                <c:pt idx="0">
                  <c:v>9.7457627118644072E-2</c:v>
                </c:pt>
                <c:pt idx="1">
                  <c:v>0.12769784172661872</c:v>
                </c:pt>
                <c:pt idx="2">
                  <c:v>0.16018957345971563</c:v>
                </c:pt>
                <c:pt idx="3">
                  <c:v>0.23485736615865571</c:v>
                </c:pt>
                <c:pt idx="4">
                  <c:v>0.22997118155619597</c:v>
                </c:pt>
                <c:pt idx="5">
                  <c:v>0.20838693079495754</c:v>
                </c:pt>
                <c:pt idx="6">
                  <c:v>0.21258233022938905</c:v>
                </c:pt>
                <c:pt idx="7">
                  <c:v>0.16654987152534453</c:v>
                </c:pt>
                <c:pt idx="8">
                  <c:v>0.14887329146656816</c:v>
                </c:pt>
                <c:pt idx="9">
                  <c:v>0.18342237332038205</c:v>
                </c:pt>
                <c:pt idx="10">
                  <c:v>0.1631911532385466</c:v>
                </c:pt>
                <c:pt idx="11">
                  <c:v>0.17237272997916048</c:v>
                </c:pt>
                <c:pt idx="12">
                  <c:v>0.19222605465640755</c:v>
                </c:pt>
                <c:pt idx="13">
                  <c:v>0.27827035875051154</c:v>
                </c:pt>
                <c:pt idx="14">
                  <c:v>0.27012188426485123</c:v>
                </c:pt>
                <c:pt idx="15">
                  <c:v>0.23135086333370952</c:v>
                </c:pt>
                <c:pt idx="16">
                  <c:v>0.19645773144077378</c:v>
                </c:pt>
                <c:pt idx="17">
                  <c:v>0.21765685730149917</c:v>
                </c:pt>
                <c:pt idx="18">
                  <c:v>0.21031850486970255</c:v>
                </c:pt>
                <c:pt idx="19">
                  <c:v>0.25758715826435918</c:v>
                </c:pt>
                <c:pt idx="20">
                  <c:v>0.25061901173430939</c:v>
                </c:pt>
                <c:pt idx="21">
                  <c:v>0.22551521099116781</c:v>
                </c:pt>
                <c:pt idx="22">
                  <c:v>0.22625773473231101</c:v>
                </c:pt>
                <c:pt idx="23">
                  <c:v>0.24093302135127231</c:v>
                </c:pt>
                <c:pt idx="24">
                  <c:v>0.24822804314329738</c:v>
                </c:pt>
                <c:pt idx="25">
                  <c:v>0.24018923530324182</c:v>
                </c:pt>
                <c:pt idx="26">
                  <c:v>0.22133314778736432</c:v>
                </c:pt>
                <c:pt idx="27">
                  <c:v>0.25725255972696248</c:v>
                </c:pt>
                <c:pt idx="28">
                  <c:v>0.28599117765004678</c:v>
                </c:pt>
                <c:pt idx="29">
                  <c:v>0.32068364535897004</c:v>
                </c:pt>
                <c:pt idx="30">
                  <c:v>0.30979650839541867</c:v>
                </c:pt>
                <c:pt idx="31">
                  <c:v>0.27073777286543244</c:v>
                </c:pt>
                <c:pt idx="32">
                  <c:v>0.24651240035429584</c:v>
                </c:pt>
                <c:pt idx="33">
                  <c:v>0.28581879572312885</c:v>
                </c:pt>
                <c:pt idx="34">
                  <c:v>0.32622106514233967</c:v>
                </c:pt>
                <c:pt idx="35">
                  <c:v>0.3769163857779711</c:v>
                </c:pt>
                <c:pt idx="36">
                  <c:v>0.43635081356102967</c:v>
                </c:pt>
                <c:pt idx="37">
                  <c:v>0.45980039515679622</c:v>
                </c:pt>
                <c:pt idx="38">
                  <c:v>0.46810215322984478</c:v>
                </c:pt>
                <c:pt idx="39">
                  <c:v>0.48796078242899027</c:v>
                </c:pt>
                <c:pt idx="40">
                  <c:v>0.43271912350597608</c:v>
                </c:pt>
                <c:pt idx="41">
                  <c:v>0.38006923837784373</c:v>
                </c:pt>
                <c:pt idx="42">
                  <c:v>0.35388109971019033</c:v>
                </c:pt>
                <c:pt idx="43">
                  <c:v>0.26236110075322544</c:v>
                </c:pt>
                <c:pt idx="44">
                  <c:v>0.20494762383855122</c:v>
                </c:pt>
                <c:pt idx="45">
                  <c:v>0.23015054650443389</c:v>
                </c:pt>
                <c:pt idx="46">
                  <c:v>0.23051324715218227</c:v>
                </c:pt>
                <c:pt idx="47">
                  <c:v>0.27889961954931225</c:v>
                </c:pt>
                <c:pt idx="48">
                  <c:v>0.29094581995234642</c:v>
                </c:pt>
                <c:pt idx="49">
                  <c:v>0.31164269780245857</c:v>
                </c:pt>
                <c:pt idx="50">
                  <c:v>0.35865622423742788</c:v>
                </c:pt>
                <c:pt idx="51">
                  <c:v>0.38331247066186824</c:v>
                </c:pt>
                <c:pt idx="52">
                  <c:v>0.38377567601349943</c:v>
                </c:pt>
                <c:pt idx="53">
                  <c:v>0.3757909704941344</c:v>
                </c:pt>
                <c:pt idx="54">
                  <c:v>0.30563537675606639</c:v>
                </c:pt>
                <c:pt idx="55">
                  <c:v>0.24078030132673714</c:v>
                </c:pt>
                <c:pt idx="56">
                  <c:v>0.1819801098411756</c:v>
                </c:pt>
                <c:pt idx="57">
                  <c:v>0.138996138996139</c:v>
                </c:pt>
                <c:pt idx="58">
                  <c:v>9.9806052396638242E-2</c:v>
                </c:pt>
                <c:pt idx="59">
                  <c:v>8.1243063263041065E-2</c:v>
                </c:pt>
                <c:pt idx="60">
                  <c:v>5.8203671688482755E-2</c:v>
                </c:pt>
                <c:pt idx="61">
                  <c:v>3.8655521461573729E-2</c:v>
                </c:pt>
                <c:pt idx="62">
                  <c:v>3.0013002022536837E-2</c:v>
                </c:pt>
                <c:pt idx="63">
                  <c:v>1.5511311019976187E-2</c:v>
                </c:pt>
                <c:pt idx="64">
                  <c:v>9.7428273178755583E-3</c:v>
                </c:pt>
                <c:pt idx="65">
                  <c:v>1.0101899979443808E-2</c:v>
                </c:pt>
                <c:pt idx="66">
                  <c:v>9.9935901171260416E-3</c:v>
                </c:pt>
                <c:pt idx="67">
                  <c:v>1.2068667549974077E-2</c:v>
                </c:pt>
                <c:pt idx="68">
                  <c:v>1.24019312009656E-2</c:v>
                </c:pt>
                <c:pt idx="69">
                  <c:v>1.585276386718127E-2</c:v>
                </c:pt>
                <c:pt idx="70">
                  <c:v>1.4638022186229869E-2</c:v>
                </c:pt>
                <c:pt idx="71">
                  <c:v>1.9879783023017152E-2</c:v>
                </c:pt>
                <c:pt idx="72">
                  <c:v>2.5451243671582656E-2</c:v>
                </c:pt>
                <c:pt idx="73">
                  <c:v>3.2002131501820658E-2</c:v>
                </c:pt>
                <c:pt idx="74">
                  <c:v>3.538715651434006E-2</c:v>
                </c:pt>
                <c:pt idx="75">
                  <c:v>6.0128414956565526E-2</c:v>
                </c:pt>
                <c:pt idx="76">
                  <c:v>7.1241429288143157E-2</c:v>
                </c:pt>
                <c:pt idx="77">
                  <c:v>0.10025754801874205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D80-4806-8E74-2FCA439DB4F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07440168"/>
        <c:axId val="407442128"/>
      </c:lineChart>
      <c:catAx>
        <c:axId val="407444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407439776"/>
        <c:crosses val="autoZero"/>
        <c:auto val="0"/>
        <c:lblAlgn val="ctr"/>
        <c:lblOffset val="100"/>
        <c:tickLblSkip val="1"/>
        <c:noMultiLvlLbl val="1"/>
      </c:catAx>
      <c:valAx>
        <c:axId val="407439776"/>
        <c:scaling>
          <c:orientation val="minMax"/>
          <c:max val="4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407444872"/>
        <c:crossesAt val="43898"/>
        <c:crossBetween val="between"/>
      </c:valAx>
      <c:valAx>
        <c:axId val="407442128"/>
        <c:scaling>
          <c:orientation val="minMax"/>
          <c:max val="0.5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407440168"/>
        <c:crosses val="max"/>
        <c:crossBetween val="between"/>
      </c:valAx>
      <c:catAx>
        <c:axId val="407440168"/>
        <c:scaling>
          <c:orientation val="minMax"/>
        </c:scaling>
        <c:delete val="1"/>
        <c:axPos val="b"/>
        <c:majorTickMark val="out"/>
        <c:minorTickMark val="none"/>
        <c:tickLblPos val="nextTo"/>
        <c:crossAx val="40744212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>
          <a:softEdge rad="0"/>
        </a:effectLst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6789633579267153E-2"/>
          <c:y val="2.7777777777777776E-2"/>
          <c:w val="0.91321036642073283"/>
          <c:h val="0.7032427233379898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E0061"/>
            </a:solidFill>
            <a:ln>
              <a:noFill/>
            </a:ln>
            <a:effectLst/>
          </c:spPr>
          <c:invertIfNegative val="0"/>
          <c:dPt>
            <c:idx val="2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5F11-4493-A06B-8F969767C78A}"/>
              </c:ext>
            </c:extLst>
          </c:dPt>
          <c:dPt>
            <c:idx val="2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F11-4493-A06B-8F969767C78A}"/>
              </c:ext>
            </c:extLst>
          </c:dPt>
          <c:dPt>
            <c:idx val="27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5F11-4493-A06B-8F969767C78A}"/>
              </c:ext>
            </c:extLst>
          </c:dPt>
          <c:dPt>
            <c:idx val="28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F11-4493-A06B-8F969767C78A}"/>
              </c:ext>
            </c:extLst>
          </c:dPt>
          <c:dPt>
            <c:idx val="29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5F11-4493-A06B-8F969767C78A}"/>
              </c:ext>
            </c:extLst>
          </c:dPt>
          <c:dPt>
            <c:idx val="3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F11-4493-A06B-8F969767C78A}"/>
              </c:ext>
            </c:extLst>
          </c:dPt>
          <c:dPt>
            <c:idx val="3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5F11-4493-A06B-8F969767C78A}"/>
              </c:ext>
            </c:extLst>
          </c:dPt>
          <c:dPt>
            <c:idx val="3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F11-4493-A06B-8F969767C78A}"/>
              </c:ext>
            </c:extLst>
          </c:dPt>
          <c:dPt>
            <c:idx val="3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5F11-4493-A06B-8F969767C78A}"/>
              </c:ext>
            </c:extLst>
          </c:dPt>
          <c:dPt>
            <c:idx val="34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F11-4493-A06B-8F969767C78A}"/>
              </c:ext>
            </c:extLst>
          </c:dPt>
          <c:dPt>
            <c:idx val="35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F11-4493-A06B-8F969767C78A}"/>
              </c:ext>
            </c:extLst>
          </c:dPt>
          <c:dPt>
            <c:idx val="36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F11-4493-A06B-8F969767C78A}"/>
              </c:ext>
            </c:extLst>
          </c:dPt>
          <c:dPt>
            <c:idx val="37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F11-4493-A06B-8F969767C78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'Incidenta crescator'!$A$2:$A$39</c:f>
              <c:strCache>
                <c:ptCount val="38"/>
                <c:pt idx="0">
                  <c:v>Leova</c:v>
                </c:pt>
                <c:pt idx="1">
                  <c:v>Cahul</c:v>
                </c:pt>
                <c:pt idx="2">
                  <c:v>Comrat</c:v>
                </c:pt>
                <c:pt idx="3">
                  <c:v>Chișinău</c:v>
                </c:pt>
                <c:pt idx="4">
                  <c:v>Vulcănești</c:v>
                </c:pt>
                <c:pt idx="5">
                  <c:v>Edineț</c:v>
                </c:pt>
                <c:pt idx="6">
                  <c:v>Cimișlia</c:v>
                </c:pt>
                <c:pt idx="7">
                  <c:v>Bălți</c:v>
                </c:pt>
                <c:pt idx="8">
                  <c:v>Soroca</c:v>
                </c:pt>
                <c:pt idx="9">
                  <c:v>Briceni</c:v>
                </c:pt>
                <c:pt idx="10">
                  <c:v>Cantemir</c:v>
                </c:pt>
                <c:pt idx="11">
                  <c:v>Basarabeasca</c:v>
                </c:pt>
                <c:pt idx="12">
                  <c:v>Ialoveni</c:v>
                </c:pt>
                <c:pt idx="13">
                  <c:v>Sîngerei</c:v>
                </c:pt>
                <c:pt idx="14">
                  <c:v>Nisporeni</c:v>
                </c:pt>
                <c:pt idx="15">
                  <c:v>Căușeni</c:v>
                </c:pt>
                <c:pt idx="16">
                  <c:v>Transnistria</c:v>
                </c:pt>
                <c:pt idx="17">
                  <c:v>Telenești</c:v>
                </c:pt>
                <c:pt idx="18">
                  <c:v>Anenii Noi</c:v>
                </c:pt>
                <c:pt idx="19">
                  <c:v>Criuleni</c:v>
                </c:pt>
                <c:pt idx="20">
                  <c:v>Strășeni</c:v>
                </c:pt>
                <c:pt idx="21">
                  <c:v>Călărași</c:v>
                </c:pt>
                <c:pt idx="22">
                  <c:v>Fălești</c:v>
                </c:pt>
                <c:pt idx="23">
                  <c:v>Hîncești</c:v>
                </c:pt>
                <c:pt idx="24">
                  <c:v>Glodeni</c:v>
                </c:pt>
                <c:pt idx="25">
                  <c:v>Ștefan Vodă</c:v>
                </c:pt>
                <c:pt idx="26">
                  <c:v>Orhei</c:v>
                </c:pt>
                <c:pt idx="27">
                  <c:v>Florești</c:v>
                </c:pt>
                <c:pt idx="28">
                  <c:v>Ceadîr-Lunga</c:v>
                </c:pt>
                <c:pt idx="29">
                  <c:v>Drochia</c:v>
                </c:pt>
                <c:pt idx="30">
                  <c:v>Dubăsari</c:v>
                </c:pt>
                <c:pt idx="31">
                  <c:v>Ungheni</c:v>
                </c:pt>
                <c:pt idx="32">
                  <c:v>Rîșcani</c:v>
                </c:pt>
                <c:pt idx="33">
                  <c:v>Ocnița</c:v>
                </c:pt>
                <c:pt idx="34">
                  <c:v>Rezina</c:v>
                </c:pt>
                <c:pt idx="35">
                  <c:v>Taraclia</c:v>
                </c:pt>
                <c:pt idx="36">
                  <c:v>Dondușeni</c:v>
                </c:pt>
                <c:pt idx="37">
                  <c:v>Șoldănești</c:v>
                </c:pt>
              </c:strCache>
            </c:strRef>
          </c:cat>
          <c:val>
            <c:numRef>
              <c:f>'Incidenta crescator'!$D$2:$D$39</c:f>
              <c:numCache>
                <c:formatCode>0</c:formatCode>
                <c:ptCount val="38"/>
                <c:pt idx="0">
                  <c:v>342.26656525435101</c:v>
                </c:pt>
                <c:pt idx="1">
                  <c:v>257.30127986024075</c:v>
                </c:pt>
                <c:pt idx="2">
                  <c:v>249.72040506794539</c:v>
                </c:pt>
                <c:pt idx="3">
                  <c:v>249.23208757520712</c:v>
                </c:pt>
                <c:pt idx="4">
                  <c:v>248.54600586568571</c:v>
                </c:pt>
                <c:pt idx="5">
                  <c:v>221.29744324903615</c:v>
                </c:pt>
                <c:pt idx="6">
                  <c:v>221.09981946895476</c:v>
                </c:pt>
                <c:pt idx="7">
                  <c:v>218.62830260499527</c:v>
                </c:pt>
                <c:pt idx="8">
                  <c:v>217.62645513546926</c:v>
                </c:pt>
                <c:pt idx="9">
                  <c:v>214.19697553870537</c:v>
                </c:pt>
                <c:pt idx="10">
                  <c:v>203.39633502830281</c:v>
                </c:pt>
                <c:pt idx="11">
                  <c:v>173.82235355466713</c:v>
                </c:pt>
                <c:pt idx="12">
                  <c:v>172.8320845052279</c:v>
                </c:pt>
                <c:pt idx="13">
                  <c:v>170.39617109780241</c:v>
                </c:pt>
                <c:pt idx="14">
                  <c:v>165.55668435113068</c:v>
                </c:pt>
                <c:pt idx="15">
                  <c:v>165.05512101989285</c:v>
                </c:pt>
                <c:pt idx="16">
                  <c:v>158.09445723355722</c:v>
                </c:pt>
                <c:pt idx="17">
                  <c:v>147.19351040167473</c:v>
                </c:pt>
                <c:pt idx="18">
                  <c:v>144.31110435971442</c:v>
                </c:pt>
                <c:pt idx="19">
                  <c:v>138.71588721549088</c:v>
                </c:pt>
                <c:pt idx="20">
                  <c:v>131.84154823102512</c:v>
                </c:pt>
                <c:pt idx="21">
                  <c:v>124.22167357649725</c:v>
                </c:pt>
                <c:pt idx="22">
                  <c:v>107.33726903319788</c:v>
                </c:pt>
                <c:pt idx="23">
                  <c:v>105.98936252216141</c:v>
                </c:pt>
                <c:pt idx="24">
                  <c:v>105.25084785405217</c:v>
                </c:pt>
                <c:pt idx="25">
                  <c:v>98.272973321304292</c:v>
                </c:pt>
                <c:pt idx="26">
                  <c:v>91.623810368268607</c:v>
                </c:pt>
                <c:pt idx="27">
                  <c:v>87.630955962174824</c:v>
                </c:pt>
                <c:pt idx="28">
                  <c:v>83.426594770576855</c:v>
                </c:pt>
                <c:pt idx="29">
                  <c:v>76.568649839474503</c:v>
                </c:pt>
                <c:pt idx="30">
                  <c:v>71.743363738854157</c:v>
                </c:pt>
                <c:pt idx="31">
                  <c:v>64.31568115253701</c:v>
                </c:pt>
                <c:pt idx="32">
                  <c:v>64.161010367068513</c:v>
                </c:pt>
                <c:pt idx="33">
                  <c:v>56.931997891407491</c:v>
                </c:pt>
                <c:pt idx="34">
                  <c:v>49.428046886033052</c:v>
                </c:pt>
                <c:pt idx="35">
                  <c:v>48.183740664400247</c:v>
                </c:pt>
                <c:pt idx="36">
                  <c:v>44.907016060862212</c:v>
                </c:pt>
                <c:pt idx="37">
                  <c:v>27.216068366763739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11-4493-A06B-8F969767C7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6296431"/>
        <c:axId val="1623609200"/>
      </c:barChart>
      <c:catAx>
        <c:axId val="6062964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623609200"/>
        <c:crosses val="autoZero"/>
        <c:auto val="1"/>
        <c:lblAlgn val="ctr"/>
        <c:lblOffset val="100"/>
        <c:noMultiLvlLbl val="0"/>
      </c:catAx>
      <c:valAx>
        <c:axId val="1623609200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062964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379961377979341E-2"/>
          <c:y val="1.4007958815075716E-2"/>
          <c:w val="0.96811265289416948"/>
          <c:h val="0.8730979339044411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Foaie1!$B$1</c:f>
              <c:strCache>
                <c:ptCount val="1"/>
                <c:pt idx="0">
                  <c:v>Feminin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Foaie1!$A$2:$A$9</c:f>
              <c:strCache>
                <c:ptCount val="8"/>
                <c:pt idx="0">
                  <c:v>0-9 Ani</c:v>
                </c:pt>
                <c:pt idx="1">
                  <c:v>10 - 19 Ani</c:v>
                </c:pt>
                <c:pt idx="2">
                  <c:v>20 - 29 Ani</c:v>
                </c:pt>
                <c:pt idx="3">
                  <c:v>30 - 39 Ani</c:v>
                </c:pt>
                <c:pt idx="4">
                  <c:v>40 - 49 Ani</c:v>
                </c:pt>
                <c:pt idx="5">
                  <c:v>50 - 59 Ani</c:v>
                </c:pt>
                <c:pt idx="6">
                  <c:v>60 - 69 Ani</c:v>
                </c:pt>
                <c:pt idx="7">
                  <c:v>&gt;70 Ani</c:v>
                </c:pt>
              </c:strCache>
            </c:strRef>
          </c:cat>
          <c:val>
            <c:numRef>
              <c:f>Foaie1!$B$2:$B$9</c:f>
              <c:numCache>
                <c:formatCode>0.00%</c:formatCode>
                <c:ptCount val="8"/>
                <c:pt idx="0">
                  <c:v>1.0676880944450613E-2</c:v>
                </c:pt>
                <c:pt idx="1">
                  <c:v>2.2845194478368677E-2</c:v>
                </c:pt>
                <c:pt idx="2">
                  <c:v>5.4379926723659378E-2</c:v>
                </c:pt>
                <c:pt idx="3">
                  <c:v>9.0755338440472219E-2</c:v>
                </c:pt>
                <c:pt idx="4">
                  <c:v>9.4622700862292297E-2</c:v>
                </c:pt>
                <c:pt idx="5">
                  <c:v>0.12067651086192221</c:v>
                </c:pt>
                <c:pt idx="6">
                  <c:v>0.12851115798823137</c:v>
                </c:pt>
                <c:pt idx="7">
                  <c:v>6.3500000000000001E-2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B2-4581-BDD1-5CB52878C1E4}"/>
            </c:ext>
          </c:extLst>
        </c:ser>
        <c:ser>
          <c:idx val="1"/>
          <c:order val="1"/>
          <c:tx>
            <c:strRef>
              <c:f>Foaie1!$C$1</c:f>
              <c:strCache>
                <c:ptCount val="1"/>
                <c:pt idx="0">
                  <c:v>Masculin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Foaie1!$A$2:$A$9</c:f>
              <c:strCache>
                <c:ptCount val="8"/>
                <c:pt idx="0">
                  <c:v>0-9 Ani</c:v>
                </c:pt>
                <c:pt idx="1">
                  <c:v>10 - 19 Ani</c:v>
                </c:pt>
                <c:pt idx="2">
                  <c:v>20 - 29 Ani</c:v>
                </c:pt>
                <c:pt idx="3">
                  <c:v>30 - 39 Ani</c:v>
                </c:pt>
                <c:pt idx="4">
                  <c:v>40 - 49 Ani</c:v>
                </c:pt>
                <c:pt idx="5">
                  <c:v>50 - 59 Ani</c:v>
                </c:pt>
                <c:pt idx="6">
                  <c:v>60 - 69 Ani</c:v>
                </c:pt>
                <c:pt idx="7">
                  <c:v>&gt;70 Ani</c:v>
                </c:pt>
              </c:strCache>
            </c:strRef>
          </c:cat>
          <c:val>
            <c:numRef>
              <c:f>Foaie1!$C$2:$C$9</c:f>
              <c:numCache>
                <c:formatCode>0.00%</c:formatCode>
                <c:ptCount val="8"/>
                <c:pt idx="0">
                  <c:v>1.2234928389030755E-2</c:v>
                </c:pt>
                <c:pt idx="1">
                  <c:v>2.1620221309351987E-2</c:v>
                </c:pt>
                <c:pt idx="2">
                  <c:v>4.2059879353095742E-2</c:v>
                </c:pt>
                <c:pt idx="3">
                  <c:v>7.0689463750416348E-2</c:v>
                </c:pt>
                <c:pt idx="4">
                  <c:v>6.3535768476370227E-2</c:v>
                </c:pt>
                <c:pt idx="5">
                  <c:v>7.4523518744680065E-2</c:v>
                </c:pt>
                <c:pt idx="6">
                  <c:v>8.548536323600163E-2</c:v>
                </c:pt>
                <c:pt idx="7">
                  <c:v>4.3900000000000002E-2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B2-4581-BDD1-5CB52878C1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1196479"/>
        <c:axId val="155481983"/>
      </c:barChart>
      <c:catAx>
        <c:axId val="131196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55481983"/>
        <c:crosses val="autoZero"/>
        <c:auto val="1"/>
        <c:lblAlgn val="ctr"/>
        <c:lblOffset val="100"/>
        <c:noMultiLvlLbl val="0"/>
      </c:catAx>
      <c:valAx>
        <c:axId val="155481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11964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Cazuri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2D9-2547-B5DE-DE52B038285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2D9-2547-B5DE-DE52B038285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2D9-2547-B5DE-DE52B038285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2D9-2547-B5DE-DE52B038285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&lt; 1 an</c:v>
                </c:pt>
                <c:pt idx="1">
                  <c:v>1-5 ani</c:v>
                </c:pt>
                <c:pt idx="2">
                  <c:v>6-10 ani</c:v>
                </c:pt>
                <c:pt idx="3">
                  <c:v>11-17 ani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831</c:v>
                </c:pt>
                <c:pt idx="1">
                  <c:v>3024</c:v>
                </c:pt>
                <c:pt idx="2">
                  <c:v>3012</c:v>
                </c:pt>
                <c:pt idx="3">
                  <c:v>8113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4E-0446-80C7-79F957145C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Cazuri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35B-E040-ADF7-5244A7C6B8A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35B-E040-ADF7-5244A7C6B8A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35B-E040-ADF7-5244A7C6B8A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Trimestrul I</c:v>
                </c:pt>
                <c:pt idx="1">
                  <c:v>Trimestrul II</c:v>
                </c:pt>
                <c:pt idx="2">
                  <c:v>Trimestrul III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219</c:v>
                </c:pt>
                <c:pt idx="1">
                  <c:v>384</c:v>
                </c:pt>
                <c:pt idx="2">
                  <c:v>506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E8-FC4B-A661-4EFA88060B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8545717272125E-2"/>
          <c:y val="2.4348371244353146E-2"/>
          <c:w val="0.96811265289416948"/>
          <c:h val="0.8730979339044411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Foaie1!$B$1</c:f>
              <c:strCache>
                <c:ptCount val="1"/>
                <c:pt idx="0">
                  <c:v>Feminin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Foaie1!$A$2:$A$9</c:f>
              <c:strCache>
                <c:ptCount val="8"/>
                <c:pt idx="0">
                  <c:v>0-9 Ani</c:v>
                </c:pt>
                <c:pt idx="1">
                  <c:v>10 - 19 Ani</c:v>
                </c:pt>
                <c:pt idx="2">
                  <c:v>20 - 29 Ani</c:v>
                </c:pt>
                <c:pt idx="3">
                  <c:v>30 - 39 Ani</c:v>
                </c:pt>
                <c:pt idx="4">
                  <c:v>40 - 49 Ani</c:v>
                </c:pt>
                <c:pt idx="5">
                  <c:v>50 - 59 Ani</c:v>
                </c:pt>
                <c:pt idx="6">
                  <c:v>60 - 69 Ani</c:v>
                </c:pt>
                <c:pt idx="7">
                  <c:v>&gt;70 Ani</c:v>
                </c:pt>
              </c:strCache>
            </c:strRef>
          </c:cat>
          <c:val>
            <c:numRef>
              <c:f>Foaie1!$B$2:$B$9</c:f>
              <c:numCache>
                <c:formatCode>0.00%</c:formatCode>
                <c:ptCount val="8"/>
                <c:pt idx="0">
                  <c:v>2.0000000000000001E-4</c:v>
                </c:pt>
                <c:pt idx="1">
                  <c:v>2.9999999999999997E-4</c:v>
                </c:pt>
                <c:pt idx="2">
                  <c:v>1.1999999999999999E-3</c:v>
                </c:pt>
                <c:pt idx="3">
                  <c:v>6.4000000000000003E-3</c:v>
                </c:pt>
                <c:pt idx="4">
                  <c:v>2.1299999999999999E-2</c:v>
                </c:pt>
                <c:pt idx="5">
                  <c:v>6.7299999999999999E-2</c:v>
                </c:pt>
                <c:pt idx="6">
                  <c:v>0.2099</c:v>
                </c:pt>
                <c:pt idx="7">
                  <c:v>0.20449999999999999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AC-4980-8101-74EEC7D8A054}"/>
            </c:ext>
          </c:extLst>
        </c:ser>
        <c:ser>
          <c:idx val="1"/>
          <c:order val="1"/>
          <c:tx>
            <c:strRef>
              <c:f>Foaie1!$C$1</c:f>
              <c:strCache>
                <c:ptCount val="1"/>
                <c:pt idx="0">
                  <c:v>Masculin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3.13636745298831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CAC-4980-8101-74EEC7D8A054}"/>
                </c:ext>
              </c:extLst>
            </c:dLbl>
            <c:dLbl>
              <c:idx val="1"/>
              <c:layout>
                <c:manualLayout>
                  <c:x val="-2.3228265213931149E-3"/>
                  <c:y val="-2.04545703455760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CAC-4980-8101-74EEC7D8A054}"/>
                </c:ext>
              </c:extLst>
            </c:dLbl>
            <c:dLbl>
              <c:idx val="2"/>
              <c:layout>
                <c:manualLayout>
                  <c:x val="5.8070663034826811E-4"/>
                  <c:y val="-1.9090932322537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CAC-4980-8101-74EEC7D8A054}"/>
                </c:ext>
              </c:extLst>
            </c:dLbl>
            <c:dLbl>
              <c:idx val="3"/>
              <c:layout>
                <c:manualLayout>
                  <c:x val="-2.3228265213930724E-3"/>
                  <c:y val="-2.6297809858344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8D-4B1D-83B8-41F9F5140C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Foaie1!$A$2:$A$9</c:f>
              <c:strCache>
                <c:ptCount val="8"/>
                <c:pt idx="0">
                  <c:v>0-9 Ani</c:v>
                </c:pt>
                <c:pt idx="1">
                  <c:v>10 - 19 Ani</c:v>
                </c:pt>
                <c:pt idx="2">
                  <c:v>20 - 29 Ani</c:v>
                </c:pt>
                <c:pt idx="3">
                  <c:v>30 - 39 Ani</c:v>
                </c:pt>
                <c:pt idx="4">
                  <c:v>40 - 49 Ani</c:v>
                </c:pt>
                <c:pt idx="5">
                  <c:v>50 - 59 Ani</c:v>
                </c:pt>
                <c:pt idx="6">
                  <c:v>60 - 69 Ani</c:v>
                </c:pt>
                <c:pt idx="7">
                  <c:v>&gt;70 Ani</c:v>
                </c:pt>
              </c:strCache>
            </c:strRef>
          </c:cat>
          <c:val>
            <c:numRef>
              <c:f>Foaie1!$C$2:$C$9</c:f>
              <c:numCache>
                <c:formatCode>0.00%</c:formatCode>
                <c:ptCount val="8"/>
                <c:pt idx="0">
                  <c:v>2.9999999999999997E-4</c:v>
                </c:pt>
                <c:pt idx="1">
                  <c:v>0</c:v>
                </c:pt>
                <c:pt idx="2">
                  <c:v>1.6000000000000001E-3</c:v>
                </c:pt>
                <c:pt idx="3">
                  <c:v>6.4999999999999997E-3</c:v>
                </c:pt>
                <c:pt idx="4">
                  <c:v>2.0500000000000001E-2</c:v>
                </c:pt>
                <c:pt idx="5">
                  <c:v>6.6400000000000001E-2</c:v>
                </c:pt>
                <c:pt idx="6">
                  <c:v>0.20619999999999999</c:v>
                </c:pt>
                <c:pt idx="7">
                  <c:v>0.18740000000000001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AC-4980-8101-74EEC7D8A0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1196479"/>
        <c:axId val="155481983"/>
      </c:barChart>
      <c:catAx>
        <c:axId val="131196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55481983"/>
        <c:crosses val="autoZero"/>
        <c:auto val="1"/>
        <c:lblAlgn val="ctr"/>
        <c:lblOffset val="100"/>
        <c:noMultiLvlLbl val="0"/>
      </c:catAx>
      <c:valAx>
        <c:axId val="155481983"/>
        <c:scaling>
          <c:orientation val="minMax"/>
        </c:scaling>
        <c:delete val="0"/>
        <c:axPos val="l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1196479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242971106929633E-2"/>
          <c:y val="2.7898994336911526E-2"/>
          <c:w val="0.9444972203704497"/>
          <c:h val="0.734031706794077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Sheet4!$D$1</c:f>
              <c:strCache>
                <c:ptCount val="1"/>
                <c:pt idx="0">
                  <c:v>Incidenta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Sheet4!$A$2:$A$39</c:f>
              <c:strCache>
                <c:ptCount val="38"/>
                <c:pt idx="0">
                  <c:v>Bălți</c:v>
                </c:pt>
                <c:pt idx="1">
                  <c:v>Chișinău</c:v>
                </c:pt>
                <c:pt idx="2">
                  <c:v>Edineț</c:v>
                </c:pt>
                <c:pt idx="3">
                  <c:v>Cimișlia</c:v>
                </c:pt>
                <c:pt idx="4">
                  <c:v>Anenii Noi</c:v>
                </c:pt>
                <c:pt idx="5">
                  <c:v>Ocnița</c:v>
                </c:pt>
                <c:pt idx="6">
                  <c:v>Ceadîr-Lunga</c:v>
                </c:pt>
                <c:pt idx="7">
                  <c:v>Glodeni</c:v>
                </c:pt>
                <c:pt idx="8">
                  <c:v>Dondușeni</c:v>
                </c:pt>
                <c:pt idx="9">
                  <c:v>Taraclia</c:v>
                </c:pt>
                <c:pt idx="10">
                  <c:v>Comrat</c:v>
                </c:pt>
                <c:pt idx="11">
                  <c:v>Ialoveni</c:v>
                </c:pt>
                <c:pt idx="12">
                  <c:v>Orhei</c:v>
                </c:pt>
                <c:pt idx="13">
                  <c:v>Drochia</c:v>
                </c:pt>
                <c:pt idx="14">
                  <c:v>Șoldănești</c:v>
                </c:pt>
                <c:pt idx="15">
                  <c:v>Rîșcani</c:v>
                </c:pt>
                <c:pt idx="16">
                  <c:v>Cahul</c:v>
                </c:pt>
                <c:pt idx="17">
                  <c:v>Basarabeasca</c:v>
                </c:pt>
                <c:pt idx="18">
                  <c:v>Călărași</c:v>
                </c:pt>
                <c:pt idx="19">
                  <c:v>Strășeni</c:v>
                </c:pt>
                <c:pt idx="20">
                  <c:v>Soroca</c:v>
                </c:pt>
                <c:pt idx="21">
                  <c:v>Căușeni</c:v>
                </c:pt>
                <c:pt idx="22">
                  <c:v>Dubăsari</c:v>
                </c:pt>
                <c:pt idx="23">
                  <c:v>Briceni</c:v>
                </c:pt>
                <c:pt idx="24">
                  <c:v>Ungheni</c:v>
                </c:pt>
                <c:pt idx="25">
                  <c:v>Rezina</c:v>
                </c:pt>
                <c:pt idx="26">
                  <c:v>Hîncești</c:v>
                </c:pt>
                <c:pt idx="27">
                  <c:v>Florești</c:v>
                </c:pt>
                <c:pt idx="28">
                  <c:v>Fălești</c:v>
                </c:pt>
                <c:pt idx="29">
                  <c:v>Sîngerei</c:v>
                </c:pt>
                <c:pt idx="30">
                  <c:v>Criuleni</c:v>
                </c:pt>
                <c:pt idx="31">
                  <c:v>Telenești</c:v>
                </c:pt>
                <c:pt idx="32">
                  <c:v>Ștefan Vodă</c:v>
                </c:pt>
                <c:pt idx="33">
                  <c:v>Transnistria</c:v>
                </c:pt>
                <c:pt idx="34">
                  <c:v>Nisporeni</c:v>
                </c:pt>
                <c:pt idx="35">
                  <c:v>Vulcănești</c:v>
                </c:pt>
                <c:pt idx="36">
                  <c:v>Leova</c:v>
                </c:pt>
                <c:pt idx="37">
                  <c:v>Cantemir</c:v>
                </c:pt>
              </c:strCache>
            </c:strRef>
          </c:cat>
          <c:val>
            <c:numRef>
              <c:f>Sheet4!$D$2:$D$39</c:f>
              <c:numCache>
                <c:formatCode>0</c:formatCode>
                <c:ptCount val="38"/>
                <c:pt idx="0">
                  <c:v>302.56595449798454</c:v>
                </c:pt>
                <c:pt idx="1">
                  <c:v>295.84995383473438</c:v>
                </c:pt>
                <c:pt idx="2">
                  <c:v>264.44348564350236</c:v>
                </c:pt>
                <c:pt idx="3">
                  <c:v>251.52640012982008</c:v>
                </c:pt>
                <c:pt idx="4">
                  <c:v>245.58205478758418</c:v>
                </c:pt>
                <c:pt idx="5">
                  <c:v>242.48813916710594</c:v>
                </c:pt>
                <c:pt idx="6">
                  <c:v>234.00142435649607</c:v>
                </c:pt>
                <c:pt idx="7">
                  <c:v>233.89077300900479</c:v>
                </c:pt>
                <c:pt idx="8">
                  <c:v>227.17666948436181</c:v>
                </c:pt>
                <c:pt idx="9">
                  <c:v>224.85745643386784</c:v>
                </c:pt>
                <c:pt idx="10">
                  <c:v>219.07986456881102</c:v>
                </c:pt>
                <c:pt idx="11">
                  <c:v>191.08143504304701</c:v>
                </c:pt>
                <c:pt idx="12">
                  <c:v>181.27721621248844</c:v>
                </c:pt>
                <c:pt idx="13">
                  <c:v>171.94363472724098</c:v>
                </c:pt>
                <c:pt idx="14">
                  <c:v>166.0180170372588</c:v>
                </c:pt>
                <c:pt idx="15">
                  <c:v>163.77942120014856</c:v>
                </c:pt>
                <c:pt idx="16">
                  <c:v>161.40670692339827</c:v>
                </c:pt>
                <c:pt idx="17">
                  <c:v>160.78567703806709</c:v>
                </c:pt>
                <c:pt idx="18">
                  <c:v>155.27709197062157</c:v>
                </c:pt>
                <c:pt idx="19">
                  <c:v>152.40399153311159</c:v>
                </c:pt>
                <c:pt idx="20">
                  <c:v>149.37673843618009</c:v>
                </c:pt>
                <c:pt idx="21">
                  <c:v>149.04231077169428</c:v>
                </c:pt>
                <c:pt idx="22">
                  <c:v>146.90307813193948</c:v>
                </c:pt>
                <c:pt idx="23">
                  <c:v>144.22596352939496</c:v>
                </c:pt>
                <c:pt idx="24">
                  <c:v>143.47344257104407</c:v>
                </c:pt>
                <c:pt idx="25">
                  <c:v>141.22299110295157</c:v>
                </c:pt>
                <c:pt idx="26">
                  <c:v>137.78617127880983</c:v>
                </c:pt>
                <c:pt idx="27">
                  <c:v>137.33209516460232</c:v>
                </c:pt>
                <c:pt idx="28">
                  <c:v>132.89376166014975</c:v>
                </c:pt>
                <c:pt idx="29">
                  <c:v>126.54421530057384</c:v>
                </c:pt>
                <c:pt idx="30">
                  <c:v>118.89933189899219</c:v>
                </c:pt>
                <c:pt idx="31">
                  <c:v>116.11932487243229</c:v>
                </c:pt>
                <c:pt idx="32">
                  <c:v>114.38329681660007</c:v>
                </c:pt>
                <c:pt idx="33">
                  <c:v>108.90017133907267</c:v>
                </c:pt>
                <c:pt idx="34">
                  <c:v>82.778342175565342</c:v>
                </c:pt>
                <c:pt idx="35">
                  <c:v>79.534721877019436</c:v>
                </c:pt>
                <c:pt idx="36">
                  <c:v>78.296273097400558</c:v>
                </c:pt>
                <c:pt idx="37">
                  <c:v>67.159167226326403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31-458E-951A-ADAE315B38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3029040"/>
        <c:axId val="483030352"/>
      </c:barChart>
      <c:catAx>
        <c:axId val="483029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83030352"/>
        <c:crosses val="autoZero"/>
        <c:auto val="1"/>
        <c:lblAlgn val="ctr"/>
        <c:lblOffset val="100"/>
        <c:noMultiLvlLbl val="0"/>
      </c:catAx>
      <c:valAx>
        <c:axId val="483030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83029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8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'21.02'!$E$4:$E$39</cx:f>
        <cx:nf>'21.02'!$E$3</cx:nf>
        <cx:lvl ptCount="36" name="Province">
          <cx:pt idx="0">Anenii Noi </cx:pt>
          <cx:pt idx="1">Balti </cx:pt>
          <cx:pt idx="2">Basarabeasca </cx:pt>
          <cx:pt idx="3">Briceni </cx:pt>
          <cx:pt idx="4">Cahul </cx:pt>
          <cx:pt idx="5">Călărași </cx:pt>
          <cx:pt idx="6">Cantemir </cx:pt>
          <cx:pt idx="7">Causeni </cx:pt>
          <cx:pt idx="8">Chisinau </cx:pt>
          <cx:pt idx="9">Cimislia </cx:pt>
          <cx:pt idx="10">Criuleni </cx:pt>
          <cx:pt idx="11">Donduseni </cx:pt>
          <cx:pt idx="12">Drochia </cx:pt>
          <cx:pt idx="13">Dubăsari</cx:pt>
          <cx:pt idx="14">Edinet </cx:pt>
          <cx:pt idx="15">Falesti </cx:pt>
          <cx:pt idx="16">Floresti </cx:pt>
          <cx:pt idx="17">Gagauzia</cx:pt>
          <cx:pt idx="18">Glodeni </cx:pt>
          <cx:pt idx="19">Hincesti </cx:pt>
          <cx:pt idx="20">Ialoveni </cx:pt>
          <cx:pt idx="21">Leova </cx:pt>
          <cx:pt idx="22">Nisporeni </cx:pt>
          <cx:pt idx="23">Ocnița </cx:pt>
          <cx:pt idx="24">Orhei </cx:pt>
          <cx:pt idx="25">Rezina </cx:pt>
          <cx:pt idx="26">Riscani </cx:pt>
          <cx:pt idx="27">Singerei </cx:pt>
          <cx:pt idx="28">soldanesti </cx:pt>
          <cx:pt idx="29">Soroca </cx:pt>
          <cx:pt idx="30">stefan Voda </cx:pt>
          <cx:pt idx="31">Straseni </cx:pt>
          <cx:pt idx="32">Taraclia </cx:pt>
          <cx:pt idx="33">Telenesti </cx:pt>
          <cx:pt idx="34">Transnistria</cx:pt>
          <cx:pt idx="35">Ungheni </cx:pt>
        </cx:lvl>
      </cx:strDim>
      <cx:numDim type="colorVal">
        <cx:f>'21.02'!$F$4:$F$39</cx:f>
        <cx:nf>'21.02'!$F$3</cx:nf>
        <cx:lvl ptCount="36" formatCode="0,00" name="Rt">
          <cx:pt idx="0">0.97349753604587097</cx:pt>
          <cx:pt idx="1">1.1585099603515077</cx:pt>
          <cx:pt idx="2">1.065989076984909</cx:pt>
          <cx:pt idx="3">1.46</cx:pt>
          <cx:pt idx="4">1.1161777008945915</cx:pt>
          <cx:pt idx="5">1.0541850200456151</cx:pt>
          <cx:pt idx="6">1.2056209017607724</cx:pt>
          <cx:pt idx="7">1.2531365020387994</cx:pt>
          <cx:pt idx="8">1.1396499582784299</cx:pt>
          <cx:pt idx="9">1.1196236071611834</cx:pt>
          <cx:pt idx="10">1.1886842462107909</cx:pt>
          <cx:pt idx="11">0.95252363766019221</cx:pt>
          <cx:pt idx="12">0.9336398241466819</cx:pt>
          <cx:pt idx="13">0.94138599342325568</cx:pt>
          <cx:pt idx="14">0.96587048250273433</cx:pt>
          <cx:pt idx="15">1.1655045669709196</cx:pt>
          <cx:pt idx="16">1.3499470962678615</cx:pt>
          <cx:pt idx="17">1.4750217960998244</cx:pt>
          <cx:pt idx="18">1.1144060065123376</cx:pt>
          <cx:pt idx="19">1.187491149950171</cx:pt>
          <cx:pt idx="20">1.0262004916796832</cx:pt>
          <cx:pt idx="21">1.2605894828431468</cx:pt>
          <cx:pt idx="22">1.3130405729674843</cx:pt>
          <cx:pt idx="23">1.1348339977016448</cx:pt>
          <cx:pt idx="24">1.2032711125557705</cx:pt>
          <cx:pt idx="25">1.001157969015112</cx:pt>
          <cx:pt idx="26">1.1373226430320253</cx:pt>
          <cx:pt idx="27">1.1706991581288677</cx:pt>
          <cx:pt idx="28">0.79824045002616428</cx:pt>
          <cx:pt idx="29">1.0361498576490549</cx:pt>
          <cx:pt idx="30">1.1563622143901646</cx:pt>
          <cx:pt idx="31">1.2309327556416316</cx:pt>
          <cx:pt idx="32">1.0625758636788047</cx:pt>
          <cx:pt idx="33">1.353556806705019</cx:pt>
          <cx:pt idx="34">1.1000558304565013</cx:pt>
          <cx:pt idx="35">1.4390795988541731</cx:pt>
        </cx:lvl>
      </cx:numDim>
    </cx:data>
  </cx:chartData>
  <cx:chart>
    <cx:title pos="t" align="ctr" overlay="0">
      <cx:tx>
        <cx:txData>
          <cx:v>Chart Title</cx:v>
        </cx:txData>
      </cx:tx>
      <cx:txPr>
        <a:bodyPr vertOverflow="overflow" horzOverflow="overflow" wrap="square" lIns="0" tIns="0" rIns="0" bIns="0"/>
        <a:lstStyle/>
        <a:p>
          <a:pPr algn="ctr" rtl="0">
            <a:defRPr sz="1000" b="0" i="0">
              <a:solidFill>
                <a:srgbClr val="59595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r>
            <a:rPr lang="en-US" sz="1000"/>
            <a:t>Chart Title</a:t>
          </a:r>
        </a:p>
      </cx:txPr>
    </cx:title>
    <cx:plotArea>
      <cx:plotAreaRegion>
        <cx:series layoutId="regionMap" uniqueId="{D933F0A7-9042-0B49-A4FF-C4FED30ABFCC}">
          <cx:tx>
            <cx:txData>
              <cx:f>'21.02'!$F$3</cx:f>
              <cx:v>Rt</cx:v>
            </cx:txData>
          </cx:tx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en-GB" sz="1000" b="0" i="0" u="none" strike="noStrike" baseline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x:txPr>
            <cx:visibility seriesName="0" categoryName="1" value="1"/>
            <cx:separator>
</cx:separator>
          </cx:dataLabels>
          <cx:dataId val="0"/>
          <cx:layoutPr>
            <cx:geography cultureLanguage="en-GB" cultureRegion="MD" attribution="Powered by Bing">
              <cx:geoCache provider="{E9337A44-BEBE-4D9F-B70C-5C5E7DAFC167}">
                <cx:binary>1HzZctxIku2vyPR8wQog9rauNrsB5EpS3CmqXmApksIaCCyB9bV+Ytr6Yf5gfmLqmtVnXU9qKTGZ
qpmW2GZNyUwUMwKRDpxw9+NL4K+3w19u8/tN/WrQedH85Xb4+XVsbfmXn35qbuN7vWkOdHJbm8Z8
sAe3Rv9kPnxIbu9/uqs3fVJEP3nIJT/dxpva3g+v//ZXWC26N0fmdmMTU5y19/V4ft+0uW3+ZGzv
0KvNnU6KIGlsndxa9+fXatNs6s37+01zu3n1+tV9YRM7Xo7l/c+vH019/eqn3QWffPmrHOSz7R1c
S9gBFkRg4SLiEYEIf/0qN0X0adgTB0JSTF2CpHQ9F8nPX/1mo+HyR1J9lvbzlH3SPci2ubur75sG
7vHh5zeXeXRj35x1a9rCbh90BM/859fHJr8z3eb1q6Qx/sch32xv9Th4eDY/PQbpb3/d+QCe1s4n
X+G4+2j/p6EnMP7f4r5IkldvTPK8IEokXMEFY1uMsHgMojzwPIG58CQVUpDt8Mf98xHEr2T6fgj3
LrID4N45Lwo+/7df899+rTe///1Z8eMHGCEmOfYYY8il7DF+AoYp50hwgjz8BL+vhfp+APevsoPg
/kk/CuFjjfzaOpED7GLiYXgkHAtPuI8fDD9AruQu8xgMwQT8eGN/lvb//WfyeeB/b5MeXfyNx/Cw
8M7dnxu9KZI99uf85N/A/qhNbp9563JOwKxQLCgnngsO4mv/wQ8kdqVLwf54CLse/QzEJ/8B+vT7
P74DHfX5wh1kvny+g8q/t1fwN20DfuF5XQIjEiHJ0RYdQchjXOQB9ghCHIE5QS6nOy4BNn/7+9+3
Iv2QQXmyxg5a+77mRQGngJ09M3DiANw0cTkXlBFC8Y7JYweSM4kRc8EcMhfvmLzPAn0/bE9X2AHt
6YQXBZm/Key9TurnVTaPUA9Lj3LxYOO+NoHgvTEhiAvEsGREgCZ+zb6+yPP9kO1ZYgezPTNeGGhx
mz8nYvQA3BXFHkWu523N4GPzCEooXGAUHDFECRO75nGzFedHAHt8/RO0Hg+/LKjipEmKTfucaG15
HhhDoILUc0GDdpwZBKnc9UC/OEwD/gz0+ZGGxQnw9QJc2ufP/wkW+NW1uyh9NfSiEGogQt4U981z
E0GBiWTgtZiQT/2WOGACmCBHDwBivkMEf/8PEOq3X4v73/8OYn2/Zn1rnR3svjXtReHoJzpp8uSZ
00FUCCz59i9m2NvJJIgDcHCQaIBwlEgKFvKzRn2k81uJfv/7VqTvR3DfGjvo7ZvyspCrkzZ/Zt7I
D1wJYZjEFFEBP54gB7qJGYKYAPJEEu3ayM8S/QBwT5fYxe3pjBcFW2CKu2cP1IBqEHBZLmDHqQtx
9GMmwg8Yg+QeI5R5UgDnf6xxDyL9aKS2d5Ed7PbOeVno1eY2fl5rKQ4Q5h7xBHg8yJ/LneQ535JM
Ab5wP/MPPgn0/Sr3dIVd1J58xcuCrH3/269Q9/jTBNE/WfCAXKvHJeBGON0ayh0uKQ9cSFRRl0sX
iiJgMXf07bNEP+Dhgj1r7OK2Z8qLQm52lxT39jljAHEAyQ4KwRrGTEI9aidHzg88zsCzYQrZEfwA
69cxwIM8v//jB1B7usIOZk8nvCjE5pv8+UMCyre5e89l6CGXtevaOFAWIrY080lmeA4J3h8NBvat
sQPavikvCrbLeyCS/wLgKCEY8pCEcc7xjo0UBwRDPQb0UdBtinknCvgo0g8GcnsX2QFv75wXhd48
N1AJf/ZAHBKR2/QWILgvEMeMcEZdBrr5McL72lA+SPSD2O1bYwe6fVNeFHKLTbRpp22d7+PT25dS
+ieZCYMITmJPYs725yShAgwpSwx/HgrBn7/6Y+z9vxFof/fFH1fugPTHwIuC5rLeFE3x0DrzP8Lz
L2z1WOTQdvK8RT1+sAV+Wx7aNglsi6lfFxr4AUWcuNApsM2RPkmxfZbn+8ONpyvsbphPt/zHV7yo
jbNMitvntsbsADpvQK2hMUd4zOXeY8zAlQI1ghHJKN6WyB8r9fK//wtE+kFzvHeRHeT2znlR4K02
uemeWd8APLrtfPMgFyqgArFTi4W6gwu5NEhqbzOmRAK2X7vSLxL9oQ7f9hX7TfOeJXaA2zPjRcF2
dA/Nes8ZJ7IDCBIJhYIQVIQAuKfcFfoYQSUFTHuK2Udxvh+w3et30NodflFQvUmaEujqc7s0yEdL
aCGCJlT8tE/lIernXFIordNtAvuxiv0h0vdDtm+NHdj2TXlR0J3cFsnv/3hWPYO2BuCjggMseBtP
PMnHUI9BQyq0FAOrfegL+9o2fhbo+2F7usIOaE8nvCzI6vj+WTvC+AFwQyglCCijb/F6wkRADSFq
9CBh/dAy9ljTTh7E+QG4dq7fBWtn+EVBdX4/QcfDczoxqPpAjxciDNq66dPCAhAPus2CQhgAjP+J
cn2S5/vBerLADlpPxl8WXAmcoXhuLyah88Sj0Ju3Ly4DasgkAS75uab+tSk8/+//+v3vDwL9AGB7
1tjFbM+UFwXbBRy4ua+f2yYyqLxCLE0wdqHTa6eAB+wDRhGRmDDpPekvv4Do7KNI34/cvjV2kNs3
5WUhZ6AM+az2cUsLgQxC4fVTR9huVO1KAtE0EBD+6TzM1xp38VGeHwBtd4FdxHbHXxRcjb3/sCle
XZu7Z8UMAjMETmvbx8fgf3InmJYHcJBDQFXhU/vYTjD9+398keq3X3+gjPetdXYQ/Na0FwXkha03
z32uANqMwGJCehEamqH9/GmDGNAVaHMGCvkxSfmYRYJEv/36o+0qexfZwW/vnBcF3iUc97x95u4+
eiAR96D8gySBn7sxmzigW3sK6RNQw+3Zg8fgfZHo+w3nniV2gNsz40XBdlVE8bOnSLDrUogE/vBm
j9P+cstcXLE9x7M9f/AYtc8CfT9oT1fYwezphH9ryL4l3NfJ2Udz/tkz1dCLgkCLEMQEfO+ZagIO
EHmIbusCcG7kMWBfjqp9W579yeIvFz4S/l9+IvrbJbQvB8+Djd3MHk6sf3Vg+s9HP5+03rn0z6qt
H5/X6u7n19CfDNUWCMYYgRP6wCoQlMq+nIvfLvkoUf+np9i/uR4cxbc/v/bkAfIoASThXC6HoySv
X/VQQ4IB6JX2OCESznK5LoGK/OtXhalt/HDonkJ5DloGMYU+s4cDC41pPw1BFAlpGijhfTxO9OW1
AqcmHyNTfHlsn35/VbT61CSFbX5+7XL0+lX5cd5+uSFLV95uziGU2k7/P7Eo8lq7QgeFqN9PNEzO
Iz5apgavfzdBV6NCvXedTvcsGudl1fwyknSh41TRqDiMuGPVFCGiKEmOkUgDVrlKOIk/TjhIvSXR
cLpGNX1Fr6s+Tv2spsM7ltXFcTpUxJ+Y11/KIV3mPfON9VET1ld5hq51O/aHXeSMSxGFaBkxx85K
g1XdN2tZ9dZ3oiLxc3JuSKaVKWPm5810UrSkUrHHqqBpm5kdrZJlOqmWpx/C0PpVmdRqou05KfGy
5YwfijqdI3ppRa46/ibB7azJ3rXmMo4bZfVCCjPPrVU9P9H1DbS8rzvsHgrPyXyvkYoMzdyWxbLr
UlXoGzDAb/Iy8x3XUSPJFpNM/bQVje/2ZjawedWgY+u2gcczeF4RclVZZvOha+IFyuruLpqKNU60
o5V2WlIqJ/WC2A7Sr0ylyiE0M6cMiXLFcIuGYm7GIUAZDsI6PInb6YaOiCzSjBofG7lxGuq31pnn
XfhmciM/Jtmx6Wmkhhqlyum5KgUaZ7UrO+V0mQojGUSTeBPScDVm3v1Q2UXpDO9iInKtYpSPvtWl
9Mtc46tCV+Oiclm45Hl+OaI4nbUVxvNkRIdxGc6iwgTpcDUUZlaYqlmxSEY+ccY7Yd36sg4dVKq0
HbUfhnpeoZgor7P0Opas8iMyhefJRE6Jbedh1cxNJWam1D7irRqd1hfdlCtnQrMMhapLtnstUX3t
LuvquMnFqHSYLzMn9E0zufM2bMnp18euHynRrSnHOoniT6/n+PLr394mWVLe3yWbh1dB/PH541//
eFPE1qJ8eW3EjsX6+AKQb5izPx18ZOse2fTPDmOr49Be92e27YtT+MM6Plzx0XphBHR+203iUgEE
A1Gwk5/MFzsAng/VTWgTEnTbbfCH+YKiNRgoti3KuOTjicbP5osewGk5SHZhIh4YpPtPmS+QBc6P
7xowWBB5DFrgBcJiO/6VAZv6ISpZRZIA9310mKXYCTzbIb9wrA4QLYegwGk1b9y6mVHZ5gpiUB4M
ZZzNbdU3AbbS83UbuwGvq14VQ4fnnqad8pLJrtnozpswDRXckZ67vD+H8xPuLO5hC2OnPWZxFPpc
NEE1UC8IR9v4g8dPa+wsLU/GBSrqIC2lPa5voE2OraPRC5gwYRASzX2bKMhgFIGgvaOablg5YVOt
wdDMPSeMFnWEcmW4eOtcTPE0KJpx6mOC9Kzq8sofdBpgr4xUHuexDzitpHWG5ZBVK+uminVT+yYU
9p7Qwpk7Yb8O3eLO5O6gxFAuC5kfZ5xlIHn/rqymZZSDaJO9ZFaeMddeJ12uXDeeliYN3TkK35TT
eAPPs/OtU3OfV8lVWjRs3uYXju1GNeQymjlELCOvnHdDnPmVF8VBXoexytxxVMjJsCI1Oc3b6MQT
DQ4wa7Z2rgUz0S1MWtw0sXkn0rICE9j5MXeLwJuafNai7qYrazsv+sqvo3xaQ4Q5j0M0zehQjb7b
kZlpvXXB74mYRVMcz0jUFaodlq6or3UqOPiFSE0yIX7h9XXgdOiyLat8WYI11l3lBVyHSA1FfeeG
4cXgFB8wrgtlzPi+EnYzNuPdGOftrI1XPETuvA4HqkYkElU3XRbEFSeq7tam6EefTlGhajMWSiZz
KbNKhWio/cgyqVKnLoK2D5Ao/Q4Pud8Z0ahp0FmA9GFcUTxHdVfCE0uMynU0LZpkNaE29U3BjnOI
t5VuGqty1OlF5g2rNp3wKh6t8VOXpLMh0+nSRBHIFTZ01qRFBv6rLBSCnrLliJ1GeekUveGlGykp
ltZqL+hNKRWU8k5Z1efKTtm7Dk/TOudi7hBTL6jngM2F2/LtVMwTR7wdx+l9QZvat24hVFoMOIgd
UCTilWOQpLSc0Vhks5q2ydxSMvgpr5c6R/aqPopIcljqYlplrOtUm9q3/TTcpqh3TrSeYqXJEAbD
5KWHaMrrcxK2v5D0TTUN6SZLrTK2T2B/yCawxegBrgWfJwNb1LKtb7TVN5Nb+RVysR+aPPfpoN/W
Onw71bUM0FjVQYHitT6rog6tSRy6CrzvdF6OZhkJB/mkH4uV7lD6BnfemUH9jIf63O37ay+LVNol
eDZ5eaVyy808C8GbxkMXBczgI7fsjurKfPD69oJSmwVTwqIZZhkoAOuPeIyaec/EGtMpnScJXTtU
FCvU4kRNfOX0JHkjbDmPB3oZp7We5eEiNlnrt1NWK9Y3NigKMFGC5926zGX78R94W9Wo+ChGPyS1
ALYjl15hrmwRX7fGlyEyvjviD60ur9wouc/DTC/SjlYqw2NQplLMBBADP0M0VLqW8GzD/BdronVf
x0x5DeWzTC5bOAw951nWqapfhLDnVT3UGXAgG+QMn0wlu5CiB2/cRkWQFnrGJuopXTgsiDX7pRkK
nwr3xMho49AmaNBwNLkGHl6ONm3V+ZNDyll1lzaep3qTh0GUOorGXg+l98hvSnodtvV7zsbrNvEY
fE225sJGa2gcWBEbqxCsB7bue28C/oO0sl48rMs4PynHeF5GtPQNxMaB64RLDa7JF0IjuChz/bCJ
/TzHSJV52Ku4gVubyuyIi24FWy4Bm9A6QWvIWsr2pG/opktCn9SKum2jyiQ+pMDhlKX6MvaSX3CJ
fWvshx5PBixYtqrrwO0pU0VC2iDG02Fe2mMvis6SXFyDQ4pUy0qV56BLLsjfQnOuwuntlMo20EVs
VVRI4sN5hw9eVaSK2O7IIxlRTjDkSMxx4hxGow0XupXvBB5Gn2eWqFTzZjb2wM9JF516Uzb6Dc6q
WZl6rU+isFZR0k3rgph+VrP0pmHwNCYdKazJqAqTWTXAe8ekjS8dcyXlYFZhVMOlIj3Je6dT6WTB
dnV1kOCJqtBhYuZZ/WFIvMsQL5kconNB3EWIw/cE4SaoO+9IR2Azrc4PSSWTgJQVWTY8X466PXO8
KL102vxI9zr3S9LooOfhtI6EfWu62JllhUfnTcmvy043fmPHxCeVOXMNGGnGHWDjjlhVxpy291Ff
RoHOez5zWuz6tOOOzxLP+qNn3zmdl/hdlV1WE73lZV0FxjS/DGysFE87xZLEBmU1XJZlNTe6r5XO
ebmIMb4ZXXrWNl4aJH15Ztv6igHBN1u2ENqTatBrJxlSX5AqVR1YCVXGaGUxjJMeVFDQOrCxfJu7
S8fa0x5uGHSzOyIjuq2yesng5pe8yJLAoWbeyvp91MaHWXzIvbTxCd6wqKlVptHbpiLvSou038lz
pm0301La2V0aCmeVdPS9qMkCp0CARcx6PyVhOQPnS+r4lFovOdHyAky/Phkq7cNLKVTRmybQDCh7
VRZyWeIa9mreVqoXjuJefDEOuFBxzM9ibzqhOHwri4Yvh/JyrCG4c7ff1EqWqjHrs4W0qFB4GJBC
nJcQVOLQ7xziVzXRR9gkFjZYf6nTnq4rm8yT6hS3TbxiCQuyCHezeBpV5kynTle+SUl3kUxvaJ24
qu/DLaMZBxW7UTjzwPbinvhJnHl+ZPp0VpLQZ/CavlUztksR12fWbj1sFL81VfLeyowqdyB+FMog
sbWzIuB6dCyXfYT7ZZfHiWLedBaxqZtlLnZnqUcHVWItwat7itD6jTu6ri+L2O+bpgLe5l46tXtJ
mk7PYsvhVsv5YNF7N3Hu6qk6ykR36jFzh+tkHZECBdUIiCf1iTOV54YKHBR2av0JLbKqoEGWM7uK
svK0ADjS0C5dOy29PK58r2u9JeXOYdpFxIdH2yyLcPC7QswqkuYqjlDrQ9UE6G1NLKgNWGHMCnDo
OvCa9GjiV04EAV8n4g+yNtN8Yqaduyx6V4ZdoFF6P3Egl0I4Kdj29jwaU+A9iRmDyUxi1hOXBElu
qlOROESFog+XJE3mJsLzUTQzjGpv1Us6Z2EFu5UCE3T69PKENoP1B5ccJboOVR+dgNOrwaUlveLR
SBZtEeUq89K7LI9blaAxWdO67ZWF5ENcO/2SFdz1PVONINW7IpEgXWmusCsyBW4AuJVXLpzOlMGY
OnemGNTY8Kt2FPO0NrDLqvfSXkee0D5Os1DhhqeBJkFbFbFKibnKBulAQoF/YAU6n8Y4ng+8SZTl
c0GLyJ/izPhhAbukxE2jipP2qk3Ky4aad032dsiB8NChvOiL5CSsvHcGlMRP8/4egviYWa7yFpV+
KpM7yod4aXJpgeiCglRplqkoHW/KDNer1NwOA8kPIQ7PAwT71x+H5ijXripKIDFNW6x7Mx56GZez
DLvWl1E8Jx1FqkGFqxx+Fnp1GaQoBz/lTlaV4dvW8+Bn0oOBmKrL3MFaoaLvFtLPxdYnMTP6HcQH
U9a6gRx6pmTRLtKIrVvcQySOHB+P7QalKWRMLhHpwDOItliyoVZdSCUkL8bQ74WeVNTSQzEl8yFr
04WAe/ARSlK/5j1S0WAVi/pkVrXhrethfThijuFbTR30Q3xDkvRibEmQVmAUxhY789pLAcTMgHeP
qhtnarI54+lV2LAjGjWFGhC6HclpXxfGH5qhUVHTv00hSgN7S9gs66uVZvXbKBIu2JDshEu8omnV
qZgN1469cmmY+VHaHdcN+E8rIHxK03TusE6sTBud2wFoi0ocoJdJ0gVRmEgV2jLQ3nibkGJSFUPz
vnKzWYjhefchYFZp0vuF5CvUFBSs1HgZ43xSTdIf9VhmJ07NZhXuilNaxtfWaYf1RN0VKQsx57wa
gDmzteeUrooLuEzEA1FFB1SpTYY567IPrTwlcnw/wn43U37Z1qlRDWdxEOXmGnmh8LmTOkHVUjsD
IuzXTdoqlpeXaenpQJYYck2ivoohIeYDzap9SU4wHgvfFsNRFOGLogHnkE0RVkNarobRAVVtj52o
tbOpb1ZRnXkKt3Exzww8lXxQpga2001y06GbNBszZWs8qVEn2TwpUx9ZHfkOhUjPo911V8WnPWtH
JfLtdtDA2fseElwTPqSpXU66QWDQgf+ao4cZbt3fI0lnZb+gpDqfxHgdRpD7kd7NuF1mwmUBv2U+
9MpPAcdtFIgqchdtNdRz7cxCIiOFUp74EmVhQMf7VgKcsqTah9SA0qWJAieKmN/E2SEeTbvQkXsc
ecbxwbfigMFuC4o8O5FOUQaCdbUqR0Z9eN0WCTA9Mb1LFTYQuNtC3nbCPa9qHAc9AKr6Evi6U6/K
NKIQVFhI8HE5qGaiy9yIzM9tAZeZ7mqkBJizqI8tx8CYi5bCFs1VH4/rwdo1EUOrpnreZCMJPGBs
SsbTOu06qtIQEnFYRxs0Yn+STu5rY1yF4b9+mQEJCglSeiBXbZvejLKA9C121rGNcnCVcCtuVB2x
9EOUtfeCVhej7Rs16Bjik/jSMn420H459u2K1/1S5uHd4F3ysXkDGdtN0eOjTHoSbG5eqAyOTqtU
rEduygWQNA9oJ1jo1ElP9KBQ5dUqpNnbnDh+3SZ0XrlJBTxtjFaVTe8hIQHGxVyHkKX3cQXRjpvO
0wbRgNbvIBgNA9Tn56bLNhlx6oCyhTfVoHZxR+ZNrhehjq4G4d6P8cD8uE+NPxk7Q9LcZtwLWvdY
hDoJGsKSQHT1DWuiwm9SfekgRwc5l4twSoGhZM5laacreOWmo+LynatTXycoXJYZ6leiYwsjkK+z
qg2yOuezGBiDcPpAt/a0Sot+3aftndYJpHuBJsewAyTDqhEVbDgCYPQmk74bRn4NL5kKih5BUAM2
qmqiVNkMbN0Qa6GYJTA1zNdDeFmBIfdJmMWrSIRzkYW30BRdQYYzskGcHXUTj+bppe6NnoNzdGZg
lQKW1jc2AiIJBQ/wp+6Zg8k7w6MKopiFRVEMiRVaqFDHSLWJmwQpN7HiFPlsCK+xtVjRAeg4H6pT
7ZSN33dlOsvjQ0d73Me81oHjZQH1ZilH8VGE8YWDIWTyyjye4UMI2EtVjZBhn+KL1HSzJOtx4CED
GeZsSYc0VcYtzjnEioJPqxb00wnbE2eMjyE6hurBcey8DXsn6FCzLqg8htx/Cop7DKmwI9kPuQob
D4wYspdx55b+lBzHdUxVJ6sTUkMOI83dWdIOMRCYk9rJte+gAjI9DbfKLbSeCTdZ56k/eVwveRWe
4SYaF53TiHmUjPOhOYzjks2LDlQaOP996yWqcIFnGDeaQy3C9VOBgf9f2gKoYw9NYDANX2X9mmQj
h9qG1kHdXECmhs7dHJ5jHw4DUMQYzCWkpPwwG2+jrFiP5E1LXbB8dX6aaXKTyt6osa/JLIWHqQd6
FzcJXsu89KMhvWBThmYopqNyIzQvKcTS41h6AS30HCE0zAwqtWJZ7jdTcW1TjBaEjJA7gSBejjT2
G65bYPRy1uUkXIi8q5SA4pGSnJ4C0Wd+1PFJpbj1s455K9uwYz0WH4ZurGZePR7jevgQ50U966rh
KBuZ6w+1/FC4t2FpNtCauinZdOuWqeNrm132pFxGU21nHOVQmkCgMW0GajBGR6UlkB5jeMYNvS0q
nvpOMl6NyAQsa9eDh06tdoIUCGJUdlr1WlJ4hvE6zppy0YTsNgmBnY4QQbdTAcUe03tBDbYdNEil
PDpve3JJub5JBUoXLtiGJDyM0vDQVvw6pkk/q6oe4jRBFmHIXPCGEPtqys+KDJi+htKHsPUZiYal
GSFCrMcQCkcTMEPPnXwI0j5oz+n9CWKULB0bPw/1NIuy6AzBawZWzDgLp5Zrm7l3OBku3RxyplHe
3yRDdUINxqrL3GsGnl6xNoREY9Z9yJJ0kWl21aP2oi5YPB8hszmHLN4NJJ4K1YxTt+Ka+GibVZBa
liry+Elh8GXbxzPImwgfimeDHw6wFSF+h1vKi5uEyGybkM6UqcI5b4ECoxpXapAebCHrnHQu0KwW
7K8eRjmvx6L0syReNE7nzrtcKG5M5pu6AuZb61IR1x5NI/YWDYaMoPbMhgwsmQ0EQpZG9hhcDqQN
MzaAb61tQEUJFLswSxai83ZbprKgrCr32lUCj1Um0p3TLSMeajDJudueVxy8/5AeZjY9FlA8WGfU
O0Ox1UCOs2JGIYnjj405ZIOmKsHRaRdCshN5kD2DRLqPDDjyiZfVKp3oSRdBWiWF2qOnIdwUEInJ
scZbPh4e0iw8Ya3zTpeQJRqNSRa5O533zaTs0KKzGm5+NmrUQYEpuqlCJGYpZCFnK6yhqgp58ZVr
wmWEcOzzZjAQExEcTPBGd0jb4OLQHcCYhoVki4njfAXJt0y5DkyBzPBCNqAMmdO/Y0xnJyxmRyLl
4ojU4+SXVTRCBXMETj0kkBUZyMJpwCfoKvZmhEAk0CLIHhdJXgVhCUaGOhzMdlTWi8jtwmWOMrXV
06jL20MnPtE85VtkhN9b96h2xnTlpPGpJ22/TkCBqnJ0jsPKrlJNihX0b6WQViy8wCnfNhaCA11V
b4ws3hio94GZA8fiSuekdePLcsy7oKH/n6Qr7W2U56K/CAnM/tXsIXuapMkX1HZadrBZDb/+PTyv
NNKonWkajH3v2S7p4qyurlIVwKG0qDJ1EPHS9Y+Umex3OtajYrymfV2ONLUrK+j63OfSMke5Nng5
y3igCMKdedzag1JfcjxjJVjsGfC3/exgj8rFh90M3J1GRcC9kcB8ytmBStVBzaquJUeDWGYeQ6ow
A23sf1B7ncTObI9UUJrnjl1zpb1OOonlaf1EOWrcpJEfe4uXBM1Uz0NNAZjKsho2j2w1Ptmkh7Ut
Jadd0R1l7WfS5CYaO+1PUdslNEYer0pReULq4M+MqUZLUyz7ZRjjKWluU1aA41mWcNrazqhIljyC
gbVT6uyqQB33LJ44AFFcgz/USgvAt4qin9mRmsrEYymjdikxh3TY500jwh42Pk0nQE1Jmr7GzIJx
kL74AgmHyajgWld4vaGNNFHNYDTak8HsNK5zBuwpQc5XU4VWmlo7qWGcuzbZm2OjAcHYs1OZSizI
xW5s4QhVSV20TGiFkMPLfMh3pRQxYorY2PzyQSY+X+1fNS9WZxylIiiI2fsJdFtpzIjfDbXutnlY
S2JBTdE3EKKNzpzboBI27XVrOc7qCNC2WFHDIPz0pghWoZ3ZiCKt2guMbti7YI0eaSF84lE7Feow
cKhcq6ZjZ37V8YwafSI5ROkyuHJoferoJiM/F2tQmovp9ioqvT60kSUZdSAXuuTmWtG7qwZ+OGit
wImGd62MQg3l1PITmaugTVXlpxZtyElZyJ+e4i61ZgNSIEzNy5vmgP0P86YZf2WlE15V5JoPbODy
MjPpCDsr90kKDjAoCcwpwlQXq3Eo69zRc9vw8ABEhAPqCsCmmhzM07hjanVUbPd7rucETLd/LAZE
sjGXz3JrFOFQrD6cVCDFDT3a4OAs/1R1XrnCYL/Dqv4I7O+k5LBIkq+aaHfWm9el8BJlTmlbo6lD
eC5pvhq7VdE/+UD8hUFCM0EmLWX5HGr10TeW7rChMFy1zUq6rOyWZZ3iWpB4nKr+EtlP29346urD
yZK/V2tfTKeyPGlaBRUAOoz1ssktHXMqJ+eUfBjlTk2DctrP9bGEUmrGoxxKxjXhxzJcp91s3Brl
inQALIhZv6nK1cz2JqwBI73MJMDP4hRMcJUU/WpZt6VeqD0+s/auYJkZnIoKXWfVHAaDH04JmGzj
MgHvi0Mp/bb5tTUO6+ip7aUxFwp3AYLIy8oIJVVPy4c8G4ck6R2oSp6a3NckmjPF0SYoDcmxya89
RND5tjTHir8nwPF6+Wk0hYr1U50/Gu1mLftRuyfrX6I9dPMz7z7aMgvt9W3MMPOMq2TG5RqPk1MK
f7X3xhAn9ojnIg9BZu1FuuNJvOagKbHdfXbaVa5SanBkZZjtl7W3JJNT9JE8gIs9s5n7tvrLynth
FdQs9wP0HnaWjZjwH7l9mMpvA/Go5aVn1Mel/xuHeytfVu2asr9CezS6gQKS0VU5Ds07S7+HBFYr
AIS0cKdcGzrDfloM/I0tnb70+ltOPgj5TiABJdqdKFc1aX0CsbLgLi4akQpawtVSSgLC6+QoUnm9
hqWFbaZbjmggwytYWLgEtuSinFBJniHRLWgAbwWxmCG/12y7EpwywHFh/Guke1tFehsRy6YKGP8Y
l3VYTIE2XPmwX+wzwi1JebDIPcd20/ZN6luS0+zK2cdiTupzmA8GqnbZzODCkVX4Zh6KPFTTqNGO
+MlS35nmabVOExQiCAGT08+uvXZhznmYTsxlc+NIEFbm+T2CiSrKTPvCpmsOfsFhZktvHdVdhviP
jzlxUjRoDfI1uB8lqREPVuYTK3EVCEhrhVYAzckE9yCILukwzAaoIMYX0hJApNjS/CUmm+akpQqg
VGZW3iAxbxPbbcmkAo4zzG9K7MThOHw4BNYyBHxNoSEHxXrOtALKGrA8bPtV+RzIZwawcZLLU1We
q+6dylkgzD1vo0F4PPcGILRF9YrxVBTxlB/5Es3KR5Veax2HNHcK6ceeFDdZ6dTuM3HRxQfus85h
at9CvatpQT7lrnURpqJZkVFCrqlNedc7XYJ/2CXlqbmkOgQKDXWt/sYRUYq45jeFva3iJuS/uvpT
yL8Sdp5ZvLsFKhvEhkr9k+FMDrWzqJdl/hKcocViTdDQc4iwNXqxkt/ROBV7x5dvS8udDG5OuSZe
hXiFYbyX+WxBUE+h22QuCh9Z/gSwtFxlrga+Qq7ob3SWfxp42O0MCtiurt0IJ1ezAMkV8J/BaQuo
gcrddGvrIydfMx88LCN8YhdLIcvIV+xKaIlr8VDHGrgjo8OCLT//Ik/i5eKfNSW0EMlOY7mTLLqf
av62yxlu0nYue9ScAV9zRJwyBX5pspcFoNmQwnn7l1QHs7ub/E+3Pi352faHij/YcmLKR9EcU/HU
kq8Oa5FBoRb2k80kbqHbjQle2M1TQKlWpkZzwXaHWOeMyrf06ruONroOlLVSdjfhOZnFJoHKFOHD
kICvN3bmrg3qUT3SGbzWQEBNTNjFX/PwBQ/eg7ZFAQm062IyyqB2s0yD1yPo2PxYNayCLpAlA/ff
tj64GveIUmTr02pw5rHru8op4UQCbFHT2hzDr3z4q+CJVAo2D/+eunCACqyT/r/aY+kjzKCGLsIO
ssGCWHAdCq8Ee0n62VHxXhsU96WY4W0C5haaq2SWq+dY38SmWf7LkQeBvdyq3nScINHXKlRIJnt2
C3MDrTkd6lDvVQ9JMZR4TiWDOZUAuW0SCniBjc8R0WFAMox2YI0ZkmftmlBeAS1h+XjvtMBCRhMu
GUIKy+CKRPjYdkiJSN7YM7cs6igvV2cwJ9cYV6wd13vH1jNPlu8LWXbW3GDrr7SF368NCzqb6o4G
8wf1WbYD0nc451AbYBZ5htY5Brpq0nZelkCKt6Do1ojAmbVbti/kSu7a1HjWxJ029XSJewVesAPn
kZCwhOTPLvVA0B3z0UEW0rEaFdZ2GeTZjKTTK9VxiM3FG8qFthAhqvKhz6DOV6l/l1YNXIJWpCQ0
1RF9uc3AXUYi0e3NkR67V+yXFPwbHmA9/rPz2DT3cnGa9beKc9xO/xY4CGBqjoSoyQrEtGiDv6yv
RYvlfPW5GklrFkLNc7H501KhAxs9e2W0tV94djdtQXomNFoZBZT1LXAR9Kb+m2SOsWCXQGitO8Wz
U8SclI5iTtnfMEJVVK5d9fg/hpsjhDgY0GrGzJ+twsGHVzgTVMAux0Exjz1WRNjX7fdY1aeKEAdO
yra8w5J6dq2Fw2gi7wNpFsC4ndBOWEYlckjFWetuJdBrAShl/+vGlzWjTmu4aljjZDLhhyIfVGJr
lbVjY0vpsAMn9R9jGl3Mj0T+lrWvvt5nDPvHSLElkr8a8SYVpTmBjDyiO0CeAwwtXRUbPAeLqVYe
DA1x4EXDj0cWsoMOrqaoV5rfJuNFLnsnzdeLhFYBiwSiTuWscPG1RN3g7B6BqtucimNZbW7fJ5kJ
ejWjICMQiR96vpN76aCjp/aIRVQTc2aOIEkFMTLVXC21d2nBgnadD6Ohn0e7wJXU1r1oS/Sg7cwR
fzD1YGAQwAjSb7rhCgkHWBl3LQIQcjqhuqu0ZIajtciJTflBMpt9O2bHjsk7uU7CZIK7qnz25HtN
EZKA6kY0FtgijxNF/ijzdtfO2EWLCJAlwLXOnpEKR8r4jhHZ0dk1nTOYSqtjKr6Rs0DUbZTpazAh
YLtAoU0rAB2iHazavlispE03/5vHJZaYDIsqccfB8Ffk6eTBQoD1BqZ+tPL5ZCHj1VpmkMCfTMUa
mFN5LSd2IJm0b9P8zBNPIxPM4UmOtD65YtQ6MPX+OJD+6BGmHGbodLVW+EO/+ONUuCPsP301nTxB
yEpuPK1XqNYse6WwfCE2Sa1A0K6HBYKcQd7eWTJfB7kCam8GZ62VeyaPn5yYcEvrQ9P3+5SnsclN
T9WGwMqg91rqkyvySy7tY9drNwTcj1qjB231zqv6W19D2+yPnEW9bVIlk2KlaGOSQXgHMK3kenbT
en0QzT5XjfwnSrgiIAEHTVLOEmzRSunDajd0/N1JxR/XrWMzpx+V4Rqsu3LD/O0ttPx0hgpWHNJk
iRQFERFu8K/KhoqM8lFBBkRKzUBkcavts/XidQP29qVA8q0Rr1RU3OeIl23Y8m8ZPno5aU5VHEUC
FjP9dkWc9HGyurXt18hY2RAsrV1TITVxWewIKel8veUj3JGgGq4F+WgBJfp9V95y7Sc3Uc5bRpt+
P+mfHY5LraVwxiEd6PHaVg5kH4u9NVrDLnin2rHPH82KHgZTuJIg2kJQkxy4cFBVBMACvujIybAO
yo4qgUJe0GfcWh2cJLtOzS+jCLTBcK+T2SGLTe9AK+IsT7tGPhXqBd6qY2RBXZ9yH36D4WyyRPbH
xIXN6FKuWnqyei/6N041CvFBpbZryj45FGjaygCRWz3a+dnwoEwFaX/EUQpWoCZthlGOQCkyn16T
ItFENDiyA7WQW8JHK1E1vfcI3ZsfFQpwrZR0VO+k2ykQSMtIaYJ5DBCNw59c3Rs6MvzizRQ5kn3Q
kfZPLZ9djmyn11ohYgdrEWX8gV5JG15S42TxQ0dnN+sc5nQUMdWZytTSD6gulh2gpjkq8zsk65Sf
CtIJwrBTwKs9FCe18QqvdcUcFSmSam7uruU3mpcrZccBAl6SgzocVEQ7lenG7J0Bx5og85Evez0z
ncKBXGN60+BK/wg0b9tteoZe8K1Ol9puaG2+S5SL/LJJBiN2hWyFQtznNTaSyFZOmYeUonEG4reM
j07s6uwlyE2bHnwFD/yopVduPMCPutUb5HCx7wxwvlEOHfL11AKdCeHsU9Fe8c79TD/X5YEgklrs
hD86uRFb7XHQrowxamqr3y8n2Rlc2XRBRBZx4iyY5HieHvixUo0W/dRYZ0t29d7Xl9NoRbKLMCgO
AnB6vSs83VmJXwXYOE2UZ3sBl5JVkFZ/6vVX0m989ivnviCE9Zslj165ZvkfwPpsB2p2KYdw0a8j
sNQ91f7Ni9/ad+BwyvnLUI6GEUjiA8VYti6mK2Hf/2Nu4snmsYgGX2pOJj+keC8ORLfqhtd0BjtI
298c/U9pXwaEceEPLozi3IILDKUZLXtkP7P2uQy/nRSYg6toR13spCJeud84qYNtPtaHcYzl5NI4
91qvHHWcvaF/Mx3oKmL5bhh/JgA1c7jmSUUbZOGs6VZoB8LD0v7C+numgiT0RSjRdiuC0p8RXC4+
siWoys0dii2vCqTG1ylwKXz5pCzRjp6Tr7tWc8bwAzUp6tGAdTBdsl1dm9DO+G2mAHGbFGBxtJ/K
yJ1puvRguUQgjolIkgQOGRhyTie+120YyiF8HGqyx5B4NXCiUSK1h14bsL9EySmHcZRBH8mnZ9IH
NVQJJJepeSk76ODySalCvTQo7DijnoDKtgmbhjKof2v3SPqDyJ5N/7XttEbMnpVnLtQEIHcYXA6+
C1DC+Jt0ca5G0MaoTv8hVQ5i8tlo53W7Y4dZO7F2pc1ysedTn54zMlJT8jySfKXdAZQIvKnFP7s9
j1h/zIbjiITlvG/leLGvAxMwJTntEGoUbVjP0SL9mchidBLU9vzfLP3mQRlU5msBwhzV89D+bBf4
Osvk0XHkbBGxFP2VNWfOIxNue6DogWXDtIy77qPn5w6w6RNp7MlGeYl66ZG5KLgumQ7gi7ji44Sq
W46X3tXcVXm1yYF0n4jcIO9HB+T2gVxQio5ZFY5jMFv3hELeUh9pfyigHmC9HNldwPSvSxdBZ/Mr
0GKeRJl0xCpky9d//jQ8PRLw5MsiexVufFHdUvUvWfzpOnYBEqHVZwutFZrVEOe2L/eCJl7umwOA
dH5O9F2+mTLg1EDJtNlC2cs1yT+U6ZKhvhjoeyMCbADcAHutscu5t+pujcx1ocXQp1VwQSRKWyMa
xm9SO3zc2ellXOOFfsncQ7QB5GRn9XEN422pP6cySDyUVsTN/R4GldvWXglmWfZ/vcfcLmOOhsSG
pMN27WF6kuOK2O6yl/SjoUdGDcqz42CRs/YPXEnOrgmqwTBerTRgMnKwMA9js4qVZN/qD7WEwBWK
JhD2Uc+embKTkfmYvNlf27hoA2T+lelUYYdm+rPsNvt614iDjYVvpVjuYwm8uSh+0vWnkaAKac8t
OQ6C4qQuARd/ojqXFzUJR9vd4qi4AOFqAeCdo+8rnAl79HXEUVdL85oeHVypQDMsZ1tN9Q6Anube
zE4q3N1J3JfMy+3gy4AmDtQW2BELjMVdUM+N4N8d946l0YT4M7varaNLnjnfCap5OiNSHUzs3Heu
qezSNDiecdWpg4Y++HLlN0hhMnjfO8Zw7rYUQ5B3geVJbovEshROadiXTr4+uB7Z3bGGpGxT4Bya
XSDwcdBeqrdvGDRwi5lrukrzMbc7HNwBVpC+G8uDyAOVONMPglQUIxD+alFBvy1Xg+l6Aozuq4zq
5kmM4aRCRo8k+1HaflWdC7Sc1MHIVL+3KKGyj1RHAjvIhVgHblVsYGI8K+beRiFGAgsr0bZRWUGs
PQkTKgjmyFT9OVTncTqqADzm01CBkGx3GnyNv4YBcBZae4DAyf/VkB4o0Zoeow4RFoxqbUc6bFRW
asDTgrw8qZaHslh9mEBUYeqrmObowZ5DpjsazFKEqPwOibOzgmpQxsZwq1oPhB0kBnHuYyUuJrsP
iHYhUAUq8Z1gyXs1bMmXkiVHCyrcqO/k/MNarijw8+LKOORq1FkPJBgFKkazH/IzTibS9bU6g7M/
yFXP4kR2rBW9Dcej5s4GNUbzJa1x67V1tJp7vTgyvLWlQHWOBRpFgoK1oHscchxfPIduC3w6pdTQ
XD+t4sPMdlIVZdVzeADHeJ3tYUvTxto3WSTBGZZ9bbjBmIYKqDr1AjwD9UJGoM7YIWDO2a7JwhLV
CUMK9VHCgdFxQGDEq4C+EmbmyK0G3iFNOKsh5kgAem0SYDOWtY+8ydTGljjO9m51MF0oBwgFYHPm
WFlzwgG1uJuKf6bY2eY+bTBBl7izlvrwVJwhwZfGltPDkBAHVEIQeUWh4hrobHVon4ig28a+50EJ
S1QNVbxIEhoskMVPU8kugb8jJ3E9+RbiEq5ZjA4fYnU4jRPcGaQwelAs7iVOZ/2qyY8gz4GAeOfW
DllA2FHXWpwGX0cau8PcFZJVpI4RH+lwDdWrllpqtDsOk8vLPCn9h1Zu6EE/+w33tdzrc9doCieb
vqz5KQOuqptQBudE0644Ms6cBlYXrZjpFGVoygfxJ1DNs69e3KT1YBbPxR1dvb5tIG59p/3FymDB
+KULPc9b+I7UB6IsNJtPRvOJcqlru+3AG8lLHiF/GO/tQI0D5g8cHTHborfo1nkNA4clgdg1Pe1s
X0mRvFw1/T2VG4bk8nGRzw3Z6enBsE4YnlKXsGri1YG/nBxAE2jPYOYPiDA8U2dC26N1GkDxtNDN
mvVUdCiv5ICwIWB65RF36QKgQbeCzI0yokaF+mxBGXWYOGN+2riVCfkdJKFIByDf57wcLHYTuNli
Olhib41ntYhHLYRCNSJ/UvsDTtYwI7PEYWIh2YZrs0Ggk79luuTYYXkSEh7pl046l/KRVeG2gFri
Y9Ai5SVQ0sueLnqE00ianTnhmI9V1I+/m3Qqja9y/Rk1uMGYHQVXMMYjaI9G7ky6Iq6AGSXsSrdy
gKAxjrQ1B1W9Cu1q6HFpfGrkgwCnTc1r6D75/C6kaB1RMDGCW5z6+YiCC4yrgqJgNBbO/OKMyzlJ
r5l9szFNtzgNncCIzhNYvLIHGeyTnUA60cyeMgxTFwouhPbmtO4sK5iGfdtH0KAdTBZLbu2iaWwF
aMlPc/UfQiajjw2aVkj7YwXGvwJ4L4SXSuBl60AVDyWNhiqWDW+VjsxhdJQ+Uj/zUF4MYNJR+gTh
BVdeHLisyFNIO8s+Vpjr4xem/tPgAVTwCRYFEh+Cz8S+ae2RtAst5jhh30w7lysQ9RMR52b2lMrT
G8h6UW59dzK27kMUO/5j0AFTO5FsguDFvQ6ohKkEWf2FlDjLAnBvpAUiCnb7W+u/bXq015oyB2QN
k0Bo5Xb6a2b/DC0UmDubdhWDkH/Juwsv9/fNJT2kQ9ipFx0TNWV1WoCHxmWfT0c7+4ckgPytoUNg
zNZu4MhAzECT0HowCXe0XquqA0nuYSX2FWIWJ6MPBCDpWj21NCbSd9+jdaFktlfAB24z6CgIOLR7
0t1U+RMtqjEAR0Wo9UFlPAuYw5J03boMMgN9Helg9DAP7pOGKRxkwmVI2ZI4SvJ+5t/b7F0BZVDA
1GHaVRNqpFW/3D6X809XXw0LMOGQ2H5uBBCXUcq/1Bopam91ZhAfd3Lg9GIQqfpa6wDPkQIy3iW9
W9HcwTwTigZZfTM7YMDLa5Fcy24ijYgeSMY5AYQjUGctbCQZKipmu+BI3JmJkQXfKJB5i6FWDeOh
Zk/DRk4deV5DRijAgY6mTZBOXquLMIlawja95B6ynfZHUn2X/D4Ob2vwR8Mv0lhV/+bmD1mlCeYi
cKyu/tsIW13tJDq5TRJU/WGud1py7JZb2X/r/LMfH7Nyxw1R091aBlm3V9Rdrm+ZkswBuYd3oMnn
HNkE/mhGDC0t93y4gAKlLWSTWfb0+lGzaGX72dwl5EulOYZ6kBrddy5AmvozetjHxZ04At0CNUO9
kCxzOKbhYRo7c5fSuf8l0x6znjD8/+Y6BjEeDaDTpXTtDkGt+V/eWZ46trSc/4FdOeuAFaH/JOMh
fKTcyUNABUlDI7DtiOQXDamTNr1h0NRJQU+czJXxA8J2BbQf7TThxKKfwBYrvwSU2O1t4HYomVet
UOvM77V9pdJ5Vi66sucLahZgPsZx6QTNWFmDGhMyyRa6qc6Z6iszEvjfhpVt141g1ndp4Dw8VwGF
qmy9rL2WyPBsZE0lqKzZ6LSDFtT0T5l3JepKgiN2HKeHhd3RGjVN5oeVIO3R3CXYFtUepAAxOLTl
y2KcQPMBkt0lATHCK3K4gTz/qLWDHRbsYEJcBAxG4MJAyBSmTAFZix+AYNokLsU/nMtGfEgQ6MCv
dfO8qK70Z61++arzYGFhr0dVX9NNhRj3nBwHy13/aiuEE9GpB5wEhew6ObKSE2oAqsKCAQ0FjBXs
i+nYs/yHzLFp3cbsarHDbIQdCyq0RFP77CC16sjwgMpJNbis/mnByZrbUyJivNiU+qkRLuByHBA0
/RuhS+eT5Rk2YmXmAYIN91czXkD62XGEJKlELL0g8IyYrALx9MX6s6FiEoiaTsoP9kUyXWS4pQXa
Piwvr+v2/704Br7EI60/iuWQ1T98Pm4gWU9zZKpn5DJLR7R3fQ5KWMBZc7XRYPQidzaUD5d8BFg3
g3kJB2CbDkWGQvUwC9rjlGYJ6iyWSdppdZBbx1wByg2H7k1yxFmeGvH4FPT2/Wt1an5CRcm8AbOG
F7BIl6XhXH6uMOUa1Eqz+p5DQz/BxWwND7lktYzKD6PytzWHYZFbVwyzOJk8AbRzuoRNejOm3wHv
FX3DIUizQQTIDDRRhtn3p41vp5g9M+a7XEYjbJmFGu/RdKwBkZlPIn8Dsk8abccQPZSVEexSzGxH
226WSNztpof0RjXXq3BQTmoPkKkGSE+jJAdDixzgfpM1TYLwom/10VrdMuUFrKAsIcnjpd034xm5
JVi398kBVey+R/3HUiGUwCvZDAykF4XkDepl+8Uy/INifeHOSO3NtPfwixdYoOpFyCdkzLEikFy2
Kjv4SCwjdvU2EegZhjfaoDDj2o7S1c/g/3xVGMWKWuQMAFXdCXadWyxOjsZSy1dNOxXsDkG5NZEs
FWcMG+bSaVmgxwVLvWcB4lSJ21qXTULi5SfEOkM9MPvQKi+leSWHFspBd6ky01eQjOzXdwE/Fs+w
sMqnZJ/MISDLoZtiGZMcQMgzMj65cGo8ZgNHpcoOBfu3aDlW8KFCKqn6b45RThtqrd3tDTo5BjrW
G10KScUnbruRxhvHq45zmPsLf27MWUBvAzbIoDUiS4ZhQhIhV4ayuuvQ9Grx7ouwhpQgVV9F85UQ
pGcwmDOCB5s7PDADJy6cxAXtGi+2dc7ON7zJvIPsYP5Xo+ME5tOmNJVPW3nUhzBrL8xavTL1Tfte
rifkfQbFLUloYMx68pfcZ4hIlr9LWdNp3G+qi57txs0MSA51/upHCtNMBtaRvjp8u+Qvq34jnAw7
Mm75qc6+DSSsRHFoINCY6UePhLtm/khy1EonA9ZeBh8FSEXuDzK55u6XgGWJ+Tqn588+iUfHdJP0
NOHRKegJxhrV0IbWUYcz+r2qv4n+mSdPY7zbRsRJOFTfQwp0tBPsex3fkoTwLxp59p+WLQDW5Lee
3DIMnG/qQKk8NyqvareU77r0BqnZaYoY/NCztpjqFyJg1Cp7AErgChmNB922nnNXiBt0+baOR2gQ
PEjSluoc9jz2TY7Sf+RKE2EO1alRqauudUxMVk9Augl0D7PeIhd/m6cwCsBB+y4vT0PuqFXsO4Rt
UOb495wNNGf3yB7PA9uRDGmb6kPCcUVo18H44ygFQ4d05m+JZ9kYCaF6g3ODp0okyeoUKbYnXl5K
D7MOXcknlY+H5OQYdH5MyOBzH8NRoBzbflu0N2G3uj/ioy7tpHVGMLe6vMnyS8c8X6JfsNEEQj8k
xRturkN5Lm/FejEFWjh0zlAsLaZ33GzjPIgwIOOWQs3Hr2cEbghkEsTWUffED9LMsFUhbyK4yIpA
U+7jJhTJyExPTyS7AAtOZnbNZUwSRpiB8KrmkrnfVYIBEQnGLEYAUOIrr5OPJhJPQlSepqaY5rUd
PIGQ4okQpeVggkFkZwhDYLmGHVfg250BOD5joBAP5lgOiopag+sScdq+tpPYykfZhoQHrtlDMi2X
J54Z5PTpUUuijXJvJAFtAhsRPR9CTo92kocYNqKJ8rJ5tEp+kdjOdgH/Y+m8diPXkTD8RAKUw21L
anVOzr4RPA7KOevp9+PBAnuAxWDG7pbIYtWfqIKKmtDNkxCFLy+psxuXJ6TKG62+rgtFA4nvnrmg
KIIy9RXLr+1TIVoCtAn1cDU5qir1n5Z9A9tb6rEpz4WxizE6yuroibNhVFdAuP2iPGbwBtsvA6bD
Utnm5kn+7PzBVbsH0l3foamtceQUbHQ6NMvcmcu+Nl/GFv6Ix58Vd61/1UxMktu8vtjqn3gSlvas
TSS7vbdfidlt8okjWjozElKpJGUP76O+ZdIRcPL1b06wed2XsNpI0+gqFoNH9BNpuxbPa5a/r+WJ
55bCHA0qDMBmQmB5sqb3Rt/Gy5bOwnRorANlutjtBd8jKj5rg+8Ndh+tYnZpMfn221k6LIdFQs1Q
t66NGT3DKKQnd16vgoavY3yAi18RX5bye+Tcw/YJksEzUS6Pu5HUgrN9djq/G0699VMk7/Nz09ww
4tvLzthgUORfKyAad/04v5QuQJgMAIsQpwvolByVjkzGlvVZ9E/z8hzSwqUzmgOa15LZOWh2E4Vd
vHfEhQLbqywZtec/y8Ka2d8t41W2j3ryV7n/yonBdwFemHEpnxt5bwi/3jlmkG/t0lUYpHPGHSu6
hmZgH8elYv28tuuXpH0M5h+q/HA8qOE/rcYVsgH9M97U9WGOr4LPCcN34GHNhHlDkuJXT8l4SGev
b35qPEZI3DlBWx2RgH3uHaT1lCpdkHkvg916nM1hQau5HWjgw2OY3lHcCc7HyrZGeFh8M0DvJhOp
oj/PxUuT/GlQw2j/HVaIAn+zwoJkLduc4buNVSI6jAcSM7dVTgO2beW+5DSlfr7VOfOeK0IrLG31
TWAzeW1prT7L+kMUV7P/Ujhgprvas7NKxAaYh4dOpW+M8Ks+bAMkWt70KbrZgWYJCXQmURZcybPC
n37LGZH9WVhY197x7Igp2dzZ8zVWfxprow7QPmdnhDj4WmO6KUrXUlTeWLJRww+F/ASjllAa5q4D
YKktOL1fovBOy7Da8Bg4prDj9nsFZroiP6v+a+NnZzrzuaH4AJbBE5/mbevNWXIQjpcRk2jB5hhI
aokOWX/MUNNl9pmaKONrXyYDwuBbRd5TmZSu+tJZHcBbMGd7CUpS83oEnliuYT5LHPe8Du1tgIlI
hF4F1B3RBf+DFLNSQDtgU1lDbLI+yMcIYbNGw2vnfU7aR0lg0EFR7jpjpx5+Ss2/duWYPE3etE2H
k8zsy/mdbDlQjP9mGfAvg/CYMr1k400ItMOenLZ635ivo7KC28auPr/l4dsyMsP/OdK7lL+XjW8k
yC52s7zN1oCWeYfxtUO8tOyNYNhKyM8RY2DfYAu8fVF0jV9UgHDm+UbH7DUIG9WC+2vkqECSpLdv
utx7qPeM5V3MhTgTnfYq5s6m/df9ZVQQA0hrRSvUVletZYZksRyl6qE0x7z9NcILWFRFKlB51cXR
Lc5ae+Jw67zGekC/Kc3DRsTrY2IFfgCosuwcTPJbbRJXicatMjfI0vF4CjsfoqVeQ/I3fofyl+0c
Y03B5PavNC88GWaYhFqLA9gT8h9Qv3T1VedlRpEWcxqIRAP1QMiJh4NFfSuSra5d6+FMAhsbD3Vx
9ZbgoS9HMtRgxon9dNWYDlABgqywzi4n3TxoKtl1QOoBojgdvSxOd5BErXgykxdtYrQzv2GoiI34
fUGPar0741di/EwNsj/jZ6DHIg3GXULOL5h7w5WYkQPC9rD8S4GeQ7f6IJQ0V8QGjUjYDXlzfu2H
xqvB2Cw4nXAcUCQ/YWfqrdMybqHpFax66M+G9WLGD96pvULJ0RqlTul1/TlftE3zUVKx5jTi0Y3b
Zvk1UcTkoKzNcGuZ+gekd4oNEZt/tcU1LG6AmSNNXkwaRY8UaprRr5Wj2643wYWlz730pzVfa7RP
ORCVDc4xsgeljHZjyf0UlDVVOKWz2C1ZfFHDVjVmN1IASY+dfKme6YMyRCXyUzdCrNS7SfpQYhhk
5oeSBA9xUKUVhfHDrLyhxjhQKmDui59SqfOGDiQfUD/5JNfE0Q5cnSyuWNnRT4m3UWv3Me6o7RHj
B7OT0MKSBthCOKf9iR8UJGFQ2t6Uf+YUkk2IN00jxstdjF33PDPS6lsAbsc49jTfyc3Cr7caZ4eG
r8Erbk4Had3QnLlWcwRcMfksuGJc9Kc0drrIMmHCCJeLUt3Ees/J6Sia54aXX03k3LAJ6pC1FPDy
oydxLgu9CdyVuuzFyx/Ct44UtKRiko0nEApCEEB2nKMqM7LHvEYLUIduh6PadD7k9aTVj0Z6roib
GQ5h+UFR0LRATV5XuI2OziutPNkBwqxjt8JO29e0uGGFnfaDbASGPQSggJnC9YKDVqtv2PE8Iz+K
riseiDPkM3O7HYBQ6a5kigkR9tQKaxJfvCLoZoKkR3eJ288os50emb6cOMDj0q7W16DMukDvCghZ
QeohaIUDKsny0TDWZ57aq5uWo0BMWebguOUJYxLAWC2ZxxAM1aFnmn1H9ijwwN+wIHBm0JCSgjL6
oW6tQI2OtfEsp+gevpo2CGl2ehBQ/FibErDeznq3j0mHE8sGRFGy9p82biC1+jGVe7OeiWzSDXqK
MfeEKDVXeUeooBt7cPMA2G4kd7M46wTXNJDGe34Fjui2uLX6YQXTdWROP/Ob0QG1ksXGHe2nPvuL
OBagDoxblN96HcwVjSpeptj6bLDoaxhSnOWfkEVNg091Zn7eVtIhpOVlTdbRdS12yfI0O08LssR4
hEpjHrhllADsqgjz/lbXoSIcF+W1bVu3bb+rD615MWqkISBp5kyTjzzQWPN9KnYVsJhskwmRscvT
0ptvbQw7FB5HMLMRhLi0LIQpA1jZLQ8/DWDHyQC/BzW1DrmBKPVQ8pYxFpe/YS5jn9op4ZMopuKD
el9y10LoyK6srLB0DpAhyijUVQUcN7WUna1XpBp9qSDyUnX9hwl6BT1U3ZL0Jq9z7fS2ZK+6cl1g
mYWdJLb/erIRpPjGgbPG8y7SPhUJZ2v72YVbTURdPXUoPBICcOTpKRF+Auh+G40EyJZrIIkXAFib
tJveVbd1HtCk+4txjmH2W/WNTbxrnMtgvreIM5acdi5CPc4WWWw+ZLqw4xIfrQGKhD/JpIf/F5df
EBCdvqN7kEIoJYpLLu+7+djxIRR3oCf+agRkZx21iKGrdSdGiYl+AfhJN+/N9M1OlnMPW7Uqufl/
1NrLYN2NsAxkollqjHWtTjO65sDAk4ebkBAfjF1wdVYB73DuLOJcUKug0SUowIv9cfTRaLUeQGcf
TM5bmzIkdMbG4bTrdpbBk8w+aSKTdbfGt8o4RwVkFKtDo6Nx1sGz6u47QpBt8waztCai8Icg0W1S
7sMvQ2gpjz3YMo8zReaH7EW2JPCSDwl9sRXxDUNvhz3BHaRiX6P8t/GjkIPqjRonDAzB5DMGFdUG
kBJp4js1kAzRV6JYVADzG9l0qzdvRxKR2ORQ+qtXCsztmC3M94zIikyWK93hTGsoDWd7eO35qqts
Uo1yRWGEdnxjkXwFALBrJNdhF6f1qVzRmnyrsY+eXGovKY4QiZMznx8E5rrcpbb5/m27G8QsP+sj
xwEyVq+Lc85wpmVPMcIrG/WGORxEtVbTLcfRRldcCVMJDnXnTyNqiKhLmvVoKbdO+FPJLwIdUtqF
zqrdOpXqDzonAZ9Ojl2FQyHFolSdrBEQ8D6VMrTmdlFBogmH/C2tj2L0u20UaOVNlII4PpPn2LpI
bZztuBxUQiziu5p4cnwREBseC6GPQRm5U0jn9Ww/KQJwx5g/WrxxOTbWewcEbKYE1+QHB422Xb46
JYoEXj6SpvARo0QWro/yrNp3s9pX+UNtS3dQHpllQVyjP0E0P2n1kUBPl0EovupBi+Z8p/YnvhKT
ij+o54IS2NFPqvmfln+FxGr8NBxp4j3QhLuY2Zb6XVF4mAXBK55Ci15dRd3oqyenOYkHW2eB9cF6
E0dAPtwL+d6rl7qdPMte93Fd7S0ROrs6RIe07L1qO3F2bf7WzPLDkhCARqdpQhEoRKf6z+LP2xQN
KA7S9bdFRWYZ+y56j7TnFsFz1g/IkT9k7RPR2X+PDlwJxasjk1m67JnbtOqrwZxCgoUEMp2E0Hhg
S7P1tvT3BJNRVTxbplsGbL36ZRh/JQRCi0a71G+r+nXyBz8DfMNLQnYWdOm1ruXNbD50cI3auU4A
Gc1bGv2VA3UfHQk1uphfSzZ7Thbm3GISXZG6k6pb+o39UnUHJb3H45+GK76KejIlSO5Req/fpYwa
o4uWSUsCENqNupikL84MVYjz+1MzoV1Z8XSUsGVVUA6n8V6x78X5KNmk6HnQNUDinU/4h7IZ/oj8
NeUdiWY2w9zgxulLU/6Y8XOUvy84FVbwo3F6TmdifZY77YPzq8if8nJp0SnUL+QDoRbc2YS7/ulR
kLwP9v0HS4/2FFl3knowe1y65VFld4Ip9WH2BtjQBH352MnbxgRT2PwYdHcmjpTylQNAkQ7AfRSL
LWQcttyj7TUEjbGJGTez9UCgRiV/OvY1TJ/y7qpBvGNbxuzCdCYjxHoKQ5zxamCke7Xda1D+qOQR
qmb63uKrD9hgnfndUHEkQIGJ5bXYxkEn28y0I/4uigsx8fb0pKWQQhpoJmKXsGfE1ORZXcHgpvC5
hYWuP3TpLDArx0QHJaaFGy62Tb1ew85HiinkQpK6jWIyYUgNvYsKZoWfsumhat9kwu6BSIMxw6K5
MvGkt5TAPP1p57toiOcCALEdgR4yXMAfcLHOb+2+rCbZOH5Nx7SiZLg4SB/MI1HW2Ph+mvVmla8l
5sdGjjYdm36kApZ0PVi8AUjpyV2bEFVStM4qbiYb3QWvRWJcxekYBmoBlHREOdmqBwt3FMzC8GN3
H5D+Dsb3DV0e8H9Xj+6XTc05E1S16ZvT8g/M1tJpftu3FmuCrm0W5GpmDD/YFN4CmSaGSLP7i/nG
awcHJDlutO7JoMIChzaGw3WYb9hC84c24OhA3Yk2kLRbGk7yGCwIYeOjhb4VRXBsMJchxjYPnDNR
unfU19Vbt2pzCzEdiUizpflu6m+12MXak80nqYFv8TeG7XnUzlgDOd3YK0hBEf6o9Z5BMC12ffe9
YqMcIW/JAtS+HdzIZvs5VY8o2RnVzvYiv9OZgjYlot1tti9nhEULQM9/1WwGFZmrzpcw6yUHqLhs
Rm050Awpz419TfRb5Ksz0MhWbr8UAl7y7j8i1agOpie5A0yBr3s1SUQtODU/1ieHDPwgQ71FYh5m
nQ2hZkhvaHJwJ4OrzvQkewNZVVEdZCzB2bnrbplymKYTYcDkJb2QjHMOk/tMWW1q12JgsWnQHVyE
tPKVgtx1wBAGia6Ad5/WbjtPL9j4NzlsftzjxYWG2CaI83XXKrb5tuD3/jp+vI2jDzEIMQWl5U4L
DF+XtmF66qStRkiuzTRNXMk2BsADMoIQlQeYR8oWbFlFunj88aoCPzOfMO31yWtTvxX5O7hhKe3E
sKv4HHwmfl9QGaXlqzRwTSa9C0l7I4So0C9PNBd5+/1i4vssfbDTiTnsa5y+Cu3PIdJt8dXrEhHU
tZOG3w4SLzU++SY+4VLeCVr8yY4egC9ebL2r9q524RVzX34DxTCkXRv/kXXjTmq2aZ5i3keTBHJM
jvJfOv7IiOnBgArtqTFvA403T8TLtf38KHSfogZotJ3lXdXv5PZObBzpms8L4IfoFR31TD6vm3VP
iEY4G018V+Tmyi+GdgP8S+mB0OSSy0t4shyjIIq/vkpmcF83v5leQabi2c+By5JL9NdD0a7SzEvB
SIamIV/ei2E7Oq9x+hrHf735JE2PMjwtMq3hdQmkbWMca/U0FNgvab/IQGqB3k0mzgFOR4Lf0f1a
OSVYUznXpp20BHV2M/WrKj+mjtSgWx3/ac4JcKtqDiLo+F/TBMR2Yazb0cZ6cLRqurcLKne9t+xH
v3a4yg03zC/L+CBdxLbfauukkfIH4QmthMVyfa1NLiXYoW4zjGcDkMuoj8b0tQDcN+rNKg7ii9OP
TeVdSPlI8K31S6sBKjy4pQVA/keFSh1Rizl+WJOTAC/h4gy3UbkOr3b5LPVfo9/6BZBpNi4oKTGJ
MWnrrNOEwNZsJRZOP68zoeMe8TA9azvaDFPgZGc4ag8vIjqkmXRtT3SMGYMZcMtUA1Jc53yHRopV
biQ3gcavhAPQ/GnxRR0WbFetn2CT14+qenUSHAEHjYgYEM7+QXwsIO9TCjqxqs88B0+Cj6bD/137
a578qMQ8jdKfM+4QSgtNdAlgY08/YQHCbHzOwP1oAfWZtBkOitD4dMYP5WzoGwfVjEO84FkmrRVJ
i/SZlWKXuCu7mm7TA5ZDyuDFlS+o+wFPFxKqVPrL6Q7AZl3L+an8rmrdQSed+VzLkuhdUJSqFAwR
i7dd4q8KmhVluxcRkjZlL5r9DkSSKG/Jx7JsJ2kbVS8paejp90T8j6PtcCf6mORIIP1FpdFt612F
VMx4B7tCF9Y59KbxuYQbo90h16xrzwhR2TAz4Rs6kihOcFO+8P/I1JgaOrJ96nyE9Ve6/nBZBvvP
c7pjBPSpDjugXlfhTN7W2MBoAfCRitD2fCcwT7ZQ/ikb5xFrOVMxfF1GSG/QaLkb011HQkyqhC75
K0gS92r+3LSUzArdc35Nhn1lnBoCWBxuedDufDzlbCGRR3OQOHcZRl2ZnJNgfmsIGpAIszmqMBMc
aLHAgZpXHabKSL8c+9800jZjnql8MnELm0yCzTqekWKOxkfZc1TLr6RFbVJlpyWxOLsUNZjaMyEC
SBWPZYB8Xt83uzSAZu/PltbeOuWF5QKzn2oHIeI3nMtNqW+1fJXzT0gkxOcSJdvKjhPwfSv9LTLd
j4Q1koNFQWfc2M+WtCfbE0c0ZuPjpNkoo0cExt+6cZiy+1y5bebpGsJnjFZz9ZWfc/rm0O2Jdcgf
ogQs6dsYnjvz3Wn3hoMZ0tMVnwAbMHG+W9nemmdb/wHgyCg9A6sIdQuKUtfID4wKwoEWQHE7H/z1
ICElcETHW+XnRtXIwNln+A24cIPIBIecbikHq1xJ6zWKwNoz6FdbRMfFn17d1L+QUusckUouyR0E
b6MpzEnOPUt+u/yoJX5UBTAsUfVaIPBfZwp6Q3cM4os0lfsFIhBt6zuEbihbbM04e3XjSpJPHKTc
NEKHi/QNcToiEw+KIVUhudVxG7WAlvKDK6kI5UVpNm0JhFTA4HiiEbP9QxpfEVZwEj6jjfQ07dMZ
OBdUjslNZ/ybEl5wAVosbUWHsWQnCCdv+JGRBgoYY/nmeiN3CLFrw17SzmY8crB9D096tqUHCnr9
twcGEJgnxwcO9A5CnDBRWEwU6LG6s8OXdvxyyp8MXN4AH/XzZaUOoHXu9zWTZ1Tvl+lv0MlHRwVA
xkt2J54rpqOgsRhRM6yog3H16ITiyz1YZNQGk7pPiLe075n6T7FvZoGvmDh9uwUBDke6DtBr5RLJ
b077N9ibYbfspvlEuE4mB9N6Hr0R9uIhi1dLTzcSaCCXOxkDcskdDPjJPYD9WAmMQNX+kh9INUHd
6OF1pVnMnxZsGRGwgr21Rz/v34TPJSpQ+EfgA+eZTw0ytEoI4S6TB2XU7UfrmDfHJn2k0fs4wRGY
vkbEGM86jE79hDgl9sG/sbn4NP50HykxjFSq6dia/9lCQgoTBBjw/VMJ24xsimOAZ4525Ozspx1C
vTz1JZ5eeMtY6/I5nd4YAm0ulTEJ4AAVBHOpFiaNfG+ZW9RUiKpBLTSFWHKOQml4BVl3zWbX+w2W
xiM834gxOWMcImq4R+wQtVSwSvHiO8L4oT/msKPGR8aJEMvHebkJiWPKGRf3kpcVf9DwcX8g957E
C3DVqtyrCJwHElyYdRMHiw2RmCVSdNQ0rXWUrV03b+e0FPpkQtX6dd/ZgRl9LUgqEunMkZIXb2ry
AIBHFs90iVuxoN/ZJM2T3SMgJGO503j3OwbsfH4vkmstPYb4Y8wvKXujW08gHN1u2nV6IOaDKvdQ
eo3NWXXRtJdBqf3ajDJV/9VP8JHtMSePiC6+25mj6pvd2Rr4cs02lI7Ubihy1mYeOPL2ndDjjQQo
z5oEZ9/E0T4mdF/xp+l1Au6aRuQa0VVkWWjmxTGJhTtk5OURpLmEhWepHzkcokEFnMkeqDio681b
v3yq3bu+dQKEUkK0QjY/QCcaKyDyVDkuxmFs0S+ahc+lThvstPDKYKP3lil7bSLMl7toOgB/WNIF
rzEgF0uOpIq0I0ocOVV/al/xYBF02PaoibeZdukGIrEoXMH6ylkkmh8TdLpCpCi3MaTAL40XLuXq
Ld3zr1ov/qlLwzVCGFcEZFhqHKQ/vVcYwuT4I0xMRP4X52W8JcNbPn6TGYh5IAJCZJ+hq+y44Ufq
P9P+ZV41nvg57A/08e2dvOyJw26CTaFtqCH/s81frKHGoywGahCB3s7MYFHxFlFvaNyQuJNS8ZJ6
cA9II8dbaeJblXZJt6lAwJiJ0ieaRnJOU/yL9mvPnD49iwl4Gm+adcMQKC55iQPd+O3zQw62ojBR
iLm6wAIFmUbUSLhA4CJrKcPXWKFCrIeYGoe3qP9ssOFqwYxBnrOXrxEDTxa7ZfRnlS/HwFURUX+L
a3+d/Uiw3Bt2oD/PcLGwH/oT13sIjceYfzcNTXl8YZlPCt3sOG/mbnad/jNCHyMTIPsjGztmp6Vl
Upu8wdnRJszdC85JyjMbABEZ+XVeIrlxDU/Oa8RGWQ9NkNsnfiLaIYVASoAs+8vuz44uZEyht2g3
JhwZBhHPFb2GAAWj+OSwCERrSKqj17YcEsSPJMC4Y/UgR5AEkksxPM2ffR7w9fX0QdOgdnv2c1N9
SAyXY/uvSU+Cn7IRFpCgv6ExKOIj60vM1upwyUwLsIjHFf4m/7jbREiwpIXjo77PesotJ7ErIQgf
bvb0h0VBQqSRLkGcBS+RFQg/5dp9quQIEUQ60N/b6L1pmjrzb9TKTW4RecAsJFwANLtphjDlodoU
ICKEu+RDCLi+zKRwydUunGucHeziY6br7uoUbQNewPxNoA4lZDFPwkgxo0ae1hCJNw1wiN8yy4GD
q3kCPMbJnydvXK+zmZyMcwyrAmdNgttK+Wg5vbqSMSS66wZhTiRVRZjLRcspKDAkkHp9SLEFqyOw
yiNtXlT1RWpOin1c0VxqqkdbVeSfJR33yuovjEcNCVSVH/DNprmTHRpn2cs5nWhEERnUnzD8xn7Y
KcOuco7AYiUSKbDU8UdrgA4MLhKCG1sVkBTRZsf1JakZARRuIKMX7yiBTDOmN3SFa7NmmmzwuQRk
s5ofhf1Vz58lxNkGLqIDP148q7TQhMASa7wTqmdxNk28SNNZVHlKnjALVxxDy3KC36KHISaJe33U
bTpTUw7UnE7/xbQpPDOzqnvtPZl/B2SSbFcij5L6iRrtap2Fl82hr3pg08D4V6x/YpegIs3sX8Oe
OP45rFjcNqk/6KVbOvYJl7mbTce4PdInLD0ypRHwDjxLhL0uIlfPDz2J3g1gPFfuYkrPdOod4VYJ
aHyEiKBeMj8SscioOfB/uPyxQEjESx1f+Yh0jOE/TmV4mqU/fHV4D4MZ0QmwSjgAoOxS8yizIBaO
NCQVGi4nzYH8a+/s5ORmIAJX9vTLE8ZB1FHEy5unKoHzeYg+JwXReRZCT/1tJjuvK3e2ftCZX1Hx
I+okYC/1kLMYAeBRg8iTZmWOgqG6ESbfK9s1+U4cnH0UmuaCDkXGeoRQu6yC1T5Ca07jIcbkJsRF
Erf87MRQRu8FgoAZkdH4WKYkxF6B/mG5ygCqYJA9Lrr76N4rAkk05OSqGzvvUotxglgGGZWjMSOG
nGPWBdcFyCz/W2o9DyTMJT+x8i+0SU/fptuOoHrYfk8gGmpyGeZ3KQKlpQdB1jzBi39QSoUsmZWK
NVKUOMnyX03uGOj5IxFal7ymXBFhgrrFxpNpXvU3GXeAoh0LQqRS0oDq+hGzNtMzTu5Gwsay79uj
05iESQ1+sQS27jXpzUyO4IlkJ2+mrcVddls+F+zr01w+pXxrNZZdbuSarMLTUxFcuk+iiwlg5n7R
PBrIN6ztYD2nhOgAE5ggkOQ70H6QitNvVfMhFX+rweRd+KS8EEqx0SjdcxVAeYr4guQ/b/KKd/U0
LXtn1RA9ETNyH2DcGC5Asf1xOKTi+gWTGn2zpZtsvocQ/84VUoALU5z5MFHOFtmFou+LiynDya9H
6ltkIHaThZkxZfL+j4uwPMv6crhXK5rAuYmhqYOwu+icrAxtItXQU+qLlAJTKIVf6AQVAeVhYUYZ
wtJ4aR2JGx25KGg9pYi4Ew44ot3iDXNyFD/6Dms0Nxmo6kmvroxaxNpxkKpoeK8y6qByTzCBWGI6
3D5UZT1SYI3BbS0/BacJ462U4iOEBDjogekDuBrfixFua9I5UrCQlHi1HGKieMgC6KX+Tu2TDMQX
I6x8EPMVSfQw2Q/LXa6vkXPNwpcu/leNHRezbS/6iFcAgMq4laAsWc1lCHyWYeW/+bvD7KYeDdSo
HXcAdMysDQpwpnvsfY12MnhpuGnrAC/REiDbHuZ/orD2XOsQN9eSqx1D7qwoaRErpGvc7nLCc2uS
KlA3P5n22mA/fjWnt8ZCt03ohrZ+hFBmRvmjWXDT6upd1F7ZWMunGFRry9i26t2RD+AbVpDt4Tt6
V9/Wju3Slxrzfp4/RGxbnjEjIim3t8wAiJ7YcK9T+RrisSxMRjeFX6vl25ikBIleV93Fk18S5m1G
bkPvVvafqmURLMZXDCm+20n2cAXOdEHM9rNZICsh2Ls/lAwmXPnBD+XsfmG5wS+JOC9t+jCUd8J5
2HUhQyZaFKRowwPkesOQR4EwSPHiq3R0GD34qsVWsAmpmT//Q0SLp1TiMq5/BRHgy9m0Dtrygcq0
sfc4/Q3rKSqKzRIB+4mZsPiKkm9NILvRa4wEcugcPPnQ38W1GO5Dvem4T6AiwUL8aHwuWA707jlb
UI/RC3LzqQtcHpbvjv5kMTiZ1rPQ+TrFVZc/JvKPrKBpSC4lZljZauOZa+gkJYA3SszvnJq2JDr8
8gtBumhZir020no3b+YPhnqdtP4u4YYgZuspklk0nccFZq7AkkBQJNo1RX5nH4qeDAAD3QfnE8Fg
XDtWY0JVLWgYtF1r+lmrf6SLhO2p6zqOtN1afhUQToY28m+AMYAOkbRzWc0DjIxmcRA+0v3IvYEV
d+98qkgNEuPbTD/D5r4sqHhprwb6ZDkYHeAU7mTDf/OWMC82E0nDG4jPwSM6FPZmpSTo8aUxefX1
21J91dz6lqJDVPv6qoyvk+BHdqI6KvA78YQc1voDRuFWRtQgyab7l+HrD4mLDfPeX1QuJsCNNFJZ
j+OEnp9e6/JmhbmnIfTgb3GiIIa9K/Wxld0aLMaKdtJP2NDBcC9Z6AHHzEHV7kvJ2DTRd5k69MSI
pBD0D7vOcwBGz4IGc8hJ6Otbpf8qMzeqcaeYPgYxM3q4wjo2z5kdqDd9vPf6tSqlzXdFGNWwFz4m
lWxv5w3QbtNVV3a5pd7NdiQyDwzlyawPs4Tuy+u7QzF8NcS1FUXFeyI8HN0kl8pVwkzuy0ISezSG
FwwfwsN8eINbFx5+HU/zvEECCJUc6Z8wE8TtOsJ8dYB01Xn/9fzdoAgOpW+l3AkAGPA/zp6WrRZE
dFjPXOMl6Os0/k2mW+4cx2BK8XeaDQYbJiFutvXBh7psN1NlU5NWP0iUu+rc9PLCyKMhb0HATMQC
qg+d5ZvYIYc2SBdSRwTzUEFkVNtkBFJ0w1XEgdFxJ1eVYC9uz8zQeeCLQkaTfY4b4kf+AemFjdcs
W/w8ZALdNJPBtf0ttfeqB9+Vh+0iJX6Cww9BGxERNGc0HLz3AedZK6LD6yeJqUOWj5qq4Nhfsca+
yj3p/kfpHyg8ITJJ94iqb26n5FfxCF0LVxqZn6Bq/QWWiJ/5Whc/COCQGHDrkkSW1DVCycBiovft
nhjBBQEd9jfBn0YAJ3NycvLven3+P94XY7uOU+7HCwgrlLJ/praPuD+q5lBQPmiV0/0SWMsFxNSB
/FmD2Ay6/FbqjqsZJ7LlhhWMi9YqiJlOla7fOuPkmTlZFuoNexugdwEgJrRBgjkaC575Da19JYX0
jeivkoMtoF9O5mHqeHvPkn2S8gtpF7CewuyM91o/NsqTivh0BSps695PEQSprJDIT0kPYu0ygg3s
gf8Ywmkrro+yvZrgKgkxao07s2/EgOQyRNMDQRukQnoufROWiyCeCQg2uECmZ9l0+9klvxPAn5MR
kkF0Tk9Cxweeo2akljByUI+FAauDw6IDRk2hcQCm92Jzp4XQuP0m+SYlhiN8zCzknKjTSYLi+Yq+
EqyFa9c8qfFoV/2qOgpcmlsqgZfy8J/asOF/5/WNdFxYIZI0cj5IU7wrzYvCXNdxgcAqLGEc3DlR
WzCuJe7Bk8oPti89idVa9VlhzqxPMLpz9Wt0GDkDWJMuXLdh8ZnJeBkZ+mDpLHa0torsTC4LM7EW
EwY1zgQeoiZVCMPqK05ek4EV+YrKwfOfABM0M35jCKeWUyVI5Jot2VV1ejFu2sngdCLnq66+E5rI
7tib5yIgwKvccz3edrQI4gsEFwcUowC+ilmvYChYCO8pWaFIBZWtcOYYUlBo+7U/43rHJwy/Vp+J
z8IDYnLPsoh6JhLhJJlIbbZDQ4jBIcfvIRuPGAcQaacISh135D7prHw0pGZAmAKlddaeHCpM+X63
HIcnfKM2Y1hu3Yht34TDEXTJwIRkU2t2KbIt6bebul3MPdfcMwaug6IcjwZWh+pBYRnU58R8L3N7
r/ICU4hyFidwYTDUJ10GJjACnRVgoX5S7dcEq4oD8fw/7s5jyXE0zbKvkhbrQfYPDbR11sKptXCS
TvcNjK6gtca2n2LepxfzWHMQlaWnxrqWM5s0S4sIp5ME8H/i3nPPPLtDP35STZ4ny+sw6Zqz54Fi
fregaSelMiXSa5YrPO2IOxAGD5h7Xy6ZO/nWQeVwC2EZFOmHsA6iXUgyMu9paN0LiuG65hpTt9Dn
5jmzO8rDeUJY64z7cm7XtyB7JpICEl41ySB6DgF7GFg3yyzZtbaEfpQpJ3CunEcjOOeVLa7DTxXX
eKJo9oFVUe8gI+KhOm7GEZaaIzlV2bg4YoeeMXB68kGkWgVuXKzTOEHErgiWqjC5wD5DWkAJ6kxx
MLp7mUCWu7PXlgIE2dp3ohJtwwCS8ZTv3ttsrzy8bAluA3w7xwC9SAoab15KHoOwLUaeJ6fZvCIT
ePeHIyvDnsV5yaPR9tnWlac+O1jhtbU+g+ajFcOScACKtSxC5mWedZfngAyWaS/qBV127FCYEx+i
4QhAsvLHA6bh+3M4HaUpFwSEgaBUR6rmtArkmWN5OItO9ZxqzzmiBI9URtbU9CwelOYrBu/iJe+p
/yoBgSsejEghx+nEF2dME07m02dv7SGqefK3Toar/RyIYep3bzrs82on2d96vVOMtYInwLnZ6rMq
fXOhDsk5CBH9rCxctwdFmWEkVPGHK1OzdVdqRBGACpEw3SnAET85qOarK3OHoyIS/VqaBfM8WNBI
jgfq2NXxm6MHm0nO84Bwo2zwZKHX18d1e3UX0nw0SSjSmt2+wqRGDoH3HqQTZt9M7lih32NlK0yE
PiA1NlnX8vhlLYRAiaQJtrwr5HT+JH1VWEnWHtGgTxYbkwIgw5vwt1q7UEFDxv6nrGJEl89GUbMw
wwXVXzq2RMOiW+YLxBnZkgvRWLXs9f3gOg7OeopRn7WnSXstBmS0GpSyap4hDQblW0UMO3yKS6Ni
8n6F8Tzx5X0rGEIxZLQ7CAfPJidByqUS4Z3jlERMQ1lOucWsx171S57RYw+kJnOc0SNYs2RSQvWa
rTkTGn/JkD4cXsoSmOQuUU9R/FzDEvC3uG+kfK5zubPOmdkLuvKxNQJmTyVRZs8xHTPhPhjnHloS
otVbZrTbMhclO6ApEArk6h38TZq6MrgCd+nS746piEmfMTpVKoVpXzy1yM+Ruf90tH7qqtzE/bIg
jw3sT2Xx7GZv4lTvcfnRGGdv4i674dPzyFDBfRDObP0Ro6ItLj85dxv0gfV4AFF2WgsnovbYIGIg
+IFB5JdHr2aRdVnvS5oqS1uG2d3rzvKQcuetcy6+oNnK7n3wdtZds1di8LaGUszsnkislxLG7big
ZpPMg3bEJYoSNaWxl2yEtSPJjQ+5HcFPo4CTnRYJUpSRkDndR0x6WRFT39QG1TnfDhF6AQsKb862
VidOk1l2SGkBag+qAO5/vDBNf2xQ8adsxLJiycRIV+Ya+524LsjMTglWZPJZLq9wQesZX1mWH3UM
WtDSzW2N/lzhE41p4kVzEWARfBR+fbVD7zppaEed49i9QEce5c1Wsxi3LQWhkIXOdcj5X8gZY6L2
KUSEX6LUtdnJhhI3JrgnxoHDnI8KFoFWrjQiCtPPQgObISG84vgauCRUk/vS00hJl5YfTLgZM89A
QP4Rk6OZ76OOriKAAz0Jc+iweg4pllxdfaLLB7E6KVUMwi4mIrggdYcAgzaEsISqeVVRDHUnFWC4
S7BH290K8P0ZjuCVeksBjwXPusIcrj8q2UmmB88oFcK3AWQgGl/qTjTcxW0gZ4c6hzm1yjPdDpZa
MeuqozYuIsYC0Xo98mIqRMVNwxJXebW5yXDMyctxcRBygIF/tPQbgZDsmzfs8+irdrlF3Pw0hxc6
Ti4cja6Wpk7tL5G2YfkgSLa4uNnrz4eP6FF7bl2uJHskPNA+802BF4y0uRIwBAWw2K6cc4Ejf56I
DarbWpySetWbc6eCLbnMHX7cFB4AUyY1WjtmuNCzfUYv0qkC9fOc8esALyvZNnyeHl5A7CE03fJU
fERQBWF4QfjejZINeQTUezpaPudiR3uz261FOwe8O+JeEGei0PAyciJfXCoY51T0xKwuY6Qo+XK4
Mp8hP6mbMn3neUQjF3iHmluvDN/N9sMPpg3GrZKxw6XwdsI4l9lrkqOXWoyQw3ZOtVaze8rLFhQf
SLJ8kVpzeFV5huh87jg7hiFt+KaOXmufTTPmW1XwkPvWu/PQgtuQWOq9qyw/ZIyhq9BcjTvtOQjU
qJuWSkHJwPDa2/XlxcKsAUudxFOHywQwQwRFYu1yIWq7kmNwBqfTezAcilgEEMGBZQiZPg89jXXu
iLjJ1phk/OpSyvteu5nQKvD2oQ4NnYXLDdswylul2Xro1ol/0/poaWhvqXLl6lRk7FUoOccOdkAq
lHO2m7hSoNR0wxLsLbiSA7snTtOx5RrwwrQTUkOeeuW9kPF1zevsZJPa7CvPnfxQ0JqU3Nt+PR0M
f2Jbrz2FYEho0tJx1pW3U7VX2T2BfxXOOtN2kbEOop3h32zzgoCthlHxOsgrxMie9xwyx5fNo8sd
oK65rDP72WOs4jIU1T/YFfXFTqq2OqUzPAnhrDAz5wMZWr08T1ykR1rPSBTVpXS3iE7tcCfOGXRp
MI8Kwm6nGg1RhFxGU2+ddByGlaTdFcQwEZMrITGljV679JbRbaUboGlhPdYXjefOWD9PimuHXFi0
n3ygUk2KxCZBjiSA1xdkQVg+JLD04olv8rpBOJbGuvGWTj5LtQmk6jVYyAh1X4qC0xBHB8httRqF
X45x8Nv9gNBEXyTpo5dnvXVJNSrxKYcsGy6rWlvyVjwDwlTKV9W/KOl1AMXFgkVa+Nosgj2MXnbG
C1Ds1i6Q8lfmUENEgF/tLFK+65hJco88327eHY87YTZEBHS8WmAJjKmI562BKYHfM2/w9oFyYMIV
tGevOHZ4p1BqNihpaCOBDRv9tiO0ugA5wmBVqjHSY7gKjuAN3LrDSzuzzbscUXLtvBDHFh6JFIaG
hXXRfWjKd8Dv2mLAE+Y7oxYicubjPZ+ZMPyOEQolho0zS13F4kpQZF8dAT+X+o4x1mAcyVBkAouX
Ctb9T+G29x213MwDMNhH2n9GNHxGTFSGOCOfRUtT7xKnmkxL6Q4oCZdIkp4FnJP4VpufA1eBRAUf
jxLG9oo+wfepdOQ1QcmhchsldRZo1SsvSQ4njGWWcuwEWNIDYcmaGYj1qdMexrVFrMaTQPkac0IC
+dZ7F7TUqos8FwrArpEPRcRYZKdVa6mi0h5ndelnjLmFQt8wlzwcxpVW7QPsvNowUfmo5eEeV092
2RIUxIKG57fncRjYjHatrVNtyKHh29LqxdjUK5e9F8MIgPbPTwzVLXcOSBQHVuNh5FyBxKrGTUOU
P5UMyKJSn1QcK4G+Z8LTAT2S29c40J+iEYzhfnP8wfnpArJJ4hvoT3fwyWjYG9EpEndtAPLVXYK1
xJtr1ykJtiyxC0Lat5RXXn7smWVVNLmp8WlTXLXu/ueFw+iv2sgug3xueeIuLxFS9M75SnhbLQj7
ccFdSTcW9zmaaStH2kJHzpy1UZ46uWHQALziOZ4X3S5PSJOa08XxuKoprX6O+eppzdwjBoYHCBfY
ziZku8Gu3slWLD3IRh2yY9Gi5+ckRHsdRm94v+IIMfaCzB1HG7+s3N1qMCB8vN/j885llcSnpxgH
WV4qdGz4pDGdFDANeHDsFPE1DoIBwxXBXbX2PNtKIKIwfu03BStlmd49ifE7kPbuI9IwGgJ+85YF
42p7ozV3i99Mvo+rSXN8duoHz5zo9NXGJqZaw/5crluF593ouNxzmQzhiu0SDzYgIlQ0pOUyzOlB
aZJng0gRxvANQxuwTxmik8Ujx2ZanaxlseEDT7sb+WlIgTw+9XuAFp7qfqe1j6HbyAVxjTMKQEsw
iCPugVVf0fKz2++8hWa6YMjj5KgXWZCtQwqGbqMD1d4OHToFymdGmwxKbESGS3Plccs1z2n0pcvP
XTODe2J/MXk10688PYT+uTM2fb2oqi1K+xbNYIkGTNp12sVmDEpAXHnRuC3w5AbfsmAAmDJ2Km9D
8ux86O3U8tm0by3vyMSkSZYRNU3N0MQnKSj9IMaWNXVEH8UeSNOQJMKVZrHRwLFC2Qh2IF4FhA5G
3lyJ0WSuA9JL5FPVMy6aD8kC00EtIcGBHIhkSr0miMPL5yY8+sFrj3SkDBk4DM1Toe8rCVHQJUH2
ANAvZUH5PGa9MOaRqnPeb0ZYO0VPR0DRmq2faU6tgq34wXfPjrhV+Xupnn3lU/JhpSO0zzYh3dec
l/SCo4Rfr2hmQ7N0tWVuctuG0OJ3TgK25RrlKCaxaTKzblbckDDD2ICDLAZf25f3joK+AMpSL3Bn
YI93J9X4ixiNty7AWFji3IDJ4WHUM53ZOxlE5JVBVjffT/dU4ZmYj8m+ldMtE4IdGRGxgmQIg3lX
2TqkPIid76MdJabEXJrKJZBebB7/oGZHueFKZqpXdtw07aInTKP81oJsXrAvMfole44Y12ELHGip
OJcundWCzJ1F2ErAenam/zWgh2uyeddzGUyybEL9h5coi1Y8fQ373WEzGVytaE5Qi5Gvia2fV5zF
PhQBOIzIbRGDEb3h+48c2g3G/Tbf+fVCM+gWt5hRjfjclTEurVGqN0+8eUZ3blIn99cq/mgVDmJT
p2sa0VDs+qm2AiLImb6mO7N5NnCwl8W7pM6sbtRpInYpYF4YzdFQUNIE+1zj0rLwe2KM2srAAUKI
y3gfsVaDnuKmc9DCN0jqtRUcTdoHjVyHBoEkVhCwLuPWMT5IUkAG47ZjQ1LjFfaba8WvP+j4OKdw
q5prEBKEyiiwBNE3mIsGgna+aLo1MC43mIfmubapfKgvZJwluAAbGGIeYkxMLfoOfG9sLlTID02z
ldRLVr/HOsDQa1uupT6iO7+zMAxwx3A+RXuEsJW609HXmGdiCFiQtDw7IY/HPpcaNcmGIBet/yiy
rcWEueDDWrTdRh12WXfopQ9pTPV+j6w583sy6Aex1IIHWh1TADbBxg3D9WD3i5TnY4LJQMXAbd/y
8rnf+Mm9ZWjBjFowfeeCMqpvmJAGYM1ixgGKfoOJUQRJvn/hRZl8AML1Ba1j+22ld+ykNRMw792x
udDXEYAMDaXXPDP4SXA0KCyDPfmZJtuOoD2Y3anLr2l7S7hjygyyUf8umVAY8d9H/keczSDWmnxn
3tqplpLCaMb8sIyzzlgRHTktA/IZ4mUzGtmp4p2H+qEDbpHlC4kHlblJh42trrWknKCTFeV0gniI
KBmB+H4c+QKY160D4BquhgTJBUEvFSKJfQao12Vcl9HgGdqtFc9D8kHc3ljltOpS4nAasYIBthz2
1wVrUd4S6/fEvfTh1TDfx1uWWWzwMvqoiX+c5PQrLIuYtevFudA3snIi+GsYnxF4ZMx07vuvNVKr
mBO+pvuPPOai/utYheI6oPmFcebWKC6+HdpsKBfyvnFf4v4rMoJp6zNk6SxC9w46N3E66wBqRTEQ
8GOmgyi2iue+P5PsGhPgEb7zDcDTJsihZU/T0VjhikMVAjMU5aaxiABt86+4sZHrs66F05BZhOmu
WmKNKUhD991Gikc1itydy5WGiC+lUODDmA5jz2c+dELdqJ7ZcsS8p1pn76yPkRKP0jlB5o1Lnnar
0L7mkLagyCifRXLLWFOYyGnFhb4xAwLJZj1dcYFn2gu/feRvSEHnPs27AxzpCuOh+xoTAeZAUWaL
fbFdnO+4BE4qbnPgt+MWJfgo2y8+xro9mtbGj6/CXjAUpdq0/HOsHPmoLGnHgNRzAXvsEhuq9Q47
pjRP81POrNdpN7V0YKrXM32yilnSOHOpPIP4remt0j2PYoKxmQMjFi7Kcd2C2Xm8cFxsgTwD1E8e
g3TYLjGp/rTUgabmT7WSbZr4MTCSxJLkLocWvMLW128y45SaBUMLnAdPnMkJBjVt74UgBe6SsY7d
lGEIDQxQX5VNA4uhGe8IRqtUXdtmMyyGYM1LR911rL54gzAoRtYJK70c0P5K0Y4FYcnNl9xvHemW
mYfe3pbZ1mhOLBGAoob90Ve+9LDiDjwV5Tkoz4q4Zckxaqchc6oESeOUe8TtyIj4lp2bEV9ajjtv
IQ1LIPNF9pKGDW0Xay0XeC8mkoodoHq10nNvHTMm/kF8UphBouPV3j3YTwMeasbycPbfmmEVDoiW
lnQ/+HZS8Rzk+zGTVydpbmCuRlWFmhnKsox6uYE3uqzNq46Ol0+Zx2kUr0V3VOQ9AT9ucNWcYWFn
2VwJA8J0Dy3SdZUJWkClwGvwdzyIYm3O9FHhKPLXqf6IYnPitNZeKTs6w7UMHFtd6fmbCsLe1qSV
WTOZN085u+8MsxynH50XWheienmSsOVtvxvpDLhL8w49MhNsvrO8eM7aaCpVFovvesWY1Wg+gfch
vgqbec1svAL+tQgBLklFhYTps8s+MxUuxLxSNxEOur7HivWtIQRI3C9U+ZKD9f6tyV7rijkwb52R
7IHCXWerhVIuXNjeXcDnU5gOU0zOhmReBNsK4pbFrQ1m1DRorE8uXWk/YUHRwUnWVkKmuQiZxjon
mJpquMcGUBbbyHzXdKJS0DFG2yFbtcY+ZxQtlHsIPgT2HsROdRbp70nJFovpImIoG8Yt5Xz42kU3
2YSijtdNo8rvyb5jbSIHjGSR0ctnr31tlaXd0Qtdw0dqIdKqeOp4wKLKD72maJEeA6ZjDU2JOQKB
2g25xIiZrALxztznV9YLzvkC4c9HCXc1wDy05QGUZaj+0FzykCmHvZufUiBJkk5LJL3F4RtKMxqV
jIkFkj2mMDbJA+zmMNihSsiDmWB/JPKIR9e6JdWrXVbqvK/XWfvIx9lNhRavPgM5VO2GIfOWs89h
cB1Rv9Xqw2EMNjC3mVQtC3jaKC+89XgynI0VL4t6SboKhyKHKueXlyDQUFF4KFyG8oveUyiG5xri
DOcWq2VX7EeTYoJUhF0tN5nCiJ1I9PkI6ObcHJ+vLpr9UWcf6yuPZAoKCHVNj3xujdvoihBLWGFw
btiH8s7c7mR06yx/SSlMpAaRT/c+SmuCck6YItN/jgYHXXvLEN9AIN54o9H3RRoxGdJH4HybjLNS
9Ee7tLkPmKQkpqk1jyOne9aUm2k+p4JpBp+dzESGByDJozlCOVZK2p6s4hET4PCypl0hzkGEPFKS
CAWI7qVELtwqiF/i4YVl9X6Il66e0Yq+VtqJmgrVdMnZOwxzjae9B72C8Y9nExT6GIqDb6y5mEax
uezi4jY4dkk9syQyx5GfFuSLc9Gq1QjSyBm5fbfuW+EzukWgHzNXtuc2AQBkOl3RrAX9vevWNG6W
dpDaU9t/FvnD9r8cepDcILvAXCcZ9o7nlD8nP6SxATwLvjmEq+MpZhBQsaj8jVvthfxgDDbOxIie
fpJX6fjnjjq1NZeYsxCR24tUyMh+6DU9IB0SwyJ2ImysgvuPX/7tD//xbx/dv7tf6TGNejdNyj/8
B///kWY9v7xX/d3//mHxle4f8Vf581/9+W/98Yf8+X/5R7//0OmjevzN/8ySyq/6U/1V9Oevso6q
ny/Hy49/87/7h798/fwplz77+u3HAzZfMvXLqvA/qh+//9Hq87cfptBlXdVsW7Ut21IsQ9g/3+8f
3+74er//5fEN/fZj8l//Gf3XfxaP//U//V/+2z/u61FWv/1QrF91Q9M0W5WFKhRT1X780n79/idC
M2VinnULVqWs6D9+SdKi8n77oZm/apphopXTFcPSdc388QvB9r//kazbwrZ107J0U1OUH3/6mP7m
W/rLt/ZLUhM/j+W/5H1rvEj2x2/z//g5yII//3ic/cTlr8v/Q0GhbbRJm1B9qi9AOtB2K8u81QnW
Kcnus+HE8FR9DZBh2vivFOlYVMwiNL86JJB6DKWsp1kJ34u9bajJq0Gt77pu38rSgvk2GNVMG6op
LhIiT7ulVBkXs7DPIVDHmHIGbES4cuWLKxUhUEPKdEXOD0M4V5T4XOYl5BP3Q3Oa74izPQ9DDOMB
2s0kWDoeXVAU3U0EaIRVH3V62iYj0ptZ0dosrB1e6JKpR+brRPYU8lWOtVOFY7mpUNIPSAGDbDOw
p5Oh1TRsR9K+efEH8hKc3ADKRRy4Zdk8bpAq69aFo/vk5jT+gH4HIvYUnEYZotnRtsUjIEAbpHPM
FjSXEqEmnm+xrDDCT1ETKGNHjLi7SN4F/XCNmVaYpnEU3qWokmlegzCV7rUPvg9pE3xtFztGLYWo
4gSqbDJl98xVtSdXXRSl8azgEmsaMPxlufA6+BcJtQZgEOMmlXtFBow6jgMd6vfknqN1kKFOdCGO
P11mtWNOw3otl2zMgneSPeaR52xlELt+Cnkfd2CJUlbSSYl9EyF5LmP17yksAPxZUSvEIRhzNrBB
Xp4SAasqkGYxM7YGDhanuVzRZxSjElbCYlCkJ0/DTjC+H2bMSb5x6Gx7Mcy0xn/TqXgU+eAkVMEN
WwFDjqYWvk91xHv0oDjajoUbPgiHOQ+iRj0D92OipO3IKRaUjePmgkDFnSGxHY1eSLlOI29Rdpj6
6hI9oTTJvWGa6YAkBqNkjIsiQTgu6dHdRTG7pcVcTvOjF5Lkj7og3JwlU+HTetrWanyex7k1CQ20
OmFVLG0ODz0033MTyJGBPJEleCZAB+KjitTEQMzNtxCizdFQKWQaAUU+k/bMU09uOK4EnB5FBahp
WZ934xHOZp7ZQWaieOHMytMUez8bIAHqimjjZ6cZ6UTAjXp1gZxum6NczYT0ocYDCLiVVQnCh3nP
VNR+CMAwXCsB+ws1nTiJts6q8ilHtlnnCAtJqymqmHvtPQG13Ler2jWvTc15UFa3sq/2o9JYicp5
nYxN8L6DOBxKoL8z5qJohIzeXlYmk1hB9iTs3DQJweLXz61EvAmrqFD0tOjmxC5RUWQzHN4BWJFa
MxGShajwSRbMuYrzyJrZVJRle6otxncjnDIZ9iJeyqHNoycC7BWt1ZINYdTgRlIJI0Aox+LU0lAR
+4Ex1xlxG72M8jqeKklx8fGtBzoJ6Ur7ZcnAAwRls4MsXAMAOWHygvOC9awsHrqKCKXG6dsKwNxZ
N9eaHJp/SeuCpzDlZzjVTsMRaOEd9N1HqIuFia66NSnAM+XouWKjwTGNnJJ3xiBQdsa9+AETEzP6
oh11wjNUxRIMooBNVIkkxFG7PUsswyHhVWYKj/hWhRoBbgkhTwC32x6iZca9b0SvUn2ObWQXdJbC
HONwMOvDrClEA9NQZaHjhdz/EjwSkKk71afMUumeHbj4Qjo5FrYgqUV+klP1cg3zYtYta3IkSTe3
Uqa++iI87vHBJCO4CTdd9xKr99yzkWQq6q6WlmSwEy235Rh76ypCkEVyqmVlwm+BQtBhojNgMx7C
mewSuJO61mJIur03MPClH81pkNQAFyoPB98FCFJUk0SR79ZA/kVntc+xgASjKvsKBAHRs+ldcz8t
HelflRwC2VyqFqbrkLYpDLWMi0+flhESsBGdYhLpy9yaBCQ75SxwXZvqUSZMm7RrPtisX5oVCijL
2RsS5Hilu6m9cjBj9PJaNxVjJRSqxDy4iLr84kw1OGvTEqkXSqg0Ag/Zx28+zI66DVEhxutK6xBq
hQAc83dHGl4Lg2C7biVcPI31ysMJ06QqrqkQUyRH2i3DF0v6T0rSXRluQnITPFthBQumsu3mpc15
xsm2EDEAMDffhmI4Kam+HFGougrIGuRCQJxB7xZ7n1+pMfS9jaU06UoaoY+oqYj8xZLBaqQB55mh
J3bng3bv8keIFqJFio0VF5vaok/iimFuvcsy8oi8deqR9oi8D9a0S3wDXL+i3MkZotmCVHk6k8TX
kO+3Tx3uHauE54G0ubGVVaawtLFtbS0jXkwTh8kWSiaIqhJZUTFqCp+1ceF72sTHRpzIr7m8KfSH
wwmUZB8mr155FXNoIDGORhz8mywj4UqXDdLQGNi1pw6P3sdurPAotGswq7r86ibWoQ5gxtfT1LZm
g4E+0m/ZY+MXaz4AASL/z/NnIzFOSqFMnAFtIwF2mvDvUdydJVk/VzF+Z7XkiOy2SseGO89RWvDz
ag2ZgmQtcwmubpsfVczsqq/Pij4HHV9Wa7bna1dmcpOWMOeDdQy2OjCrVW6GywZ9K7aJ4gVebdOa
24rpqB+1G90BYYYJsRP1tlWcncsERlLLfcy4nXZvmmOctLp06hL7G9YsLek1WykEWQ/5tZwlMsUF
HnY7A+fNlC/OUFKa7x7pfjbRf32szEvNmBXJi90q7N1fBSKBHLl8wKwvIemDrZ69irkTctJ7lSpd
5Z4ZQ7Zk4IdLIO9ibscIxJk56JsaI7nhftgZzr1hFKIol9i2HgZY1dSUga+1Ex7wM4rOg4l0Q/l0
A6655s7NPolaf1yeFZzWlanMItCZIgk3emzODAgJLlozNuSTFL1MYTiXgKd6Tk/YVwvJd7ZsR50+
2wu2YZqWbfy65yuH16F7JKNrU8rH7RDKBz+M75nlclvXOYo76J09akAengicP9rBPlZugdJBfc6c
cNtlJ+Fqr+ngg6Qm4dcctr1cjTbJF622pKcUqLEVHlUvfXhM+iSMdqrF3gGXR6eT/eHJ5advCurK
nKSYfHgeN2LIbrehYuwIbwA8UFQ4avGmljH7jtpfewo9OT18JKJVGnjXFHtKkRfv1HrzSghUfIih
FWSxuCuKKEEs5M0MLveAiZAXmLM0GM6+RJ/HFLtPOYNvsRcTqoNnUdO3dQKSzwzdkqLrPYDu7IuF
Z5s9hvKBU7rDGdHrSOr/9XbtxQ/97OvTf/w/0q9ZhqXI2vifsWWjj6E//Wf92sOro3/aqf3DD/qr
Tk3VTSEUBXyuENZfd2p0Ybpt0ceZwhTqXzo141d57M9sTYXYo6ga7d2fOjX9V80wFMvWFaEYKu3c
v9KpKfI/NGoWP4J+UNj0rrzU3zZqnltpQtUH0po71Z2lHXcW8rN8HkZ1il07l9DaVKLiFqTBSmBA
ugTe6E6BTbtywHA6ZBqY9pI8N+jZIkRqgKA6VdA8ygpTGHjS8zYLX13yQ/7qo/+95/zrHlNV+OD+
rsf82498/PO/6jFJUtdkcuiJphvEWe7NsJ3JTljRYloaPv4Es3fTw1RpsiG9FW7MOZu1LtNg1fMp
cbwQVwuOP80NFxm28oNp5CQHqBBfo4iUOklF6Vt3w74rA6CEEjIwt2YIya6XH+5D7issTv4kTMHh
OVLSf7hNYjIET/dqqSUQqcfhkYRNqm5YHBUeAcuZ2qKtb3Tcjqn1HTsyGoGGAjPQo34vICPPvUGY
L1UwatmqltItGKHtCnOtqBuuWepheUjkFGiUSpssFRm2eiXLZ0ZLJyvlSayyMfKxfWldMuOaZ2hf
4qu0ZemseJo6FYrw10ZiH6WkUadmM/rqY5/8wA5dMYF86bxgrLEvUEZTHVrLtnR8zAmNPUsFT5TB
Tet1IZgBNZqr3xJFQnPlv5i9Qi6k8jPbkV29SDQMRpXBRsMUaMS7tkYRF9Fw+bbW49ctmnks+0yW
VROeQ+zsFZx+blDRQJoM3YxOFO9RAF5kQKwSZE6z7+3cO5WFH5290OzeO1Vfe8zyiNabWVWH/FsQ
9d41xbxR2wgHc7motR63upzSUPYSDY9sczp2jUp8YobLSwBpDoKG57gmpfu8hC9hkRwxbQmmB6uf
bJMWkqQNX0nL4NpmTYQPi3ArNZII+wGoYrFoD9jXPrVZDDvIio5x1+F3l1wGqVqOnK4kPkBqko+6
FwfGXm990d8VWz2FpXm3rfSUZMO6cTPScFr5TRQuwHwqAzoXQmzYuLgEunsBE44kZm3tNMpX79rp
PLeGTRdHyBKjmowIxQbWlHfsfqhITIM71GtcfUqDyQSx109F12TM2LWla8j8TZ/mV3YWplrAHTQa
CR8qphtjcNh9CQeKYOIz8AjKaqJWSB+dkdfSQTOP8mxaurh+hNXdG0RkXhxDyZK5dlUoIQpmoEDk
H5pvrxODVLcUrVJfvzpB/JkkMjQsu+N7UPkVkTm2VsRamyFwnwJ6LNQEgXfkTFx9uLRJ/AooDJOk
VJ1StllgpASR1nH5bXnS0R+6NzNQaUacZC/LJEfYHhVPUxlfHTJqJ6sYOTtikRCqwazgXssMg1xf
C6EhKPHaoSPVMVKbQ3TIXFgouf+SCygFUensdRV9KiI3Z5RMZ6251yOGTwXwlkTXz4aGqEErystg
NfOgVfeBpFzTGiN77+GQ9UIeBWpjrRvJpbuMaQkFvGE5yHBS+tm34djrUkm2bllc1bz5KmKaZcnt
cNO1DgDDvFh1GRVMrGivkZC+oIrkC4OWcA6F7TywVmvdft2B/TUzhCNRHdz81pvxuRKxzfwJgnEP
3j73XjWVlb9TJHtHgZyHHGRRBA2Mtcp5s+qAq0nqekbN2KV0SZNmSg0wwB8lnTX3gZSoq8zhmyl5
2ujgbsnRWzWlc7RLhZsUQWutEKo9MKZRPLVmn5UgG0uaS57UX2YIGGzI2cilvXQuYgtIpRS+VAWi
VStCwlywdyvMg6ak1rS2iSuyS1Y3JR/zpPFGvKUcgc9s2pnRwwr2TEKK+6i82zY2JJHq2boKKTX/
/y9ZOKYNRZiKkA1hGv/XEfP5a/CTxz+tWf7hJ/1es9i/MlO2VNswBO25rlI1/Hm6rFMoGLYwTJUJ
t6z8pWYxf7WoZCwIsAqD5J+z7z/VLOavuqLZsmkIRVf5t/9SzaKOw+2/O/n/5hc3/2663CD26B2z
yad23vYzEaC2Uq+AX7YGgI90GB6lKO5umeqzAb/o1EVOgxG4RvpMJR6bPVgZkAxKy39ItwDso6kP
Gz2xzySg8hVsWKZ6lf26ZEY5muJRLcrq1u9djF3+KEYPwXRIJqqF/EM0JUnOhsDQ4ZbsSVw9Z3xF
rG1HNFTXECSidTjXEgZCzBu9ZWaV7Us45kAB+CaNzuuGhWUQyPG/uTuT7MiNrEtvpTaAOIbOYBgW
vae7s+8nOGREED1g6Jvpv4o6tZ0a/MuqDypJGQplqo6mGqVOSoxwOp2wZ/fd+13VdQYdLZZC9oR1
1FC+aDtfu7pv92aUvtjkk6uUFWBZQGHlRPBKGHxoPR9TwxkyFgkE9gyDGNs1YgWzGT6VvUKzw5I0
VBEINclhpX1MMYIf011Kym5rJmFMmNo6z1Q324Jq9LYPKIxNncuhphipMIXce7OCu5kys3QtF9Qa
8kKEKuOXE4I9dtiqCe77CaHIxtXTnA1sWZZzt8S7Ikl4HOxUGNG+bdvnwTl61X0z+g/pzClib/vp
lNLBJwjz1bF16dhfK1aBhR+s9WAdtRueMnu8NorgOsdp2gxQ+Xi3W6+CWvrR0x3QIzF6EZKyR/b8
xEoNBY0kwOuc89d7AhfoTKzXG1EfBru6HWYcgnnugH+Br5F0QC9a7mNpQ3t09OyG+Q7fFn5IeRWV
n0Hs0Zrrg9jPa04mGeF9yLP9HD53HjS4riEbYdad4qWjD0/iY+yTJ9+gsq1HSg0TdcoSa+WQNb5w
FJGoLJiBViKt9Ib9YbrmbTA84y5dadhaxlzdh0vvhckgJOZ3ZA4u6qzHPYAZsdMTPhn0h7DZW5KT
AlwNfydN7Z2HAqhqNz1nNc7GiA8T9k/WjENiwBPGIMuoUgb53qkSonfDIaeLyW+WikDyLcsuhUw/
/qiYrD6hJhxN88McWsQ4Eg2BL6VfbDY/C0UpZKLpl3bat5qp7bOcHOhQSfHhmsYmmOEQc6Xkm1OB
c5/5LXGbHGEvdTWJD34GjfM0RyR6MhOGdH4qqsE5oEJXF54zEJNO1+VMwV+JnwUD5ti9e93TZH/3
q2Jduxop7CmOAHZx/58TXAE2dwvXPrRtezsQ4DZGMCCWwIzcsy5XZR3c5sBWyMkL6GbBeBvqFjpp
SxdflzXjuqDzDUpCeW8xDm6mgC8qxqSns0zeOHjLeFCso6rCJLHAedFOqIbqm2qD9VhU7sfcDgDS
o9u2bvbN1ARrlwTDtpzgmsLxxvjeeZjyNJo9IRqAaDrnP6s+TUrIkFSLTRORujKjcVgXGHM74nBr
addAyqwYvuwwww/z0SuVxvXMMwqLqcCg4bsfFsgAthYRppl5xxJrDZcwT5vv2s4BqBfYsPDN+REd
KyFlRAT1VDLdth49IbQH1Uaytcz5kLX2LiZrUWXw8oKu3KdllG0iURNqt8ryzofJU7dlRmBQf/bE
6YwS6JeoH6rQuvcQ72YloM5EL0oUGbRo+TiGLuYfV0AVFRjS//mns7RBTipbOZ7tcUD+cKv90wL4
fxbfizj+H1flf97//ulP+/2EdpRvSd9ykcRMz2eV+/sJ7bOBdviXDnMCAsGPJ7RpK07tZQOs2Lry
4n47oeUXFAgPLcL1TM9b9sm/ySC/3sX/31r+3+9/LU/+6YT+4wtfTvAf7uZuwOdEsjpae+FyH2pa
vK9GxtXTyE55iCQqRijq1Yi3PArZiRTUoUfaXtYprpERy9N6U1TyDq8KAB9GipvSKgn0kIcsyoan
a2XAp8aD00zoqTV7V7fAQtiyhYl53kZO+D2vrbfUq06imbqNatzUvMja4qlUmdrbnYZDl0VwQXHq
AKWN/As7huw0KbD/XV5vkUWw1xa4+Yei4hhgQB5KIz+LKrZXRUqGbik5yieaHcbs5Lsj4l15Z3n1
tykZtk6Nt8mg3s0PN+MgkKLJRmSpdHeikZqdlbQ5JTjn7TkhbCdCcYhd4W4iIttrIVErFZsfziUc
QXk25oegkx4dFPw1YeR9NBkX0otYR9WKBAmkcYm2q9qQAynwvPC96Wb6RgnrNYMJ0DCd7ujheHeM
9Fzn8mTnHgygNqKVw9Un26YdN/AV9Do53ZhtWz03dLUn2qEtxeLZ6lbY8hpcvk3nnczJgNSgewCu
U0ADLeiJxEj2bpIAQU5lwcMauyi1uADa2unsYTO9SLKSH5gu8mtBnBQuRYVLx8PibzbIBm1td09D
6MBMUwGEUekjz7cW/nMoN8OYPKVJ+zwa1Xw7NRkV3brwWUFBhNP8wHUbcBWPUeQj1y9tsFglxGzO
ngsXuB6UXaSpATh0rsWx7aeD8MP3rKvfmLwA7CaevphYmrRJyo/Jiq9bjKBKL31TSfwYxSTGCgsT
vuVxwzNAOqU9zW5DNlj3tm3Xh8427mg+YmuUBPWqn+IrNJ/vrLQZgILSXTl+hCgROtmmq8evPqcF
CTQGP9wb8ljHxpK8CjAX0s03O+xCBuMjnZU8WlMxXcV8PM6D4VGIGozptspHyUFq3eGRgINkFM7G
8bnyT9ra1LxFjGr2semnZAsjotrKwCD/N56VY39zJxAOTv3Jcby49eyTlXnPhQUUhyKFetYLuU9Q
OdmZYm+kxntkmwa0HouklfiqQ7mqDXs/quCjS8QqNyeYi1K039qsTm7HIWWnmPbRuxlVD9zWhrXF
tZU1rTzXrT4aI4OPy9ICZdw5eWN0ZVTOGoX8m8q9hqSMpFqqINVR1F5PSRNr47QhX+Sb+XcnzZdB
B2eBHj8yfr6bUqZ4oaLpw7RaYzV24isDwE4KAfdAdF/bMXitNU0wibEXMeAoa4YNHNcsFQkmiqDe
B+3gH/HDu5ep37NXL8Xd3JZkkYGVzd3UnELtxmeVAuexhfMNeS2BctC8VoElj6Un551J2uJ6EllJ
vRfx+ZwH9GEU+KgIqZKoMTLmTyaMOxMB5p9/GAohPFxFEkMUA63NUfSf1fUL3FD//b/jn/xUf/4T
fpfVhSsQ7XE5Me3Z3EN/Pf+8L9xcLcFd1BOOi6j/4/mnLMfzuMAKx1fYpP51/vFVlnI5OF38UdxR
zb9z/pnyT/6nn143l/Qfzz8L0+CY1kaxdvDyJvP90JbhtgnISIYV983GPNhmDu9qBEFfR3F0mw8G
vI7gcbD7e7+8VbWu0IegsqfRsXbaz0SYJ0eT7DMS75Z6bO4Ufg3NZqKFtu3ZR7U1MUa3Gonz8RlG
h6yuYiKuT9XAdE6lF8VDEFvsIv60VVtvypgpc5YARIvQKrYhz52tCBl/BXyACqTaJHEeZJVRX3qF
Wd9n/OP9RFYXC9yqWyLS/khzAU1HaU+gmi4KjhYWZZqHZmIiX9bIQeAeH4sI529VlIcpa79XbvOc
mHcOIfvchDa1dGxjIUgAHAVs2zO6en2fG9Hy5+X9BOAobV7TMDybZfTg8Gg+2Kjgnb0ZuhurbQ+l
pd8yn5tK0Nw1PEEunHZx7UaSfNpHDjfF94zjNIuHDjhHXat1Xzk7xVatrExc/yQlrGi+L3S51nnz
HtsE9nQFg9NhyxkiAMcZNqdAU5U4caomzfhcWaYFUISRJf3eh/U+aWi4qzEM0lpDwZCXPQmULKaR
azcbg8tZDa9cJjbSUQ9BrzYdr3hVZy3jdtWcorL56AKqx2x1aC2GRcNCKZesY8sg3ngd9eQ88viu
MJBRy02zDzJLsTLG/j4oYO4FqfNk9cDzWv76hZ/tw6JNDUB0LWQccZ7KU9ThKYYNW+PZEmjc4dYZ
xY6f1QraHD5qctwuAejAzF776ZFF1c2sO8QCanT+6aM8I7TwUVA9S+K1tF1WY3/x9MILyjD/H5S2
f/NH/foY874gtPlCcOQjAtgeD5Jfn2PyizQl9k7T9Jd1n2DE/s3Hqb44tsNK0f7F3fnbCK++mDwP
ebrh82PsN/2/8wiz7J8fYT+/5p9G+MRvuaYr6sCyviB7q4cb/N4PgaoqojX81pZpeaMqER7msPmU
I86g0bGaHS50tfJMiJ9DXbi7rPUfkoJyPote+P08j8k6DHRy43Vz+qQZqwG5ZLdieDFG0nCVK6Nr
NVLfOwW62EozfAuiCZOEs8fs+jqwdFk1WXUIML9uDG5ftJ2n7DV68vi+26R3iZD+dRZO7vOEpWA7
dGMISokUi9metB9RCTcDbrQb19m30fKL4urrKLOgRyZhdmFX1a1j5KjcXTACUyHUHOdpBSAhLoyd
YblEKqeBtH7Y0G6mTSBzhhq+DjVtOj7f41wl4N3izth5eIP3mIu659Kwq9d+qEDHhWXJfo99TOtY
sO4Tl1cvQ0AELkBs0TAOej3EtlaBtZEHaePf48F9ZD9bHmKnLAHdd/LcOymhG6+78oN4OKfV9NJ2
C9QSI1fsky20ot6E6u91eyNQpAHmZBt4ueDZXNAO4ef5RzmX6alXU04DqpeRmBT3tZ+Wh6TpcJoM
OqH1lHLNnSaR7xRmtLWLBjtOiCNVJqwLQndiw5QgNyQZszxvcvnBTq+8kX3DkOoCTSSdojctNWvX
Q0wfVtPASXWz5jhJQtRylke7Nx7COf3WW+pQKAMUR8tuIsCwwCwRsb0byqsAmNll3pqaLjo/updY
QQ/WiL+KQi9OGSHZO0wGMNWsF/G2Gdt8NzKMHL3EaC/tBM2T7mn3exOJhzHPj4trettaJLdQzjJg
M8EzXacnx2FKT4zgsWg5f+pQIvP18rILYvhHljGthRvQbjriWK2TdOFd9NyplmqTwPQ/KiN8HCRs
7biU5oVIc7m2Zly+rk7O/mCAwxse5oZS2JQTfYuvdCbgvoRWmpnCID4CRZeeBk9f1j4xGJ3nEQe7
WZBiz3gyq+LK6qm9CHmJzowxNyoot/aIFBeOS+ddAXuuVDZH6LLFFoO2v7J7+tBA7sDyeMd6dFd1
Sj+uMkaAt4LPhBWCfYhrQu8+KavAi7/2xbBBozb2BYeAFSQVqAvYJB3ve8k3vHJ9AnSqh/ZRCZVR
ewYVAu9vvA360jpVgbboJO2hnIQebqys81eGN6m7me04l+cJI4zkoJUh2NM8sTk9rSHa1trNj//0
E8Y1FY93gEmCf5DK+ctVzuq9aL/ncf0fjph/82f9PiljMpE2gpD05aLt/H7EcGIsexxfOA7uF/Y8
/zpi5BeHS4/0ly+VzrKx+UEqEh6+FV95LkLXInH9Halo0aN+Wub84U1wf1rm1KUpYrOCR2+zrL+a
R5OYWpbcVXXSfPiLHcBgbUN9UbhyF6uAWEwDnZneGrardtkYqxsji4TELoZllE/V44QCvi8M5kiW
lf2tpaD1RqNh3sWVhkTbh+S9jNl+GmqCj4OQJAPmCatqSYw1iwesodVi+LZj4Lk+se0qBQeRSX79
A3jQ0rlULEhexVDTfcFG+Wg0ERxVxqm7pJfismFDfzvACHfQOFhZAlxG645O3gRO1olRxMFPeMsW
tu9Y8qTpcCdHhBDE+5Ntkf0J224jTM4ky6ZsxLT7XdXHii+B3hb48CtaFcbPgsf2NuBYQuL96FNm
uDnCmDpmD2Uf45fUPD8w9i237+oZujqFBuUn3TcLCpL8b5nNV5UVncIKFFzuzgEjMbRj39hakJm1
MSWHyOg+6lwP6zhqnsa6Kqhe9TDSmNG6Gu3b3PTYVWiUD1e311UvX01yaiRAeHc1gSDez2dZQ5VM
2EcYWf6inOrkajbmg65xTMzTW6Wd09x6T9VMjEjl8SmyNXUwxoVRJNdpwg2+gUJT1d2xc6kNKqPk
hGxwMZn1d2MYQHIJYmax2y9765XNmv9CDpLROom/xaI4jwqbWxFAb5tJdZSyRYNz2g+Hx49nZ1S8
Gg3ukFLuk544lUkdI1QuvhtNcV1PPcGIxzLo6ys0m8Nk94d2pgwp1PFTZQ5P2TC+zhmHsiOJPrtL
7Z3wypd+iuyV7tLPQoRfp1ZPJDSID3bNwoWar80JHCTO43OIVEgvMGHmYHIfgw4bX5t5cl0p+7q3
MqyXgFyNmr1W04hwXQkTP5/Zl+s+BC9eLqeyr1LAyeG551M9RRSn4iVVF9bA5mHq/WodKTgwFp/z
kCIdL3vVLeHOOuAOlyizvkC/xmLd8uISd7yyHONOGph6CzHjykbkjL3+WTfDN0RVelADnBrpaEP0
tiyYlg43p8DaJXUERHHuN35n7lQ5HCLBVlaMDhj39Dy5hFg1tDC838Q9C8cM176nn7BCPbe9vpHd
vGOL9pabXbnq2Ejz5hrvjgwx6dTlnXS/4zjBvKIf2AZ+BmL85o/BNz0l4DnaU+fGxsHyjWP9iznH
8aejufh16oSfBAaewW2Gg7d4eqSHr4lvsLxKF8cP7ao0gRudXqd6Xhy3IUvhxSNUpXwe2sU35C4G
osVJZIpmSyUu/gNu9Aiw8ybGdoQQexkuPiQGPHCuizfpn36UcVtwXM4SF8cizoRlH/GfL0t0KX3r
/vt//eV96ec/7ff7ko86I9FpXOJvts2t6HfdB++BYKnBBoMDzf/BmaC+2NyL+KJfXJY/XZqQgf6Q
lvsbh9kvxog/HGY/vw0/eRJTGfWFbupyHWh4lcZS6wCOHDuvVeuHnDXfxD7XGq0lnIJ4E+28YPlA
YoXJ82cjzQ7L7Iiz/WhBVCGA2ZAFUs206aO3osGdxnNujsx7x0vWHn73yX+Z8RVEnXnR4pZOgB3m
s7/xY4jKJn3cOjjY4tQJ797rPALbejWUPJmxIUfa2Q0OAxq7f9t+rDivZt+8VempwcoQgjYnMRfa
EQyOETeQl15WvI37vKVSCChdrYEH9pUqtz26cx8QsvfNutpPhpjWhj/sTU1VAwwvLgo00U89Fqil
d6Ltdx669b7Hi9gnBogK77sqPysv3tG79zLGZNll6bzMNdkUWRZ7ryZsY1WvXpNe54AiLBXdepYd
YGIIvs6BVYI/Cs8h3BRT0IiD5uLT4FvvSsj/Xr7RNejwfso2SRCRIxtPQzWGdGXCJY/km5GOe8uH
A9Ims3tidwqUaM64n+FhuNAAfASE41kHRJ8xu4VECVjKVFTLtvP4MRQgIxz6Zzr90Abk6lp14kmw
6cvuLJPRAVJKsK+l80pU0cHT1bkKHuwOb22Q+vVF7OBbcITajvneE8be4Qc1xOZ7VfBY5sJ7NZK6
7Uf2XXZ1F0i6/wLrvgndHfM3Hab0mdvJdVP6Z5N7Nh4AJ9qU0BKEenHbmy4ud3T8PjoZ+fbAfpIJ
QIKwH/Kbic0BlQn6mDtkimfqI1QG7cC3D1UhniY6Vjpw5yEmcw/WrRmCXnPTYxQkT9NU3KZDcyPl
uPVwPdiuRf2htStLKDoWsZB+Gs+zIvfopfFhsD1YGjJ4tbHceA08tKC8nOv0rq0vbfgh3m5idx8S
MsKjT97GXmPQo+9mI0MYoaFqdrNho+CnlBNZ1EHOwU2Dh7DjnSzUubWzCFpusPHBXnjeY1yBIpy8
S2H2pwjEYtXS6OH0m8pXSxVP6WCHMPXwDemXaceCjl7PiAxCdlgMmlGv454NoGeNGz+v6cxu2QQ+
F6QFLTs60P4IQ7BC35vXgv/N86/GEB8xbm8SQp06WX5xV3lWb6IE5m4CdxxsZ9UlUGC7r1yLc8cF
B/cQjx320fEUhSTx6UzicteUxeIr8t51eedZl+FYn/BzYeY087cWwiY6Cw3ZSHdNtq2IMBl47ore
WYfeW8uaKkGlKJOCQg+qzaOvfXzZVyXtgmFL+yeM2pwF20Vpua99b2NiSPMbx7spDPLzqd5JTTNW
f9Fi8LPfQqBPvbtvLLFOx/yWUGUws5Tqp/cxsSFbsgexgHdzI7jxR5+LdStovnnQ8m1KWdjNHeN5
5lQgFaihwYRpUhXhM8iR97y3Z2Xd1439Grf+VT9Ldz2FyYPju4i5AMtr9WBb0W1W8jQCV7cywPuz
wB2gy5gun1CmtrzFT+zr+TglXcU39C0ERG1N1dc5zPZLv8aQT2fEi+chmK5s0HqGgrOlYS2U0T6V
y4V/wJJiXRQI27MfrgGIZcTa8FRvOiO85vqwg8gjEvnuRtZ1p4N9THtJB8mTOOtKgkNQCTFaKF2y
Eh8wd6dpeGaUWVFPvZ1tYMI9SGyJMz7FrUVydHbAKM35dxvoe9BgDAFIrqzPcXrJVIHpmAvyDfP8
lVEz4VgpjsukEzedZ36vHPWyIN9HnL3MpVtCtonYJVTz1UGza+30EAMnTAIXCMR3g/6BBF95tyz/
rGabdCfplwl5Zv8NuEQFOFDJCHCBzVK60dPnmIAAQw+bQufacXNIFNY2LXksum/D0hRmBcaLXiSW
ksKZC9H59wbSs2J7n3feGYOzeRHXON+S+qajmFJ01qawAYKk2OwSDc6L+Rvke9o8CV2+pwO1m1U3
DOAe4DOBOjP5xIrB3U+zukoFLbVtvaVf4dwXfBPdccQ7pjJv188zLqzAOsUB76+ADkGttnZuMy5C
tCw6HECZczN0MZe4UJE+JTPKwwrVpNvWiF6ZpiV5zOu3vLFpQXP605Sw7pjNJwWcvbTsi55dHiM6
r05hNw0hKU0fJez2BH5xhgE4RhxszacGIKFJsXVZddRR0MjKDgUj/SnxoK6q6mm0oqOW471GkBIV
FVzcFWfjzTKnh27UBND14hzeNFn6mLd8UiARuWQrkTGDsryvMyJmk9gFldi4fkerggLVIsbPBnPt
uiITKBKMUWT5uu4xsouzQbVzcjnqbNda8aGeCe7m8h8/eyJ92FIJX5kO25f/P3ThL0fPf/OH/Tp6
+l+k7yw6inB925ImI+6/LDfo51IRpHEV//KHlaP8omwSNBg+zUWTV/yr5lfkgvxie9J0FHcwhY0X
9eVvjJ6W92dT7B/eBfMnvR4XhCkVt+/1yAmNgWsgQoZ/vqzYpRHKjQxBvL+DFt05OakJv+6uaz1w
ETTKZty4JZBCNUr3be5tFFXtAiWxmvqQDVF0Y+Sgx9ZRFx6aQNbQXCbmhdkUj35XDwWVWa7A/u6H
08wMaigOYxczAy4Yoid9c0p7rGs1UKRtk2u1dcHvJJlvYvULCDNgG6MPsoS+4jlheyCKATrNfG9H
KEFVHz2OTfGZqpFIauR9ZkuyfDQIy4k4Ykal/zuz9vXs7lLFpMr9DoekNXJaAmWu58jYSS4MKz/s
9Uosj4nIat6tSr6Uhe63GCawUHg0fo9MoI4nHeQHAFucWC9OVBK5JPxLpKQ9EOSjJs8mlggixrpM
hs4g3CTgNPTqmE7BJzaYnZflxX3VdeH1MIJS9MqUXq6EgHTV20SwnZ53YSZWPwzTzTDLyziZqUuV
frtzKeOwSMXjg8CmmJt3OIqe/GCctqlpfotkAD+KWm+VDGfHUs9+pgzowd6+IG4eBh4mXD+/aVjJ
bOyKHC6Ih32bxu5+YCxh4En2MmyesEjB5CvVHZob9/sh8Q5mLbdsA7BnYI1e9YqAwKKZ2U6OyNMz
BSezvbWd9i6J+do4y6JjmwFgaor22exreJ4hffCFMVzE7XRyS2CgRm21azm1BfebgQJ1y623Ti73
YzLHG9usqBuRpFOnyTz6eqhWZG8PsTbJ5Ngyu5npEl2bVUuhdk//S+aG9aouCytaEUKDE4+hi7fo
rQ2Db9z/4fsQJDYKmKZsV86kC+5rDGEaOnJUYUMpF6+YZaZHfDy8lMVHliQ1c0yr7uzFY9YsbrPW
9dqAzmyhdsPiRrNUw5i1ONSspjryX5w8M2Sh4IFhMFIYYdZi7qjn9k784vcYFutHO/FLZw2de3AX
Y4gMg2I/1hY6VmffN/OUXib8eqzTYMwhRRbYL2M931sxnwdf2BSBO+0Nv+B4jfV1EnTvhUelVTVV
56QZKlgokDFNiXZTDj1wMte9IYp1FUU1cOokPxdG+po70TbkjWPD9BAVyUZxTIii3kaqwQSVSOpg
B3rhgulrKUs4LLRuS4PrVR6ZPblirKyFbZOnj+kZdMviYZyz1ykz6FmxdX/TtWZ170CZBLPEL/ZV
zYg6a3U/B1WyqnxquROPGQzoWYTVwaYY0p36O3sYTOrZDfgRkMa4wsLdmkh6lGnW7ny3S+4TPxeH
MajpbwqKzOpWMEDBErQRdSVB2QYX9khbyiAc6gXrpT59eJMjdQSdzMytD7rJT3V4CiYiL+zkGZG7
kAnkny3HGB78IY/chPuXMgy+btBDxf/5r+5H080fvvj3o8+0cLOin7gKPsxinPn96HNdVB/EFZSf
X/6+35bUHhFWnq1EQn5ZoC/R2n+dfNh28OH4hFiW5frfioPIPx98OGAtPKjoQRyyAuHnR69Nqnuy
RGNcrpdn8uTTduzdZaQk3AzEYcmHgWvSDQSZXSk9usPuhyx9mAUNGgnNqE3Nc4fWrO5ROv6695cZ
E4k8e8T+ZTFJauehlNOtSLYYQncT5chE67HeAbhEgXH2De3GjX+MjGJj0pSaDQaMQ0AN3HErgczj
kbkUPrygmwkoclS1K6/fFfxqctdpb0oa5pFbHMCVefLQ9hxE+tC1VB85Nx201GkpMzZeMwPmZfDU
9F+djOpLUDw/qG+/+nd/zNKaP+/6SfSYvIcYgE0ytY612Hl/sOsa9JJnJFw1bD14DHm+ZpA+ZkN1
0oW9xW2wCfJkVeDFDxxzHQruYJl7X/iPs+FQvKo+//rlQEr5005IWsSbFqEPQY9ChD++nrKOdC7s
AdQBoYWtYw83oT/eDCF8/DE9OdSsNjmx+JQHQ4MIYFyPXnM9tLQRhgRwPUpp+vYlpHuimtxNS5iM
eCTVOONrKfsLYqSYU5fLyxWwG6wNwG7C+sjD7Gwv3kXfScyLkqtXhzaORedBhem7a3Bf9b2mvQmN
3jl2KV6DwePhG0uqLHqLaI3M9DYPJjg1vlgN+CVTsrspbyq6Posb9HNHbCLH3FQYmDBIV/TIJeje
xnHOgt3cA9NzcE3Aw4K6JWkfgovuea2/ahaPJpD99TwEnybmTS92TzMupkk+OFl7Farv4dxfwgM5
pS4AIxbfMbXnAROLGKgpNOIb28CBsRhDJ5Hexe2jTmswf/Ddj1PlModA9wusjVdA2I0x9svpysic
U2Qix0fBy9An9MRB5khatJIsyeyVXw8PLZOX61F7wrnCOGZBKR5hjVf9jdXV3+uSgNSsdyX6QJsg
VEIYL2tUISjXmiGuBVcPcuseLExTzk8td6OS246qJCuF5sTEvCUYsZ5mUqkWbYeD82jRvS4yaj8y
j1oweRGUjyr5TC0NwwIVz81TbkrU0hn4s7QId2LGZxH22d4vrqPSQsVX83jReyJDGUJfLCp9kVnE
gRCd8F2053agfCv3T1DP1j0rNR0iQVjNTGcdSz0R0PBYNC8t8SgVlTE+7vqpMhpuZ2+N4+/zvoRR
89FCVG+75y4niDxHezuieTbWDM0JKOk+/sCujPBFWnPst75FDURbdk+ybE7+0s4OClJR+bwnLp5u
crvBRSJ2snnDxDvRRKbh08QAeULcWwVFP3k2vyRKrXPj2kmCJ0Xew02fsPJeop1zzSVDeJEPNWEn
DYoyj3zzkLTTlVc7V76iGbbJHtvQOpXuBLencl78xEAaHNydSsNkhVw57gyHlQ8/ya1Rw80hC4Xn
oMOLlkKEMfKBWjhIpAHFLrQSaMDVYWPChaYh1darLnJeCQYfsGkcK59eo+auSMxLD6ZyOGEBn0P8
i0x6F2JIt2Y2fIzQYzIU41TBs4Ik0JRHAUpp7JrdOFFg5PaIOjgUMbx1Pp3Qdr/x0HirMXow02lN
5d0DIKtLkcHmMc+yxQ1szPxc++PC9HQU3m4qkJlc3xL7ZhouVRG8etI6y4CtUqNJyBhL2K3ZzIDA
DeOl76LnqsKP3zrncOCNn/jMFGCq0m5akZaBux2AhUp3M/E8TOUN0ekhyvcDqCxFFj6gdqNw6U8U
2HuWaSsZIbnS3iUlXO12EKtIksUmmfQa1vGnP8u1X1Qn1VAWB2DK0SE+xYnIspN+kGgEN5mDaaOW
Z5XSupWpeJu2EkFLWQcarQ9F5K79boZ3RcGKQciht+aE/gb5RHiHCnfHotW9ZTLX+JqdQ5ZU3iHI
wnM5FruGohOp3iN32tvJRzjke0vdtrpeZyhn4eiuS/6veBKXcV+cEhhAWKcdWOjudJ4yvFDpxDNn
bskektbymv4DJjRjuw1T2M/sV5VY+3EKD33Bw0wXH50HKaAvqfy0n8YJoi3VevdT2m4ywg6UXs9I
wF204FmdWxfOuyA+0g0WdWNK3zJ7c8Ug2uDkm4Eto8rZNujp1RQJ6PXxQWRcSbiNPPQRSLriHQ7t
k+oxMMFH3Fkwnp3x5Nn0dE3xGizI2bfDQ+j7V8MIJpPfL6tK+3XjGxfRpC6cIb6zgmZftHplhYC3
ww9ACDdNHL3XfX1OBahSz9u2Rrxbqigchb4bOkug4pr+Zd+g9IVW3xHeGUcPC+eGv3LcNFW/iYjK
NZULc+679uqrntI6bTCM6+HRwK0ZktywgzvbJKMye+YF2e9NnrwW1GjY5Ox7fgr+GSGojaNl4pDs
MrOT0nR6WPHbTP9k2V8aYAhWzVhQKKkzyqJF/jBydMSms0LQoJ0ECbkC70V0n0pNlK102vntB1Y2
Gxkxy8Dyo0j3UOZzTXO9NG7MOTjhLCDlTvenP132fXfl9vWhrO1NL7xtidSXT0CD/Pqg2G4oHe/U
kCNe8VkOwuty+upD0ZNE2Go6OQLcArsgPnjc7fjI+0CHQbnWJk7/BMwc93KBvZnDOg6bbb8okCZ0
ET/Rnz5nWhztS9bZpPbE0r2Xs5oYb3AMbKsUD39Db9LQfOfo6APZXP1f8s4jyXIjS9cbKtAABxxi
0oOrVcQNrSawyMhIaK0x7VU86+28QS3rfZ5dTEZGkXzGYbNrwDIj025e6X7OL8N0tvfC6NJ9KdmL
LSWNtsKZd8IEkas7AGw9dnZ94RC9y7LXpTUcTI9iCgfBvibWsY+gnganeNBH/2+Pu0F2Avrrgr0Z
4Sp7wYcx79+8bue3PPrnf/2RFf13HuoH4UvGgESGa+mW8GwFoP0gfAXCe/5ul9SMn1YP9LGgdKBq
AlgQ+dIHn5v7izBYSDxT9/Tv+ah/BXTjWXwaVD8/70+Dc0rl38ymT8dinHNWTt8AZIYNFhZWAJva
hfarkNpLVfXxxsSQSiuiX8pjAmQ/MyVoHW02tMoD6KMXBFtrtglAf09mg7hMmEAnSIDWhz/NuIkg
BxJFEkiiXnzFGzhOfDknvnuVKU5hmp7cLKAoytt7MA7U621z8Z4bHHr4Ux7boduFMBQ1TMUEY1HA
XJT8ZiZ/evTcGwdeI4bf8OA5HPiOGt5DhM6mqoZ9Dx+SauYZ5e1tC6wGz77tnOicQJ+0NSLCMlnH
9MxiraCkl+DCUX6dpmgXDehaKaiZmXF6mJkahqaHqRGELPd1tvPz9q1oSFRL30dF7LgwPKmieiZF
+oSK/gnggeqKkPoYZihRFJGAK6rgjATckclMPmXpXadIJbvQLjVHPtdOYd7O8E4u/FNp4qmHjypn
A2Fqve5Vp/SoKKvCfvHaO3Tuz+OA07eX9lUm+W2TejQpymtS5Jf3nQfTRwwZ5rzq5E5L9VVnvkh3
n8KdTRoRgyUqGCLznKsOfq1TRFuQuc9ZyxATQrV5iowbFC03RAc9fEOOuSrqAjp3ZCvk+nde6k6u
fJi9EoZPh+nrCXP0YP7GgAqMIc5f8py7IG9PpnbAZBilPp0EA18nDn94xAg+USheEX7RiO9T2MZ5
vqrgHiOZ7BzkQj6cZOsO6GYZu1KKO4bHCOZSkgbnUGCaZm8JJKMNvxnx/zl8JwEz+wz+09Yea63b
sH3TWeK+jgpurF2yXOwM2Kx7yOT4JRqxM0xFTqNtCvxU1tqNg/RtE/relW4iymsSf0OixNnhFlhO
uYXWG+YrsaKNESRY0VOwOX0M3xo5orrW03DduOFBzLi4nUgRv1Ai2yTBDlIUVDLYrCULK+MS1Cy4
pzgph6U+tfzhksa1zqTRJDbsp3pGF5vTuJbYIGrZCMMuz5HZusuyLDZOQgtIQ/G9U1OUS8VtPrp3
XQ1qa5UFbU+RQwS4ilIps2LexmzNC3hjqEid9jSz8R79nrYkxxm1tWXVxqGPen2pR3zUhGGiRY6x
3FV6iQGvuhh4NXOAWc80rmCCLhwxU7h13UkHCeC0z4yziYTWCM895btWu7do45qSoz2QpqVRPtiu
CbnculpzV7Yk/hhbb2QiA2pYOHIfz+I4jQAQlCB7dL6yLzGgyoL0iOiUeTFUM5DgHBLf89WEDjYL
+02UKaYi+37A6E1C9wY4blkYD77XCiyV1m2Z+iQzKuz5kSI7kimqZZ1lF+FQvsmRvIzEciG4s+wy
1XxGcrFnH0g3SWjYq6bC5DTWOEmyb7QHRBRYMeOmvd2+Rnq9CA1SXkPHa7Z+Mh6ofb0RA2WUeeRm
FwZ5gTLj77Kt/gbFfHsYSNE8Nu3QkpKFFj8m3OtouFZ9SdxVy7E0UC1qR+Tu9+l9hlYy0XDulo62
c/36xSo03EQwe3Z6aDA2GV58YMB/tonX6Qe7WbaEQXq5c4k8F4gTTpPGGSD41exVS3wDuAHksUpJ
l/eiYu3ZENodnV5z+Uj8BfW6xPWh7XFjukjicmVQatbiqjEKohRgLAqAWvO98btsbYRsvobuPNO+
UCxaOPTtFEc3BLATLVLtSzY9exW4ypMI25iUrO/zLOfrMeuNm+9X7r+iz39yan+MRv8Yr/4f/9MC
+nDBoAgiVl3YWGX+dMZYRhmIZhr90ZShYK5PD/YD4NTx2hiei3NfV4rnH1MGQeukrJO1h6hNIZnc
8L8inHjmHaJwwDHxEjIs89x+QzgtQyCb9gSO+7/qxeExP40Zn5/4pzHD9K1O72wyN7J2bKZV7eMH
sLtxIjq0jhjTQ0oiwINBVcI5P0C791/ddEz39ZjCFnSF/Y34QWNlNdab03ivIbeYbfg6q7N5nKVz
sLF3B16C1ik7eXW8wbRM7ybqItptSvD6pJmhtBDquEZMb5YgCEfY1OxY7r0kC3Vht5F1EmwZ6wKI
vwLql6N9oAMU8N/r2xsLOsCrw02r+IEZoqAirUoL+3jpWAS+jIpQCIoeC45fltWt5uj91ayoBy+J
nzVFRnSKlpgnkmwVUZG1Xb9x1DqtudwShVmuCCp5ixTBMbgZXQ55t5vhPhw4EMz3a1kREAIzeVu0
1lWSZ9V9NrA0tQBQC4uo8O04on7wOjaVOA/3U0R98CxkRdQVPYRG0+Fk6F+60NnNmpKUVWJjusaO
10aBRu9ts7EoN4xiO8numk/d/MWdcJ305j1pPOkj+zHsIVTHUs8RqDl2BHjZAjvq9dIDjyZCBkn0
zNGw1gMAmJnarUrfxTG44gBLcmwtvPE+ooXFXKMPC+KBOh1e7b5Nxlv+dbeMZDUczakpNlZK8Bxf
Sgdw0t0mNoUY5uBt48S4zNhtwbSFP6w6Nte6pzkYWiukdc+Ml7bKn+8THU1YV8dnq2zIXR7FtC77
qNvxLmx0Troux4DaVNrKmbJpGUqCmYMggjwKRUyCUuetmi5J17XoBrR+MWqZEJWKX03G2fAosq5D
gwkg9o4R398QpS5omI1gcQxaY037CFiLHeunvodTsiJXXNqtTtseH8mFbjGZOnTZ570YvmlBLKKd
3Udtvf1fcExieQbdwtdM6Mefr2J8m7r0j8W3HDafH+vHKckGhj7TQDCr9r6Pp6TD4UiGKKkkBNt7
HIW/npLOL6bAjOjq+Ku/h4l9PCUVb4SDhCeNdIPd7i8oIIAvf+eURIKhqCodHug7q/CBxUjMLtKS
lq9oayGyVKhlLcS4JQYXCExhmj7gpgXImSu0U5b6KQP+HM3u0gYOzafhMlX4aKSQ0vQ7ZspWsKh7
YpmzXBzs5EHv+yMc6GNWXUWArgML0OBQYlnFF1qN5TFV2XkYvVajQmtlg2hXBxO6LjlFxtHbZGBX
/Cot7CUhrUSOiVjPpf6tcS9iJ6NhO/ffGIxtmlmHS6LEWSG8geB6y72KgiLZtMTukBiov4e++24U
+St+BhIPuzGlY5ogBq+HQNULFh/fDva6kd/mibmM7WzR01iZTc4Vg86J1P0IhFC/i0KqA/I+Iv7e
n68CArubSCzbEk3yGJrfMkI5KuqczNBe4FBZ9zWp3nhgHHPGGt0bFDSI9K3tBDEkkmQyKaieJ9w+
YydJgTzjbM8XCXpAvufNLqLRK2+ex954DAYNE1oazAhLChIU7VbbjkHlLcrJZRsud4mefw1c97oD
QF8M7fTK1Hcw0V6FffoatYIGUvgUd+bdzBztPiZR3KrkO0ulf1WX9U1V2N11SGFW4FEtPnj2Q5bw
cU16pOS6tIyNHSrfqiQICoIkDrOjZ9EgOr06fUCzyEnzvw7BQ+j1h4IYZpOEc4PIqhHOkGqhbRSd
xpE4tMq/TDj6XTLig5l6ETzwQcVmO1Fud2NM5Z7elpVrDocY119FSOfgftETmKcpGzcujJSfvhg6
jmz6Ro2CHrcxvNUEwlMlo2COBkMQGv2K/vXkUWwCnrgkjfqih+ZEznFTJxZawN5YTjVd4V9l3b+J
bCrXPbF24UgtidbsxkI7ZWNO/aR7GVcaowC1WUNPTMbRTqqHQAbdGtLmKTXrrZcHkm6VelcXZb6z
Zop+dMwsgnARnp3Dl+uUuO5FNV6TaLzPuvQUk7zaIizQwvrcj8Ehq7z1zNBA0hxIaxe+DRbLmBPm
jM2ipLOPxvF84hFtermIJY3HYT0iyvatgLaUicKHsO0g9QEPHWMET+FertLz3EUl5J+L5JMvrqOx
pLkpdH+q1ddWEBi3BV/KFMXWLhK62gWDt1LxcKhcrgcXhTaFD3r6POC8NQWOSeywOD7sZlMWFpqN
LMh3Ru7nx9jmEsQUBhvBlYz7Fb5EEt+HTAZ4XcfquUoA3HWWHqkQeBcoXqvB5G3A+U6h9KaC640+
XUivPpUwV+gcvrVg+57TAfKzCVUmwtCGpIIeX3+vJpgWZoCzA0vaePJgDAYKsEcYhBYmoYZR0JIT
FrStj6KWwC54h5PTWmuUITT7oo5OcvuihKCYMqX9BIEl3qiFv0jgMRpL30tFbGizdeGawcvIzoxy
E/YDke4SB+CSrygdBeNRhyWRsCVSuzDgTnTNQK9k303GSBSMBqZOb4gc1og99o4bPYzwMAN8TJpR
40nADT1qR1H6sHdfEqX3h8Xxau3ezL5Nc7oJbOQhiunRRjifmi3fGea1CWxkO/V6qvyjlpb7Hq6o
0IplJPrnwp+ecOsRDwWrlIu9DccUl3zKcE5BBdqVKhrKV4TUB1Dyd6hwU/nqf7JwfL7+0Dp85MJj
bdS8wivKlTRVgRfJPYTYp+gzmbl9g2IIctmg/CyTTqNs1U3RJTpUAGmHxhM8smXsEf+WCMiTBL6J
52xKilMnPnIf81GnAWCH/XCc425lqGChrwmxwZou2ks26QMe9QNNhPdeRb2p5mL0TZyNnVH1SeZR
N/qbLG65nVrrkPvlGjfZsqFer5sOVS432CtWemw9EH+5DfipyBzUw5gh1Lr7yrxw9cOEiKHzjGOv
QpGcmLxHg6HdyAEG8PAyNpJILT2/XfuUxIV0+JWuzdZVrPvSpkpczDMYeKBvPLjpOKOrzqeVpPVo
igyp5uTZVGzcul9eSRXPhDRy4YfanT/MTx2mZan56I5IcSIKrDr7lEXEcftY+mJjDM66IvAp1otT
TTVlOY3f6ChRGtxQ51qEB2qqciYQqib4R4h8q3P+SLzGlj1Q6N2sETgsK7uCuiE9MqJW14TAiI1o
7VrjBfpAfDSo6x1iCbWRnZzejwYibKYppOzmc4XICyHhhT+558DrLiYHHWEfzQ9JIsm5a6XGAlDf
B0FxJ7VmhT/x4E9YVETUGcuZKoHVrGnrwojuyxZqRMcDWbcnfpOryppXBkIAfvd7x0Fxpk/3hkti
r5ycvSX8g3DhpQ3SlmrY+Xo6Va59QP+ALpFIgEWaw9+O5O8hsAbl3do47ZZDU5xdm3dbJygNKKy7
NWV9O4y0m8MDN92jZOKek0ui3qCcOA+6F4dYX9IBIa072OsaFpuYmIWyqpqK3q4U0T3AeDv05CQw
4PzujhOMuAQGKvmkcD9w4EQF+4iiz5uWLGckgfmy9C65lHcNIgWsMQHNEw2R6/mBtwzYBla+6cnH
duJvXnGfkliajvLo1tPShMtvc3Ffwe1HPAMiqVeu4vzh/jEQXpRoAWQWkWA5Pxj5dV6nt2K+I89y
WaAfUDoCjboQAguehhSBAYgqY8rGz+iBq1tUfpQrzUgSrF4NSNBuDWKFMu3uEqVeiJSOoUbQMMx4
tIbZeQqQOvhIHirv0v2ugEAKYUTp02SZdPShkyiUYiLHoA/CLkmC73bd/DZxPXcmRBRfhaoxOSRA
+fKq20W9yjJHtTORZT3mBNBE/s0UZVsMMstSZXlxv99aeXhPve51r2K+SkHkaA9GRS0AubXpuDV5
DRYq8tmxrKWWc1pXqXkWk3c0/Z5/gc7TrleN5pwqFSZmtT22lehbSibEii3dtvv3f/wm7UnR6ZiF
eaqH+xL1zoAjU5j0gJACkGEnslH5GK21SVD9wOhxmmOhAA37u29WMDwSjIf/0ahn0Tj24T75N5Jr
VRdv4R/CT7/zUP9arNxfFB1F85uDwg53PYTVD5LLFqaNwA2SzTD452+LFVSWpSM4t9mdbEc6H6Tl
RDGDWFl0TugQc39RWm5ItrefrsTPT5y/6eOVWMdgpzrTGLlC4mHwpgtipLIvzhRrbymGxUvS/OK1
kATJzf3GSszsu/LGoDCuiDa9yZRX5xjT5tgM3n2A9lnRz/UTbFa0kt6MFLYik68s6Uv1SbB13Lkk
Qc7AmZSUiCN6ikI3XlrXQDFp7LAIYLa2NfABFw48QjGkdiKxIn/mmI2y2Vo2ASfgLvFrnXj2c0g6
tA7p/RQ7FARauQnt1dOKtkgMk/xi1+r9RVnZ7T3pUPemcCt67+hq1dhf6nLsd6RDeqBHSR5c0oxK
Qoto0rURGTfkkHkXwzR0l5icw705RGc01s8Zv9JJGRglTsbWqZylMzKpBab2qnlWfSVxQdrtcBN1
7AIkvcL6KLekj22y0vtpFYZJReU5nkriWdApzchkKTLD6951yZttim98l7ol+rg7qOpFFjVEBhbZ
3nbiu7BhM+nCF0HAbaPVd7UZ7128pdZUfiWK+URTCctTSU+xddmpcBkZXHqxJXeJKPt39ox540+I
GGPYg9hPnvC9p/QFWYzstU/xcu9oJH2Qtf02JsB36C7K9ZyF0zIxSEkJUYivqFIL9xZZ/Cut9Kgr
dezhSO7wWxfUX4N0pgmbGlGJHsCCwYjy8MuElnhFu8ilXvinWiCZ4oq1p+y9rYMD2wCRZnPbcJaG
D7XoMfDFiJGUXsLRugzpEQv0QMNtLEZrXwRzuCmS+abXh3HV+TU3bSUlCJdh3MYS/CmiOhMecIqh
OHCz/t3PN1pfHDpEUc+i7aVOlAPmT4zb3Zf/+5/Na/1HOVe/82A/oCPwGjysoEaGZyLj+HHCub8o
LAn4HDHwfyfvfYCOaHDRUYEaTEQqheQ36Mj5RZ1sPHWbKHjiav9aXq38HQ3xT+/Cp6G/0bwAezO6
fc9r2V9LQwM2Bpro6nq+ChVcgUX4sfafQlCMOdkVtngXYBs6RaPVhLUg8tdaTJV1rYMutQduEngs
bgu7gjjSYiQxrjtAvocb6g7WtWmDAMljykMMIC2NglxIQCfxQQc/QgUZGt/awDwT+wlKPyJiDsi5
0lTSHM1SYVRftdZwodv63qQ9wfDnnR0PMMztVT9chEFz19dnfDgo+CoarxxjW0ubsowKO3AZ1q8a
WFPfWnDiGTgHUe/XMqK+syKg+iadWHzpN1Vm6IzshtAcIA1zgUcmNs4xmICA+ysu68I+5ABgDRYE
5Vox6+REcqlLgAYxCqSdQVHkxk0VkFVfqA7WualpKOfgW5d5SqBqy9lggwE1WE/WNqjbOtPDU18n
X+OqXfgpjBwR82Vttkc/SfQVVR8rUgVpoSlGVJmMy7qBhq7UyQu1iUNZZMqJjO/j1tP6u9ixX6cO
3pTFSAcKoHh0TnsUzYn9tZlQPAbEJ7aYj0594pSENo3sWKGer4gIBa2xrMsC/jrBK7wG+T6aUVhs
fR3movJXYKGbMQ+qXTgMzyb+Sl9ml4ObHIdc35gyuOsCfauOu4bGcltlssbiyGk9eqrN0QBpCoq9
18ZX2IgOQUbdTr0aeIJGmW5kv7XckKX4hP4RpaJY6vWXPOALFEXzjkjUbRWejdS7JzX1aejCVSzY
LElFicvx1q9pCw3yYzQfXO89EN1VZ2jnWPNOAqZCBvclJX5Rs40RrWrgfwVhHTHNox3VpbjYBwkE
53kTQyGUZFznz4bEfDz1u2SytrVDDhTRPC82do6Z9DG8TcTq6jp2oxNBG1dNr+0KFsPBCuIVaUfI
E8WaNkLqeOkTahA6w5DuiXc9pt/xN4XEDaOkwAlwrgek67Ly2U0iYx0A3ZUKw6sA8zqF6gWTeDdx
7vijd9800F1jh6+ts6h19LlagQUdMl5hXw49cGGrcEPNca9jgEScQbsCYPEfradpaYWKZaUHYYjU
Ky1WXVmfY5u2nQ5XM/JYerBuEYMd+2xWPDbq2X94uFuIt+O9Khq6AIx2k0Tue0I0dEl1PB5taswD
Wmg6FCF+NpT/H0SCJKZP45di/8i74NA0/pu+/Hn8KjsN+g8B7qpLwquBVvnab2+HerjVkewvGo8Q
6qCszvaIyMXti+002aucnZHRkfIrnf+gdNSde4gi/RQN9WZm3TT4fYa+9qwhl6eZfrg3bbZ89NK+
RssPCyskwUqpIPPWvcgTZDO+aLeQhPc6m66uVl5TLb+aWoODIibam+KXrLpj47qPeauR83goyeOq
XlIdqk4jwvPcs8eWDcB+wmB8NqAOdaFCafhyxpCBU46CMMUZ3556HY0Br/oinIqDMXvH2JNXtVrw
PQm6UWBK18elGxJapOCAuiv2OuLQwX9KFcQ64tWjBSH+6hTzhrBTpIUFpWBwVkeSH4hTpkHag+QP
QAqsSc2CnOBmh5eegLskNwgFHTgxNhExeasm0RK2Y0qDfYS7saMvEHTR5CsQPM0RPzkQf4EbL8NF
AWXJQtWC+AYzSaCmclgSdGNSEQQMz4oGX9yudPvZTcFSAOeyRZXoHlQEmQ2adKnym5yW+LmsPiZV
EW4HmSv0KaZCjPbSTRy4824aHayYFomvjoOmJpkHGhizQ0BRTk83shNQW2X5tE+FNIqmnIoWweKk
LYfrZPBxi4MNtmVwR54dyq6x9Ne22+5yrbm2JZIXK3isSjzSxVgcCFrekeBxzxh4QSJ2tywERYay
aFMSRipy7kTymqb2e2ON76ExwE403DGCcRN1frTN66hFckSKiWi7y7mZSTsfnTdTDyFgBLBZ0Oq8
pXO+HzMdJ3zFL9uo3E2r+zhW85UrKbcdKLzo9CA6+kocj0heIpaHiX8o/RnRBzxslFOQMb9mCHYA
IcCAlOZeIr5vEeH/3Sc8tjei3JhGPDw+DF9/usGuv0b5+z//6w9C5n7nof413zm/cD6hzlQ7p+qW
Z4X8scGinaBtwEYiIZkxPwgoyOVBW0Eqk3QJinYNnFu/CiicXxB8oi4lZc7xYB3/UpgpL/LTEfr5
iX/aYD3NdsKhZc0wvTeI6YvKDNDwS2FsMFsY28zPs6OtBayVXQPtnCiSvZHKUDlgWA6r6JlzDqFR
xTbo9ruGbr8TvD9ic1m4F5GRnUc9yPZN51/Ubf88BnZ+oqDwOojG7Nh2CMsWoyHSRyuyyF7rs/B9
cBJ60vubWfC45J7yq8H+eGEGXogaLvP6FwrD3b0xjGD6ISuL6hUIDOXlbMcLaoWJdyuLs2OR3mJ7
XFaxClvIuxB8VGUwJCqNwde5IAtEcpKUZt9sjfuAslWDWAdAT/DAKO7x+tQXpHICNfrTfRo3XC9d
QJxjqtRIdcrLXguv7ZBtRDc4QOTFmPjPI/V/qO/LbB2U9vuk9E5g3j47KWMU6pQjIXfGytSSdVV0
5bbW7OOcd9xM/moIEKDEJdOqEmHZjvveospKjGzfG3G65nPSzjQhgrO5lWC05K0+CuzQxCmRzCqI
aM0iWCVi7+a9Q3yrdCXjGx/WjrBogitUyiub76mN6chT+a9THiabEG/oY4Jg51zGYXJT9LKGmPLq
jZ4QLqupPNkWMdbI13HZZOYzt81OI3rWTv3nqR3IUlKptEzR4dkxDRfw+Im4zGtMc/3R7LLkQfNI
tcUfGK9GcqpJzsYyHPvWOXKqB0vTEONWHHeuxoBszH2znQxqGyeic/WqCfa0SF55hPctwnI4tIVB
JnSvb1ChXHcFeDIR0hszmHYjTvut0482bGqoLybyYdbu5FxnU6Yio4DYK4FctIqL59wOyl0lnIvC
1dyF3TdPmUMPbNsOhP67w303j6t0oCnByifqowI8AeQB3s8kMy10zTbPVsRl5zrTuWjRwphNv7Mr
FDmmXofrMmz1Ky0c7ri9dyAxW02zW2qpAsQ/pIoQF2c/5EJetDKV6HeLnnCUBMNZoP0vaIgh7Pl7
0YqJO5ZUiD89jjeE4r//8/+0f7hw//uD/QYp6njrAS1d2ARS7z8cyBZ8AsZcG+jQUUflb1INYE7g
RiT1ZB0oX+6H8xj/L8e4I8EV2cr/WuinA6D5E6IoPz3vT+cx6eUUT9QpdvRkTtcCq6sP0YS/hUEr
gO0cwkg7NLU5PJZWdTBDwrtCP5vWFqA9MrBwB/fEFK9pZ8PvruXA9jdVwy6YvQZPGq0kdp3VV8ks
XtzqLaFCEkdVP2J3K59GjbYG1gnJ8j4fBoM6xRYlOpouItvqIbrW3ObGmOcT28BTnHRnZOfeKRqN
5HXIMJVY9cD0rLlr1C7oIWKaj8LYD1jNerHFn5w88onAornmVT3NZ6Rs98mMFdWwEIjMznhwZfWi
1QamkqSrrnG7u5C3zRILDZulRAnV+YlN2GOR0y1lbLWy+UomxcHXfO/aC9vjbM3GrWuXT7GVIjPN
2iUjT0H3rSuhrERxtnN5G0VFt6yCLCe1sj47oq2VVCvZMlB1WyTiMbarQrszUlK3udi/aKQKcR+E
3cm0KLbpebKLFN8txD/mv8x/mJs8vWw72M7IeOwpy0unNDth2gg3mQYFzcnH1IYqw3EyfMSCdaqn
0gta32frb4dafxxl1xABHtF3qTbe2ND8PSqvg1nDz6DCvCpntMA2LNQUUo5gu/FtOo17+Ji1Efdf
nZovx1RgMJB2Vx5bnw2mgDDmmOzCXa5i84VR+8eaUpBnLLnosUnfZ1TWt1iVUgxkg9gRsOvc0A2O
2s7UX1srk1uRhgSXWa6990b7Fr5uuJ0mLIlEkPPHgjakRYS6QZI8q+FlGGL/MFj9QNBFINhHqRNf
em7bA//w+WmRUt8HFKS2CVq13rXfpQM+nQ6ywmGaN+HGGjAOgDKvaj3Pl2YW4s4Kz21zP04JDUYx
DH18ypzxVnQqGlZricCUFoxOmhyymtgkU0ffQarL0unyceG19t0gXEiuGQOZ5IswUWAg9M7cZimu
iLk+dbH1FLX5UcrxzYziFgG8fOn18JayvKe2qo6J669Fi/1dp7w0q9xwCQf6nCTzjlqVcDPP/Yn+
WWKjmVn8sSabQmsWvV8++XEzr/jdPCekni8Kp38c+uyYhbrcGQGvpPC/er25jSd54c54OpIAnF+k
73YTf5lS/dIsoAboa/X1MsBqLc69ZoO7jFceubPrvESZOFJY3PWSTvYQLpE+hthwvtLTdhBxRnwi
7sJtJ7qSvac4lXbgIPFgcSsAqAdBqCodGq9j1HU4cudgNcryxq+sb3FRwNBGxaUIJCTwPHyJZbUa
mvyikjq5aabbLGy/e3O04N2FIh5E0SycsWHSM+4KBxl+0QDMl1VwJzQ07q7xYAXWofDa09992wCU
RRiCvJS4FoBbAZjxx3jyBmvHn15v//5gP6437lAlK+R3yY9FrQ4/Eim+Y8zwacRBkQfK1fLr/QbN
5qBRJIbJdM2f+88cwp0QfqOCpvOU4Iq/FEnBlfn5fvv5iX8OMLAaEhUwt5armQV37deM18KPTnNR
+k9WgMK4Gjz9RmDnCvTwLOZObCkjRjUTRq6pXLTePkHWjZsDNM7nytrkEDt3uYfJKbPN24jQoFUX
mteTK3ygRJ2YF785YNygJYaWzVnvN0livfY4wVHiyGs3dK+bYbwwI2Mp/eQFajeiQUlJ/hhM0TcW
+mo0S6pP2u4taEsDGru6ssJK5fbizQi1YmWGyQ66+g4UREFvdrE0x1RsbE3eGJ25K40Je4NXFofO
Q9lT1Saxx4mGnsdpt70NIkDXYMjlE9PUBl9HPHfC7w4zT0+81E3d2wg3qggDDgkElQXnxw/YRzXl
UjImibCaoHYGEV0QxKYUBdmGIPl4UxctlYcIqezSv3GlGA7IYdCuJP1DixdwMRYiQzqhJ8AH8qno
E3cB1p9vPQvEOUaYUNDXueM73R5EMjWPJP0fxiq57Jh2yZekYBMnbYeYwHBxe3j+Y62T1s2kBKQU
m9WaeJpLGTMKxF7tbkQc+veNEPOlVrrZSQwYqs3iXqWcb5vYmh+jiLyByaupSuuTl9CtucLRAS3K
cTyBihBK7MSv7Ww/UhErTmVIPxms34NTZojq5za6qp1G2zmRn61xzuJUScRd2un6UWtlcSybTN4W
QUvutRTaSq/GLa0G6ypBO1qV70DzvF/F89i5RJYjDHNs0LUpyyiFDcLmPPXee9J683au+IPuwNvM
RMbaiXJNOKSG0TaWawFZjwN9rGEWYpabpL6SWpY+pPZk3mY919gijykeaN2iPRLgQS+GGHbNOPtr
fUzf8hJiV06+9eyw+y6gvG/NvtqlSPrB+KqRmtDxjbzSe7Dn3F4T9Hcap2435tZmbBxDWza2094g
Iq+fvO9ccgWrS+MpZcnLarLGY48tcF2E7YtHrvxqAlldmzPm97jy9HWaTIT2qc8uiK/6Ir+qu+lb
5HmPWtb7G1ljfFjVtg0bkzi3bdY+zYUS32U24RVO0X7lZxutCezNL7JC4/1xM0m0qjXblAVyy4kG
qYY1zvHKStz5Sz+hUhO91ew9pqWdpzPfkK6QHcvYvJOjHDZSdhPGQnGn1cQyaI7oLozRdm/pjkAz
NJKAmFnBTvgWB4jmGnzlO23z979jkDfAWHLI0gaiO3/KWW5fg9dujl4/ZhyhskCy+ekhfjCV7CbA
DpZtI/n47ur5cbMIQnKApAz6NW06eX67WahLgB/Ei8xOx56kXEK/IlnyF0vhXkgx2Jq4W+y/InJX
dOzPixNMKAp8LLY8O4uMWf77B427mTtlPk9dsvLtFDujYFSkEuCk+naBkJuKeM7JWBrOfPKrogUg
1wl9prskPTZYLZaxkhJ9uLGvihQDYP5TeJD4d/L05/fy03OqiX4hsBLvI8CMzNFED1TCOpPR0rSD
RJXDOGvDm7IRd0E3T/YWgZZzxQ0AeKFL2AdflBE3pRl2jNu5V8k19+VkrVBABEdHmwIIm0Kncxvk
PYyJacWm25TBqocmGIU/rzN+hMs2Q4A9WLl/Q6Nkg4U1jK1wV02hdRPk7lXuZ+99ZZqbMfaNcI/X
lzJNCFMsi04IExlXeX/dknIGIKZb26ibn0qbW4WAFQTdzneXSRAqxwmHe78ovNx8ZaWD6WzqN3ey
ELxCYZKpw+6H9JNSFxJ1lp2rbzAcrmSVrrAMdqfUH903PQyQj+vKjRuX5on1c9YWuVdXWw+g5f+R
dx5LriNpln6Vsd6jzKEBs+lZENQMhmDo2MBCXTi0hgN4qH6JebH5kFWZlWIqe3I53auyzJvFy2AQ
7r845zuniowJQnvXntKNAF21DYXP0gKbRIp5oB1IAfcE7Cc45NEzI2Vx6ptyJm0lnM2nXPWMEutE
A3OdyppzF7pf6MLGCPOaqDYfAnIdN4zGx/SxWDIzwp/iMwh08W5ZPdgou/WE6eeo+q1G+HXrZMOd
kDWhNOYAuTE0RMlntER3ttFzaXCJsgJ6qkWeBkNN8k4leqqKpvI3fT4yhCQRBo8kHUoPW2xDZAVV
iI/Mh58Jyew4XWzsEyhxvMOQK6DehomfvgKTRb0S6JHr3wh6hR+lQHKohVl5pbe1f/fnX2JjIUr9
/bt9+Pr3f/v7eQBO3qVpX+gAC+Hs18/VXCSEFBlGuh4FbrL31PFR8KHrDv0XuSxt7fq11VqEJjCf
RNN8jZYLgsVWJ6mM/jS6TcfS3EogPJoVLPHM8B999rirttXyQx0rHOST+k+ePHuZkvzuTbuMYwzm
SZhnECH99k0XZKFWQ90k69rHZ8oFOvcrvkomKRVWb7fcl3MEJJ6mdO85I5BoPyOEqCzK6tpwR5Kn
SK4eq/S1iesti5x0VRmgNbRs8cBa8alQSqyrUtu3M+lVXZicu2pouTk1l/0i1S0hKWSSTIR0nLQ8
GogA1PMTv/1qj4/cO+ZIbz9ZSxe0uIQBbVyzHNeJ4+Lt713nQHRtE2QJ2n0pC/x/VviUZzlVnanE
xnPqATuNVt78FG2ECf1m1mT6SZJKfN1hPtww3BijXdPqzn1bI+jv1UxyURPxNRT54HXXo1mT5zRk
+v6v35fn+LOBPfSj+5+L9/YXr+3/+u0/kpn8D2vuohT8zT9syOTrpjvUqNPlu+2z7mfn0/Jf/r/+
4f/4/ulVHqbq+9//7Z2QwWIdtx1JdN1vLzvuCy4LY7mZuNX+E3fYLiu//rU57P/yUr9sgHDBcjPi
41qcsL9sfwxbWL7g+0likPNr/SIiRSIZmFYQG4G60eNa+fnOZJsEhY78TsaRS5T1X+rGTPv308bf
v+mlW/vVpTmG0skINUatXyl1ySNxnyHt92ia/Ck99MCQGlKHmiWtrFg0KU3g4oLhemoTj2h7xXal
NuGBe4JVy2bUnrLY9HjS8vptqPJobeWOyzp2OIti/moXYydGyjruzj731UouSS+oIlATcB8432zy
FXYIZkToqu1FnZMGcRwSvFAxrH/L2G9qPWtuOd8NVfOR1IeE3Qq9Ft4WLFwzJbEEld8UuyRuH8Zl
INW505ublGsjlGRtDse0zN/McMy4SkiMHu0Xr81Zj9d7Gpg5YOzIWj8JQzB5L0QgkgjfEo+W1UsP
xabaHVSJyM56mhrhrcfWuncKx9uQAHafDc0FLI+LxYTWqs3Q8YRevFfQQiQgLKcGxWZEpnvxIsvY
e8LNtloVevQKJGISvEuQ0lMBASOD32X53ZcUP9DJ7F0MysOhUOHGzQggZi5mZ/4xMtO3BAxXCTcN
twN4oudhqM7hGG2dyg+GvC2D8TRGU3yTJ9GXnph7do1Mwtq7Os8QZFcPRRTfZboJIMtKZzgo/iVi
tXaC8+Y+VYbdBCnqJr+H6To65vjNv2GzNEXm2pGnKNyFbAwLh4WUOZ3TId3H43s/6Y95qV8yzVr3
EIHy6ZUGl3A5pR8LNn7EwAV9+1LyObviUsZXmSbARCr9M4mIPyJdqpV8hPwCisTZqDG8Kjvwsb6u
fTqJwYTTyD6cEMchv2NZOi9OKI/k0minIhvTm85nbzaNDyYEutZfRyHfaTPcFaP72EbWmxY/N5iC
azmahMPhpXGNlmNce5xJqBsQMMREYYDK2E45lDmoDh5qU8u61yYG4PZYjSyCEO9myjw4GUQW5E+7
LFMvFsl4bRZBmUJXet2pRBEvUZLGFE0gFmUXsHjfltFItshgBbXL1geR5sqUCYne7k9Uw5GkDg9p
h2aeworuV8tvBTqnZPaZLtQTnjnYwxJrl+Y4a1Tv99Qja7KsN4kHNcFx53XXmNdJHG/ymmF5px19
Y9hnc3Loyk08zKekBqzZ16dMVJtEq3amAW03BhJj6uCohnVj1TsXa/go5S61BYarHBhcSNiQWTS7
UcZ7axrfKgJvk157bRO1Chk1Cyb+nUg3LmjrpnF2wpavqR/veNLQl4BRnnKTNJOcGbC4HRnzTLIJ
Infad5hOdXuh/NEk2v2VcPRrkWvPQNzgGhK1UBpb3Hg7pPhlWF2HNZrmOYtuRRsSfVV/hi7hXI3z
ZWBFy5psI/XstaTGa3Od+IJHx0jeJrvfZyF0jSS7dWMGNTja48XZQt7FDX075LKe+5gEpCWCKu/Y
IUh+KemEPYHHtGvfdfVRTuHeUZgaq+rTrItL01Bd+69KyENYqZOvxLYp6jfEWNuwk/jEipVF9uGA
9g79k7jLW5Wh8MgX0sk7Y5p0a1STjiqp2vYWz3TMONUet6SFnVlQAIaTX+EQn03QI2V86TJvO8zQ
fAvkkmNsrIHtf5U6VDZRYsj/6xf3/3f0C2KvdIf9NtZq6tNfVbV/MB/s//d/FJ9/Pk0FjvvbV/vn
NJXygK7Wc8k1R8bxy/3NyNQz0OrRv5Ih+NMa8edpKhLcBc4q2CYi0GUI+8/72/mbQy3AmJWueOmi
/5J6g9f7Q5372ze+NKC/ur+ngcS0Do7duo/z9t6yjWhNJY8vzCW/LW9viLaDWQgm6E4SKbvVlHPS
GaqhPgqHmzFORi4hezF/ztYmltqS1WNdTTFOPKIgUBC1Rs11a7ynCftpvRKblLt9Y+Sdd92HePpy
bxpOohiv3ST5rkJ0fmnI7Af2xrhWFguDuR0xxqbg0KuEBSTb/OexqwM9HZ/sUfuWrP/gGZQbGaf7
6CcewthPV5aCReHgSOsWYEI9z/46IV/1IBecQryAFdgpQZnELr0Gvnc3Y23HK70l4K/fu7M3YaEE
0eAxBbhRC7bBXgAOVucmQbpAHTSEV/sOzkMHZmk9N020pO1orPg6lnVeNvDz85lN9rQMBxb5LeNg
WyXZrppZcWRL4d4L98eMd+KK9VN6F9cuLi/QXo2vzRxFw4t0Vc3+c0ml9gHp4dEeV7ozG5vcF+cy
yXUOxLlAF8nxH8fP9KbGxk4RopFPWHOdTOHG1uNLg0hz3TJ23kgC9pCiZHd+Ed6mGt75yPjQ5pmg
cvpiUn64hczCIq6I39zYZUfRkFyr3KckawTKTDyZcTadstal9e0MWl/BIZtnj0YHLshIic9gr7cb
CWVaDV374HPs3PgtB6CZcKcw9MS9am+msk72g2K9lY6u3Epd3FgjsI4uv4hUO1gmllY7jL0bARzI
SeRbLNpHxI5ibfUkTVoxYtSiinaqr9Ig8soxGEetvcS8Fi6YzzZ68dMHLys3vddobII7e18zcvA9
jTApKCxWTykpiVN/0tr6u0/65C6hoHRzoXPeOw92oT/0/N4JrnV2eVfsQq1eTIf1xkr861AlLW7L
Xp6YMiyoaXH5SVfUxdUBGkLK8d3cQTd8N1y1SZhAuk0MqBalkT7diE77NGJjOzi8YuMuokqWvLpA
1e0nw45fNiFBWneYXbRIY3Lx+ixhN0okfVdoL6PwgBh76pCMJbZ2iYexy4qDJYezKfqDHnYf5TgD
HlMlkiPHrk6lS7Z6537OHREQVp4taYdOzSTdPYsyWvx2YbZl390FjN/e9NzHBi+LcQ0y0FzxsZfr
VIG7HaPL2OVXQ5ceu9n3b1i1+0QWgrtrRjU+y56U+0E9hMJ/jdgroY2pyCPoXIsRC4yTKLGaAAzC
pZldAiipZFfaFKpNOsBgcTtcpmyvp3Vkk44+Vh7RBC0BXZXd3uHzQ6YOxjjtgfFIvAqA6EsycpdY
4EwW/qbxqistJrxRdSD2um44+YmV7/O6ASiHkzBR9aVxorcodj77PO8DK2Rb4ifJUY8R0rjGk8RE
BGCaxK4SufdsovxULetnzc4/Bi3/pHCFxaKbTdCm6gFFO7lXPQMiPa8e+wmiGvwx8q0TV+e1OxPD
OQO3ctmnu+I6z7IHLoW1qZgjCe1GhfIeu+OjZVKuVnP7ViF5CxOcoeXsi5XlEJgYeSx8XQV4IgvT
85hbz/Sga82RH8rJHyvPgNFD8ayrJRIk8ffo6B+U6d0aNpv1MST7Ky9sBhJsi4jweYt8ko5AN/t5
8wNwGeJZhQAhobHHRCQvcYyec6j8iaW8lgTI8B7a1kNiipjJc3EuMNLlgeu8bSXFu9TUi0yHnr8n
ObERP9ES31bU6nNTHfXJBHuA/VPNwyExARSlSfPQj0tUeYsKZJyeItX8aDLzE/oHOSpm89br/QUo
MdEpRvtDxnwBnRDRoIoomhGL5LMRkQQ13PvucJU7qPyk96SVHFRx7Tvo75rHws8/Za3dQDVfdBVQ
hxpTvnF2dEErks3iw/W77qarmZAg6Yk31jB+kTkS6P4A7UCfL3JhhBAku3O5s3jU+GzWcwo7QJbk
A9Z6Nz//N6iWCJ0z0MgzaHAX1+OfrJ4P71k5/Os5B5r737/WP2oln9BkUGHM2/h7LOqMX9VK8Heo
g1w0V46/aKR+2TwvdiWW4j7/H8qsnyKKfp51UCu5DnIs4bm6zSD9L8UAYYr6Y630mzf+u5lgNVWa
xgOPVxN6HX08SSABZ+aWo58kwB5d6G1iVUAbegSu9m2hAITVIQIcs+jXSX9OGY6upUo2UpRxYHRT
UA8A6zI/iHAgRHJ8QdkUuJqxGtT4HhrdHoPLCn7y2mPXlVvdrfTfFcuvDaVDepTVfC/DjBi6RWNP
3h6ndbTkoGT8oS+mEq9++eTNpVwT8XNJy/a1rUibS1r3y0/bCG+TzAOe6ktIrjPeqOHTd0t/C9fh
RXRlSa/iH5zR6ne6y8asFT0Lzy7dqBiaQW5yIMqYsMy07vazosxxX3P9FVHuoR0fdYQ9pPm4wG38
fVuZe63HNV3115HTozlLtr2yj63P4TU/WKnOXS4+Q9UvgUlwZ/KvsCEFV04f/pgGowYfNHGvnMTZ
t301BLbe45ClGExIh9MRdJGh+C2HfFcKohLN8GzNC67NGd4b6ClZxTNdjfK6TRJatbC+LcYbP3db
xpol5nUvPETp1UTKgdRvIKBtWrIPspYQBAv7gRdfoTg+SjISLKu/ZaKktjqAYmvMn9RCLG45/GIQ
xmphGQ8L1ZgFJMvdHGGAQS+6kI8hA7mBvdCQ7YWLXC+E5N4iijheqMmA1JioWo8OD5XVynNDX9yA
Wda6+dYCuxwv/GXL0ui1u3gfDhugiD9k2zD2osxOQDfr/XWLJ6MF6MzVHpjlgOkG0jMPzJrMN7YX
DntOLPLM4dfsrtZVxPR5+pxj7TqKo4uv8jNczZ3nFXtqY/RnHLrYohTIaUVV6YCgdkV7nbcj14h+
X0gGy0107kFWF6Cr56i+sqB0bIuFai0WvrXtfYAV3Umw1zb466qGg10CxHYBYycAsidEsdKur2oV
l3uRYi6IkHUFKH1ET0IBkG0SAHiMsqvYrxxyRwnQc/Zp6p8HVj3zOB6L5NUD2i2AdytsZkEk1QWX
V2D7wxko+G7OsNB4U7Oxe+3YNCRJV5m8taW16ZnIcNkxG682ikinSZuIArF3Ot9rNbinKoLwvrg6
zJpu3f7IBiwTlStYEUXETbjmuYyiGzflIU4zcAPe9BY27T608tdx9J5zX64141h2N4PTbop5N7bt
U6Xf2A0qwqb2iSUlxUuSYZkwxJgqcY7EO6O6h8VkawJFL+Ysxk1yVSFNmzVvxPdSbchZhEGR1hW+
Q4y3jTa82/HwVXgeVhAhMUB6+o4GpXyqZh4kKzH6A5FueAyHZ9CAz9oQ/9DFTGJf/ewmXkevgapK
a7/svNmEDIyZyIX6JlHesxMyU+0S4jyGYRHuXWfI3JVR3ORdclHRpF8ppSHBhloSqeSia2otCQNx
+igA4ECIoH0UAHos4QdixE09OwnDR5gllOUQkR3nMBn1VlKvk+XVXnAKBkaV/0Aog6qcmh6RaUSZ
iE5d4pWrQMhH+GwmiS2Il+z1Z+ixArEao8NsDXd068zhqySFLHTr6pRU9oWABkQYIjpqy54I9ktp
kzFJo1EP4oR6aFylFPuE5BJmOK48mtFayscYrxZKGGujR8uQNvvGOxAyDEwXwyoOZ/3Jh7Yik9qk
i6qO/QTXY+l1zLK8QqR3EX4CXRgTKbHXDK8O9GlB9FOTQI9U2Ld5Z1PYVTMjPULHbBvj+phZ60oa
xBc+583NrFKqOfZ3FgECqgsPvRGyge1QfTv+00w3ZjTPTuUd6DPuTRVtm3jaUWNtROPikUvAUcdy
HWYw9ZWF1InOzpzqPWvsXa0e4EHTXM97chluU7rADuQnyrv0rJkVU9SQ7WSBKQkYLLhlel2c/LN1
wmhKpHcaP5RLV5m5Gs2vo/YkxLKl1BD/hdEuLjngaUO7TARxCMamGbeRhdApN8hATph2WgYb5ASh
FYUjFCvRqUCvEZmmWGRTZ6Obu1AOnw1dbxVPWzPXToqegQcmSNpvKvRqheRLBJ0zfS/psp6WLqIT
utnpQen+zrGLt6Tv3qfGJxDZvAj325oXte7r1JBqOfZPDSOCmfjaJpbBQBuljy3Dfg/JKD35bKXb
EqoVghrkRM96551qw0PjWx7bsHkkH2WdFc8dEN02aoPEeHWXBn/0n8I82o/Os+HBcLLom8KQjzxJ
ygh8jPdgZ8T1Ed1OhLB3repoM81orrIisLKJbPr7Bj7nZB8qy9mlSyJvBC0N0BFTzAEuEDor7wpb
687I2zOJsja0mypNnkQFfgA0pRHClrEq0s2SfuOi114PEXqA8RImkCcJ6lhgu8riCWm+nCFhpOoQ
vuMayQ94d296yCYRzyYlOk3YHE58S7wdINeNl9erjhloYBcR9je4SeG4ktx0TqVdeYqZqRHB1qzZ
xRCatic7gmVHvCCMfXYIO2OCOtPPeXWcCfYI1AAgInwubf+sRZKntNiN6mlKZMDuAp5aeOQn/xrz
ZdgQzquRLIxqxKXDvqJkiaQNinmpiZ/GBY9NooYZ5/edhiZdJzQPxTf6RXif+tZuY1y9JXPjhiAG
m2vS4rAhsTh5NktAbJzgrj6/TQLXX2VdA4XgrFpX/pfmLi4TevWaW3o99+krs5ldLAfoofZFm8Oj
mNy9MG59SxJMTIcE6WvCIWJM9lM+mdw36aXWvHmra+0zAm1A2OY5x7WdtXwwCT8Hi6LGhsxdXS+W
xDS9yZTAgxvxm0n2omMPguvlv36H4QG3ZKrJqtMktpPi+l+LW6++y+Ffk4j/8EK/jGJpBQRWOY/K
yyHx71fthSF8VEe2/ZNXjr/750ksIGKBbBUHnbdgL5EY/bJJJWQUfAwqWAa0JlKBv7RJtZxFBvE7
xcFvPoDfbVLtOtJmYjTzNbui+lonOXAP0FYFkT2ZV8jCCdk0COhg1hC132ESwTynRtY7ALCyjc9T
abyKCvuabk7YiWCFiGjTG/O2aeynqrCfZsH0j+Qoe5V2/ZdjcEdVcaetzFC+LodtyemICeFJTOBg
c9SSjZ+n686m8xj7Z1l4EXg+pDY5AryaPwWDyVOJiSBKpn1U38qCqWrnMYMoNe9ZLtzZeiQrziMS
vGDrZsvL6LjZymur6ylz2d708Oqa26xv7dVUiKsQcC2DH4uoejJNcWtVV6OyumDos70YpzX5tMFE
gqijFAnkH54t9/qQwLDkZCBn87lhkreuR+rBmugkOcEFaLKdNtlUYMskebTI3c51tLmEembLlFmw
kTKEYHRQ3vbJAKwNH8sykDYag5vayLy1lihM9MvMGnHYZuR8WKVa/lUN87vt2HQbw0uMr93CTD8u
U2+NsJvQ3Mxkc0M0D03Ix9WS8IX4oyvgBuO4f6rSbF/hkcyUs1MWa8csM3AN2+6zP2kAFwqcbmIZ
sodM2zuC89C/2gc9hRwZxntMwPe1Hvdrynw8CuSprhwN6mNVM5eD4YtgdW0vc/zeToybqBt3gpkW
mUY9sQRmeJ2NzFhHmDgRWVLtdAOFGkDiDyMH8IAjgXBepnbEsxYhb6LdVIvd32q/C3zrzTCcIWDZ
b1PB1rLz6hY8gL8tYhMPQnEoc7EDYr+jE2xTyVilIqd1YsEPswCITlDk002rijc7zNZDKW/LMTm3
iJ3SzF7sB29h/ZyYO7uFS5Qa6c2AAtics+vCzG7ooBl4ToTGac0B7tiNzUAponwWS+NjDGoPqY21
/gYPxaZXJD7YREYvc1VcDE0AUfZhaL9Cr981fO9rtmzj+CLD8YUv7YePC3o1kSSVYPgpK7FI5V5b
tNlIzJEkeUCxASIwJf0hnepS8pMIk2t/PohOfOgu0Q36mlkWsjMZmP0rMXK0N/Z1F+FhYlrgi2pn
9/2HrpKDP7fXI27TOrPfap2Gum24xPlyipQGGT120MpHl28z8+aPTqByjkzSkKKdNdy6DsLmmcXq
pLOH2Zv5sST+Z6h0PvRyxY2zaiu1nwb9bda7wGDi29Z6kMbdAarvmoBa5HhgJ+KTJe5HXXw3yY8s
A8Si5+EqJ7ln5TP2G6ObRpYbI8pvTSU/RfOhW9g0oelqmNNDggkaPTu0XGnSXL5n+SZbZhbolFju
k5HCHZtFB+D7HE3NetAZMsfEidjRvSQV2Z/scDV1mhXksnhgB4BJvbXXvf9KdCtkK3gHTnsekEXQ
IZya+C6Zu2/XoRsJOf7K7KjFUYyqTgRNSqgLT1fXISRsVEcx0OWbhiACfGpPfiHWzZy/dy0dvz29
tXFPzPB0mybFGVXyEk+3Upqzq2tvTRjMxlfTmwJtYCJZyDhGaJg5qAzr0c+mR7/qVpaeHrnXcf1e
pB4fB4xU0aLcmoESs/b5gPJ+TWe1SiaTRCoa1gplPZ79JyuVu6oewYPyL/qmWJucn11DeTfhRSqy
+TqxxQ5vnLmyxhvR4xptTX/HqYD7FDSOzDepjWWtfx1Zn9itAgTGnJhtddHhCGvZ9ZB7ln/3sapp
kUyYJR7heoP68AuNUqc79WXa7e0UCG7v0KyCoPCRtQaaxAfWRCD8vNJ4M0wqt8iilSYjJjW8W75a
ezsfQMKaLaLGvdU393r2yB0JS8X8SP0QmeQUdOZ01WfvPv6vlcz6s+lCLWa+X9kfwsWqazqbTL6H
YXKXRW/9iNZfdMeCFXnlj5skglFGuA05EJVLzux8DV9vg+gGcI+/69X3nF1EZ4KHHOmIuIeK6rYq
G3pjx1wtWRSMAvhR/U2rZ/AQ45e6tCRI4oehdvbK01Hxm2KpuXq6aetH6xjNJWxh7DhRStvFB7+a
VWNt+6xmSjD6xS4fOmZt6EQHOH+hn1qb//plGQNXm0JnCWJAEP6nZdl13PL5/9nk9w8v9ktpBs9N
6AKZECNeZra/lGYLrQBlHSo3Zrl/R/H9XJu5f2Ox7goPJ6Rt6Yv8+1e1mQ+XAdmmrwvHsphX/ywC
vP17zYV+EHVh9F3+459/LcO29T9Ofn/7xn9Xm5XxlFaZxdKlWVbDY0q+oR5+NcuaKxzF7eSSlaix
/TK40RGArCM2Ykql7X1Czq2b19dK4+JIuWiLBK5yCXzchJo61fNHz1ItS0pS86KLJ41jVBVXqAaO
A1fhLJxVFF3FrXXw7XadeQXDBg9J05gjDIq8+6ry3+KWJoz5bjiGa7u3Dr08YwbfuX63VyagOtQ4
Jj3RhPq0kOxE6ZD1YdlXcZUXa82NtXUq7fsQ1TdN1J1V+vu+NHe9eYvweS+hZplkqWLv2quW2dT0
ZXHjpjhCYnVxp9jatYCYG1thMa72AzE36HvtVWy3x2GyNrJKHO5iRFmMTUxUzPWxBdHpu10CfBhx
QOpilvcY7+Hn2Nte9Uly+3Wut2sP4JBWaIQw5vZKY56B0+aaG3ozGdaN33P2x+41g6w7oMnBJLQD
yX4jHXUsQCp99DqH/ch84b3EcGhZt6jXt2Hor+30gnkFh2jzWLoIkqgRGOZ/RqX3SAL3s0WZW7K+
AhN9JFRmGQfZhA/VF5Qk945rPDR5c0mzkQFp6Wxid9xW7NkjmX7MthcFID+J8CxnZxVTG6/JaTDZ
rHvJB5mfbTAUPX2jZV914xj0NsmW6smfUNox5k+0u7pIl1pqDaMwSCEy4kxuPNIlMuQOzMEmH5Kg
GXTU6dR4u3Yqt2gCPlAkMXKWj7nIDjWUqSwmrimMju0EL7XJ6XGrJYjcLcCkWedM666QRmLpnu/r
2nlC98+nF5V3iOE2Je9g41JTU0jeNYKru2xYL5fvfRjfVlz3vYdeWz1TX/jkFHP0+/2xmuMzmYyv
WXjro1sTo3k/DtVxnP3bSgs/RWXuhslY4YQOyDJiHxfpKwQBLyLVkdZnV85grlNb4iaSEC3GrW1V
JBFVB22qrpvotnE0iLn9zpEvacuM2wkfKgVZEq6qTEGQRR6IDRdca3bKAXD0rrExgU4WyC2DHLhc
7X3YDUEY6VQ8IEFYl6jJbUremhFoEqHlnBglFuI7n8KnMgYXnfo30n1JQ+uq89PnMB2I/eg9fGPG
1ojJ6ZI/vAb5osLA7FHZJ9TcOVrNzqkSJhTNs6+1eeBV4w8r6Tz+Kn0HG01b6RDA48gLyJggVabZ
5GxIRhNI0yTv82QU667wXy0GrK4Iz9WQ/nBGbSvjARB1DqkCt4DSEQNo/fSOdoF01pZ4Ls1mYR2+
O7l5hx8Al/ksNoYh7zA7dVd9rwLE4OtGw+SRLzqCsNzU4M+zgmz5st/mtr6eqMXQGwUSEyCINr4k
aXQK5+HDTOTZAqTrNhiaI8UNLEliCKnN447cM86OTYFziwFmTHunlwHODCApBp4+jfdJHgROPt7/
vnf2lUWNDvObyVF2GBiySiDCC/v/0PkWnSRzY9N5neqH3rphHPWNW/PEkgWOms2Mpwj0osTvnWxT
G8YeXLYhm77CxYgyw+is6ZEVP7ccPEBb4npI02PDLKs0kHNE5KSxFJJTRCshSLHMdol/iTF/YASz
63qNV42Kr31V5ZuVvmV+vNfNh9Dj4+wfUXSdY1Pdx+RftcVtUXoro+gPI3KMmZ7Vr9V6Vv4G0tOa
7ulkEjNt55XH02NToRuQVFJmabNfrBHhn0v/seODyWw0y2Gs8RUekHQAJrQHYExui9x1iTSY7twe
LVLonCgbXzXIr4Qncb7F1L75jsjRbe8zbdSs4pwmLMbG6ZQzZgxTH/WpOnigWwyj3MeGzQqnPuQ0
qTpPl5sYgVJ6UCf9iSkDrk3A9EQgdAAMtX5ca/IhK09+xK8vjR5mDK+R+2EzXNDNAWW8u0EXgGUg
mAUyGPsRoewm7/mgHQBvrmKf1RLMUNZ5kIT+pva/BD+gAzsL7BTBf14wo/eIHb6p4hw3rG3YXaDn
6K8IQ+SNSqyFi36jDMuapAefxJDmStUOuMxsGfM9agZtaA0hX3fi91y8jRaeLF87ZYsuRFUicGJ7
m87pZbT0g95ETDO0HX7CVcsaJ8cpO8FMlaNzgjkEI6EAhZ63O95NuOpGc+8sIpRkkaNkviPXkQlB
Qs9uRJrsJbM5Yb3Hzo7snVeySzbZ7K+k/GQZdIt88+W/QYXIHpHlum3CDcWK92eDO5rH738JXNHt
37/QP3UBuB/QBfw0Z+N/f6kOlzjSBZ7iGAa6MNtAl/DP6tDBL8HCiePLFiCe/1kdun/T2TNCTNXF
YpxAXvm7avDPqkNjsb1Xv53c/faNY5j/tYay1fU6Ix+nXEdiFE+T63sQQDp95yjLvJ/q7KYnbcMh
dWP0ULNE5HDA26ANW6I5fAuxYgLG2cqMK+XLB0CkoCmXcI8pbVEHxNA+vKk9Z0D5DTFS8QDFGsn4
CjnBAT9k6ybzw72pkBBozdJGmvQ7LgkkYzN+J17LPMpoVoq0Ejrw/aRwDPSxVSGYxHbWNkv4HmkE
pF7kpMBreOJ7Q9or3dOuEhsc4cQyJOdx46KqDg3KPU2wZqoE+FXjoSeyBVnmnVe118Mw21R6Hcvr
jqMZ7utJ6iGgqKJ+NJWCKaP3D2CbHhFVvZisDjjeZbyIoOqj1SoCnRXVSyzVWfTjDQLpbZrpN7NM
3qKiemyUvHcrogHq5BTW2Qf21WMOpnP0HA4HtkFm4QMzdlyyh7UZomJOzcEK6sqy5SJOkBFyBqlv
LJCiMWjRoUkMUrfbbgOqkt+ObE5iCf8oYUqTnsJ8v5B1xuxx2ZEMstIPXhMxVYqKHZWdv0YO6nGl
Nl10FYVYCHS7Zx3qximX8AjvxYrGd7uA+2pM1lmIHtlRokzSQuL4XMxUP57Y8N1kmFvhn3ZD/4xX
5gf3E1v7LB1exrn2TzYGrW3u+S+oTx/tokXbNsERLI8kn95FknFj2tVsRCMQzQNrDqQDNM9+6Ax7
22zsIJu96C71ydb0wc9ujDR7kXNsBmViUUe6BH/IcjqNTF30QsTbbiL/zSIrbqfM8rlwW8DQjnWL
7T686j1anGYB8feR5R00ncjOwMBMcBqqrHjoWDwGXJAS+CRzkKPuduARMf1vo2jMUSSI4WiGQl3X
fb6ljWE37SUzHIVhZIbqHu3Bl6dmgq0l463dWe666ioGcmgx974qd1jRoGRLiXO1req7McI42IUa
uavxvEMNd5MbZMFOivWmxQj66GklQnkl8D1gPUosg/mVqnhguEhXbtq6rJvc68g1nf9D3plkN5Kc
W3ortYDyPG7emfukBugBAiTBnpz4Yet93/v0beK9TdQm6g20rPosUorMCJVSJ4clTXRS2TBIEHCz
/7/3fpciNTgLtX/wijnfNSF7R5axIiq5CvYjyc5hj3zuL4ohuezJ4sShtqmFeGoSc6Ro2wVY1y2N
iS1JQUbDtAdADVPLVkft3vLk1c1iEO2sx7C03FfEIBCv1qMQD7wvW+5K3q1w+/ciM6gQTu+8tr5I
3ZirJqR3CV0VvSRe4sbZd+W8NiZtDe19F7XgPz1W4kqkr2aeEFFTNwdrLiXp/LCCeWbf6mmFQyXB
Q1TmK4dl/glNTF6QXIbOh+Mg9NXHJKUwKxjFtJkaaoBJxUA8GOE51HxOUgciOOuwN9oV7OvOIHeD
/FfyLOn3GHx6zAJMsV6G767vhg9blFcupUGLaHRUYd+2pDyR4KLcT8lwrycNv1kAZwmg0HUJ3eIS
3IGFd2fc+n3zqL755SQVcLiLJh5gPpWmyuDyL3++shQhMi+EziLG+SfUl5v/87//8l/vr/k/PGP/
/ov99YxlzyI8hzPR1lUnwm9HLIclYhnYey7otIUKEgJ/O2JJMCiAJAcaIpluq2Tv36x38hcaFTm0
Uccc3MJ/bgHDWuenI1bFDC0TYDnuQ0uyK/rxiMVvrc8EFbJVosfb0hrYTdqXfhkDoSDLVBj1bccT
po/kRMBdGNfhDPq/7jHLU3d0F7c+BTB8nPcWqHTupaX5xeWYpJXKXOHWn6mMmZ5iIllt5MhzS3iI
R9u49lV4ywCKwhWVdsfZDh/6qrugS6TEIZSXF2URgds2nFuvz6fHWIXJIopGUsMl2EX+ptBworkE
0PKWtU3huMfsWzaN5wz6UmVf+wNakOnUiyCbpnfP4QCPO/XQTQd3I1RmrrIb7tgxm+mJ8yxbEL33
rrMaizcdC8EqI4ZneGzPOzuiWY3A3nDRqfhe0fV0ZlOTLKL3HA/rgrO9WUlak4RPpoDrg/fVTnik
kopVTwXZCtAAzha9fM3oo0iSjOpcS/sYDR73rEOWphjuKILZu0x7G6olwBCWL8weey9M92xuir0w
Oo8BsnmOS8M72SNeuTSTS6bHl2SO1kXgU9gjq1OpVDiDlpVtENITIPsWV6LqDtC8GuVPCEYuPVxn
1CKaHJCOXPtBE7P9wCDlqD4CDX+kqxoKAJRc5qqzQFc7F8s7pKV2D/2XRk9VbtDRcoDd/NMCoNzQ
ftCM7pHn3OVcs8urnPgtsClKcEtBdWrlnLk40AbRrCV9WnKy9oBLLoJKFS3woGtXUrUvpGFAxlI1
MphCWbNUS0Ma1vFyVM0NBE5xjqM0H/1vxQ5O6KWPCWUPCaUPRg43xpm7eTONk//WMv+sNH388iVl
VLQP7UAkrBsmrMuyFmtWfFzb3Pwmqzlfi+K9LXxyY8HHZIQXsVmwoAYfznA33qeQ1RZFML1FdLLL
Irs0Qv3C08Ran8WDgzcuNyfoQGYLm2iKL3VTMxez4qDKrgprNjnGKXLIZOM8GzAogE4tzHhTaEbw
GcQAVybFVw19kzVGiMHzIsvkmZRtfsz95plHx2lShFYi/VdSMVstMjC3OOPMI/0dux6w69zzdQEQ
4eWI3E39jf6qIUFDFYcJywnWIsjCiXULCxMb6Ngo66hL52ZQsE2DqMc3tjCGoSWWOdkMsw4OmyE7
2xpteH7QN+xJE2oGcXOFNBDlPiTVPP7QjbjAbMPuI7Akuw8EKgzu7YmfBxI1s9yuavNjVMA8RPne
QKd/sAtnX1kxFYYijlZJru5I1txR/lu/0GNCkli1pqD9DW5xZVZypq+OILPfzDcj24ctHyZMe6W3
/Tc4tgyuTixudNc2LPcPx8Jb8nXBZ/2PR0PQxz99se/CgYXDU3hk0n5VDr6PhmTgXQVGdpn0gMvo
TGV/O7fUWac6fMRf0/E/xOM5ZkwHT4dJKvBPxuONb+fSD6PhT9/4T6NhXCU8gkeqD/ImNVdlJfPL
CrJkFgs6tcor3dTN9Zhqjw7vT4LY87yd3OHQw7Nd1BgRdgOIlp2wNbCEw3Bl0TJ9HY9Gxc6F6MoS
JdlEu08CwsszinA/ANi1xs2QeRdt4aZIy5G7DlV/npWazxRmoUE24XaS7ibpTcojmkxfluS97lLT
RAhLyD27/rGV/m1bSvSKBJuVt2ThSo4eg7Cg2TkEjWK1u8nWxIbyeaqQJXU6TpFdoRBrJz8pi0fO
qL1d12vLSV8ii2837exwzz7dOZtepq9NhVrycz7o9G+TYgmj+WKs+BwZCtDEke6Sa7Otl27S70RX
TitHAZ3ayr7LvyGebBjS/gT2CepAsycIgw0kqPW3YYQBLRpAPBLv4MmGHeV9o0j5QTvQseYPxh4+
1oTeCHAqGzAi90WcbHEiP2m+ddsoPBWsXUhVLMx8fBfeoxFU1KMNH3MUXk8KbzV2+kNSAbyyFPoq
SgIHfCM4LMi9L4MCZFVNT3ZeIJEEBXTiTrU0WVMUbRJJAGpZ0eTkO6xekyhmDUzJk1nr/rvs5/St
96ZTpZesyr8ZVeLy1ESuztjovuPtD5+ptay3/BnVoizxkk2Wi6qRjudCpq+tNz52WnSV1uV67A2a
JXNR3yYVJpfArx/dPnqcm/oEzNo7xWOfb3ovLXaVY8KVmUYY+MqbHmPvfbDs5jItbcaKIIHK3ZmS
RZx9tkuCBr03H20SXeu2UQ6Lyb+PBW1OzQCFtDYqHJ6dYpNGlhMRLScLxe2GvlDFMPVTm6AagbcQ
s/6xA3RqdeZjA/gUynV6KaR8yNn2LEqU+k5RUucMBRptqDv6iqEKr+xNV1TVInb9O9pa8MV2jlyN
TMZWP0fnBh4rt9FsP+kxJzisVn7g4gqnJH18dl+sSwwe+RAS3ofxOn2DvUJ99RT+dYoq6i+bj9Qz
2NUAiG0VKpa8EO1vCh9b0esRKaBsa0TVecYAtEYMBQg9HMIW/HQikw9+l/k66AexHqOU/wEfUMvu
HMyAbPVs3rVh/REm8VObAcCo5mI3Oe1Vk/bl1rHmeTX2tEEyFRbbgmdX8K8/+Qgo8azpbAOzHpj7
P9Se//KfRfrx3/8BYf8PkM5//wW/HyOcIDZrTNOiEORbvug7mYypQ6iGOAJJnuv+sGFU20OUYQLe
GASVaP278YdnN6o1jd0kl9w/1aGEOf2n8Qfy5w+vxE/6c2UEmhcOfrkyp+yhRsPZsKv6suuIyxLB
4hz2Eu5qcZcL/YEfz1+S9ogxaM38I/AhXjYu04j5iOyoWcX3ALuAJJBSYDkeFD76Ywi5McR4ThNj
tkDySU5Ow/olwZcdV/e5RU3EbLIFcYbyLeTzgDlFRxNhLZj51noIx1fT924DvboVU7IkVQ5p+RFS
3FnOzlvGdaqEO78hvJczaWmYcpAjwtg9Fn2rL33NW019/CAn/a2JyAyxt1oaYUdCh6NmrweP45jt
rJEmvC4Z72IPMSwr4el65pfhXDo5xnc+sdu4f0xS7XNqCY1GXfblBh0jgKRDJbIwCZkO+XZoLLPx
CfrqA/o+CDc4ahHOtzR/AQQNfuoqhfjGoaZiWyyougG/UvluuxhEaCLRsUqlbDj83L8q9fmqsINj
MVCNRzFqifYc5B+5boLpIsUQz88E0TuHqtT5ybW0O6e67a0LHXewFsTbjJVUi1AeYIw3kttAMLIY
J4dxskZnqhv/Nrd4jlKKxU2gdTZmWl9mHW4Y32LitGBFzJPr7HoWNRujba1D0/t75iV/N3nyaIbG
KQzJO6WuhzMZBsANeUkByncC21mFOEFdbzk4uANwXPZr+u2SjWfURIIbBD1tSKZrTctvHaAR20Dj
mkEy+uyYl74nTnNCsKsV5EZLyrGNSvEoghydxre+wEZCuRKJMvs/6bLp0PDdy9aLsDsYGPZ7j+R2
l/RfbeJ5ixwJCZDNrRXn22qkdwF/dgbH2twjDh4LbHlG8IAr4qlwOEfHcc15PJYBQJIH9muHcoAw
PnC8cN170lrtPoPAJvN2VTCow2tqD9aQt7uObOxkPRHpfJ1zIqpFsRmcfa03h0KBz82IqwG1xEvf
MZ6SMbHwzhGJgUdKqs8/z9pHOvQvnVEfNOL2SZYeQ5icFC1NW9n0q8Jz14n4dGMqrLHF6VE3HKLM
vcmmnOUcKVQ30HcT1cWrrKYSInip9P7ZJmo7Grh2zWijudna0jPwz+lxrmac4embMTY7BrlVm8jL
ROP31qPClS0dyNyvYIAOr1UU0UUFTjoJr7QBw2whCEEr2msPFwFAeL1WnlRMn0L2XBU9L1+nmn1N
NS81FDMWrNykVRpSy0FawcGUGCopi4GOQ/inNN/CKiwO1Ryf6qDc2/Km7LqNo8IhzaujPTWkJbxU
XHcdsj4AazoqFLlWeOUd9YY7kBsFRGhkOZqUB4tfrF6NqKDJOsvH1yiZ+Jv1uzXYZHa8DFx0dJvq
gpgILcZd6l/xhj8Nur22s2xZG9FWi5MriKbrvgl2ZjVv7PELNWFBZBGAi7eyRLTqnGEztpIoP445
wma2+xX3rCQSe92m3l7LJf1A8HuVsFFVr/BNdxDvHXBs8ZoabkZrbjgTQMDWtCZYSvGalQvpqWDb
+CVhpfgrSKjzKgrzYVIGXU+Rg9VEbCeWsXStdhVNPDvzujZAJXhrM6jxBMTNvuJRfTDcxt1okscC
6elLi3SoJsqnyBjbtcFzzkQ2L01O/6Cwt16K7OqZ467M8uTyX3+OlA4yng0y1FVo0T+8BNwW9P79
w2AAOeGfvtL30x/+ikWEGJDat+P/90Mkxh4Lgpq0hIFc+NsQScOOzcEPQ00nsia9H5af3CYEMRNL
gWX4V/6UvvgNkPjjEPnjN/7T6V+KXpR2T7fapPn6iuMqWeGoCqDW9lTHlzqtakqvBiTsKqRwpeDC
E5RhTNT6doQ77Jp1Q/ELikTfSSq/oBOnaWDyBKieLbjFGO4/SzjGHTxjfZ62MT6f1aBhBBL6hDVM
4Y9H4dFIBxHZLzuAQgqSXJOuIbcl77OEDGPGDrIYdTwStnKgC6gwWgSrWEvA+iZ+aLHtiUSYLsGI
Z3dW1xWbapAfjuWbUKqzah2mtE1nWZ1sOy96Cnz0tCGsLszCW8aWfG6NRF6whws2XlLZ20yfDYxj
BB+bqXLWsC2S66gcjoGoAcx3FCgEVi/XeQJppS+zMx5hF+4Dvvkop1Inrotuj4L0YM4U11ZDNV36
APyJaGGf7QajPcRmPa+Mpg7Jd+NvcFVlexA3aHjwO/HdNPqwn6EzLJxkbLbFHBPszGt5NDSJ7cH0
q72NHLmM5Ixbw+0/lUa8Qlgjedlp+o5fV3ACChrSzZaJ/tjp3id3/37tddq4jHOvP7JWTEgQZcWy
bzEMeeNbHEjrBolSQ7jpDv6IM7mNg9cEFxSmVmjK6SjKA6GtATJIUR7iOG2WJVMWVvC8uox5Hl1p
WqSfCBi6e7/JSxzLtnnCRZ28h6Vv3RF5jTcC0xsAOz8+RtoAeMudDEQjXQ3yYU8Bu5nMwdb2w1U2
B2fV3icUXFqTzdaEfU62lfqgQOysst1npk6sxO8J/pkSBoQZ7HVXY0vsZq9Bw82LfPG2tvSzOcul
0U6beGio69GjKy3pD1PpulDNGbqjiL1aMMjs2gZgjetq4mCpC+0wiJp8uxlfzc705QsiCbFroT3l
rAjCMNRPXuKRymyMei+qcD+3HI4E71ZV21hL/rBTZ4mP0KvWWZHf0Qm90jq44TJqiL7YmxQBttfc
rdTb6yyq6k0FjGKHJ2lPzqhe4kyozkRbOUxzZ7yRqu64Eq5xHQnK4LKutzUsjyInsGyYTwFlyZVq
TSYTGr9SCpgcqWxvyIAYFxJq+ypi585o2h+rkvyqYcAtoxRSHsairjR0ebjttTQx9rO50Pd5ZpUc
sCouWtLvnJbyfqITlVJgu6InPq4jIuKgvb2s3VWgvm2vVZZFhf8GA963SK8lxv6LGCKjYZq3QTfg
f8tKvrSeFe8JCqRNO98mGKJh3SjiOD41+i+mCJN6GGnmraXY5P/yBxTgQ8wnisgFi5ox7dsP/Ku5
+O9AYn/5z/bz6zX/Hw8Fs+o/aILDuvDzF/z1nDL1XwTzJthItprfEBnfzynvF1Xla6AUMrv+2GWu
IBiq/ZxDymQVy2H0fUolwcZqFj6oS0sxh9ufOqfM/4dL+sdvXPlkfscSy4NQsqwy4ezjE7zompk+
1w5e/QK3W0jRgC/xtLrYlm0S8LxrDTrJ0qHSH5C4eGQWQ8R44ZiHmXf/fUdy/KLwVLUu1dfI7q0q
VSs/o9pGDrKCdNk41kM+DicsSVxfYQeZczHfCqu6qysMmdwpVsYYaFA0Z4LWynxmiWMZDVTeWMld
MTi3rTueeQ+Hq8LJr6e2ueoCokhkX9t9UsSv6UCntWVPuD1mZyOxo3yZdr6hII50HdVnfPz9Ysmh
Zh+iEpx05t37WmhddCK/FXp2YTbVY57xyR3dmKkrxxti6f5nBtRm36oVakDBTaNT+YmRdJm0FKd6
yCN9Ko+0eyNapJW9iuEiE3uDwqvFTM9N128FW8iTJ+pD5os7t7OwE0HkkYzQ6sCUK8Taz4aBwgxG
cyVtF5tQiF3CwePWccdEeie81YAUqPJ8Q+dwtLCyRF1YwbFlrFNdJ7qYzGTnGxx5Qx04N6FePhZe
feP1QB/jRux0G0GmzONTFtmE9oN7t8CXY3TWynDNrVdlZ5Nl4I7ZgmTRImuglBhOEQMjhPBKxpde
unoFimk5aw1xnHC+JeARHqh3PwWlTa7FxLVRlnt30N7GOGecZIG6GJyBcJRHpIqCzl1tFQ+49e6c
STE6/EMHVnOpRRr7kBl2Udw+mW32WHPk8hTN9p0YN7mTgB3q/V7VQl0lLgdLXKU9/mPX2TQj/uK0
xL3vm0z88apThechxsVYdMhPWk4wpewjCOAc4k4HxkvrVl6gnaJcr0m5QdwYxJTv0n46z1kzn/za
sjCd69ky7At4LfAX5/Ak6pkLFII7De3+0fU6JCy4Ap3UcAPDlMB6Ilahk0fE5EEvTbJvt7amqh7s
WxnZ/ErllxNFcOqbmr5SH4xIE711YX0IqWDsZe9th6bceFoMeiv1tnkkr1KXmx2e3KOjxa+OcMZd
NrRXbHsuzLAJ1lFCgeo8ISeDejAWIqhf8iDdsIPFyDWlB9sF2U1XNryt2jcWmLDYVkSy5KjHcdJq
t3o+PREk5U5ajfEydqkfzoR/MDv9iQaVcCV0uQ4M3WJhTNoH+/gunEmrDzM2ULNynry4ehVBQFQ+
gOMwQbdd9onD+lSrGXHdCbmCVx9nzLhoZnurpcaOxo4PEYUMtRlG2xydXc+trxTUDX1NyRd94Pd2
7bRbIxSvdVKcSCM0+1riG16M8OqWU+fPF0nqCcjW3datlDDp0XGReH1z5O53pNNVe4sCDXetnOnY
gMFm43712XfgyLECbZ1MXX5nTIV+zsnMBl6gIpO2fzX6eQdOGzhOLgcihMakMmMl7qHEyGSM+VWQ
kco08rxRWWevRjtHHM8+Lb8gSsxRPstpNiDe462DXmAgnZfZ+N4YcbIfwQ8udVmOz3lDepf9MrJJ
34TXPsVMVNVON33sQ/vqo/gYGpl9VQyYIbeAgbp/g4w5G15FzeQ6A1/K+GNNsq3/+z/+8l9/mGb6
+at9nydZVmNZsaUhbUJTDGzft8lYWJl/GEUN+jUsptnfREklOZrsi9l3m0RJfn9Oc0QbJgl118Sh
I/+UX/Xb3vxnv+oP3/hPomQ2uTbhRT9f9UMIRxCYb10fZUmwri27Y9jo75De5lI/NQpQ00OqIULH
hZIKnsIG4pdC3xQrgLpw/R+KGUhSC3b9SmqHFPRN6vuPoKKfPZA4VSteqDCmzpTnWgk0R8NS3+f8
nbYy9kSD6Cwt3tkgPsPwpZ7YpOdAAXgAAIcAeapwWvUAegJAPSPAnhY3jgXAh/7Ra0rJGHLCEG9n
s54U6yc25RZy8hKbzIGC1VVlEmbObysNeE1qbiusIqH76ZKZULH3turXtjOsZVWvXFaIAza+rCUq
0PQX/Ugm2LkiEHnN5ndVs+ZGWNsOUtJpmrNphfsZha96UFxXJCUCa0ORJ9ncemfjgo9A+KiS7g6R
iN4OAfhOAqLxLss02oeGderJqWuxvrPHo2/QKpV4W/CgRLtGn6T+q9TTtzxK7uZUI/FZj3e6HrM5
1p+RuhcWBFKZWDjoGlrv3PLcD1AkXQHPUK82WWudqZXjzmTNDdW7HRgkOB19Iejdq3RuFI+iJ7+c
JcPWL/O3ITdWnhbuvdjYjcJ+piiEIHo6hEun6d/6OeS6LzpaKGyCHkicDWHa09QWmHgdLnR9fkyZ
fqD3XNhZszLdcyAJqcdvwMt3U/2G8WlR2FiTvPA0DpPcR3BtvL5aaV67tNhluwXXnKbSsrNv5/lO
gLfmlYb8HVTstwXGDWqyFvr87GPfx+q7YiFzrnyWj00ev1PTMiyrhp8HHGeDwtdhb+10/L1Ru9DD
9mYQdx04ANO9dZPLIQlPhuwejZYfqiJSZs7PaUhbrGV8xm3f7MxE3BqlOFhec0OEYC2UY7EJxpWh
R7sKG2MacjtMdLmNMTgGcXpoZolWWF7NZvuRFOWXw3EpM+OlxFSUWvo+xGNJEIw3tfY4QGBJC4C0
vNTksC/92AZHoIyVoUlHXsjobZeXmYfoHqqY2GiG+qpp0tVMLSd7z0Wlo1u2ujOBC89u9SS8YyF8
HAzzPofhQzzp1YNkSZ6VOVPTlx0o0lkL1rVzTnCy6Hm26DVrV9taeBrw2c7ZRTFdWhkrJLvsVjV2
aYFjNMM5WmRltW9N/8qknpZLNad6fEm09mvKWOc2QfTqh/chkClfWVAB6ZQBP1zbg2Vw0H+g3fLF
5gg7dv7EPmCNeIZSW5e7DjwFyOycj1ySMGoCd2u8h7gz15HKcsfmN9L+hAUYD9LewRKBG0q1vnPV
bN8nvLIquZziGGCzdBYEvSscDES22rfOIm6kB7eC7FzQV9u6KEBXmrAgeAPEKdaycjd15uvEdZnX
eCn96YqSULirmn5Ooh4faz2gWoNu4yAmvAlD1MzBoVLd4U3q1A+WhoN9y4eJMVhv0tM3biXlNiFO
3oHwm2q8eJ67bwiigNpchy73usGMHuXQL4Qcd14xkqsJrpsg5QPVCT4ZTrKI4mmls8/BCLXm0FgE
vraxinND60tqLrtmOplmOS+cqr7w/XcCzYfGwVcBW6nQvyyUoiLAjzSM63aKniwe0wlXUVuk7MOL
pQe0g8valdP4pIyil1kHHcgLDRIcBP9wAcx1qxfenuL7ZYCOOJV0B4RlvpkMZx33bDCiLQ5lSDwD
ga/m3CXRUYPWB4ps3YcGq4oYUCaDl3hmcKKtZDjUacxD+BhiVBwtDYSZ3Mj4zaaa2YUklMtV3ZkX
QzJe6uzsHSAYKEdPgX6pofsZbrv04SO0D77oz06ZAXQmDtg0267/EGn7qGXWrdVvoxzHuuz9S8ys
9SrllreCa0VwiVK/FoaPS6c9ypj2VHf9Y9OSruLhQRU0c0G01H0a6dxqIbifhx5/MXe2tnad5COI
gIWRot31AvU/E9veAAtFh0oywhlwgD+VxXUM44DPzibWTxqJyDGxz7Ht3pV6tvVc7xYOP+/HykHz
yykDnfpHLJkXxCq4y7cbq88vhlne1pk4dQDujcw6D7W4b5tp2jQRcgmZ9slBew2nfW5dxtAhHEow
0j687okQ4N/vPIaUKI93kBv4A1jaJjjdg7T9qgKS9xDq4Y7c5GDD7OKqFWzjrDhK+MTfIZ/u8xSM
TMrC0629G9TRu0iMO21GxJjpPBR6u64bRGOvkw+62T0Red6nwJeqprqVBk195DX3nIosEUkuNoZ2
HU73OTQtN8La55nxopfNoR5sayVbsWOJcRlk4tFqQ8XCX4ekZQtWUHpCSKQiR+vo+h0kitskKG5g
P9hEfEncquQtCVzitJueRG5IMrce3s0uHi5yErsUDd+7JHhT++yR5zXJ9ZrWNULyQu9eYzK/RnBO
p7eq4QQC4O/dj2SDHVJfEVnhUF6GaIxgKakPJ0vMCwjRmUWgChnTn8SDxz3QYEJCcb60SCNXfkJ8
MeXAsUE5+8p4gzMQCItklu3XEc3m4HCINwcq6Dxz/4lJZtqk36ZKe2fsAznWisMwT2Qd028KvIfp
dWnHdFp01lrrzo1dvg/ZJxYAHlRXEL8uG4gXFvCDnvKg1CxWMUhofnxivowQJZWPzTQcB+uZfQhN
6oSz8SbH7K19I4OWoOmXjFw7vzA3At60TyDQIjBH0y57bwsStbTmTZaqJ9cKZrCCVr667njQgw8i
oysK/W64uSz9krqScDrEYXiKoVyPJiyJ2ueFyJY8rm+iFNyJYY5fniJiD5p/GTQs8Zt5U5h8rDVt
1zUfhdcsM5OyRb/6tLWW9tip3/LJ1K0bTiRIngaGM5YsvHcRe3vPI6DDqqBPXhmAb6Z2xstM+UlE
Ifoqz3I6Mtu7PgQbovDdrBUWHT87OYumuEKmy9C97X3E559FHW9GRSkEiiaOXZ/ejAYAQ0CGPkDD
FrChOsCkIh2arv/oA+Mj2YItD7GSHsbmowSP6HCzhbtaPeJIWklD+2wBKQZm/+gbYmUqwmKhWIuQ
rouHCvxipjiMmSIyUvT8wcXzNYZxsij6zlzGit9IRHb9PxOQFXk9RnTKxGSNUrlq+3fSxyHU9Vh7
nhnjelq7uZdc9yBfy31pw9uP7wK0i0p3lwMfSq+9LlwoaCYW6qpdRpNcVdE1K74lSjl+XbFyOrbx
jNjl4K/Grt5EWr6OGwhLJHB7e6cfgIJwSa5rYEXzuLZ5gIl4M0j97CX3GdbqpPi0xvsSFnWsOWfG
nVVmdfe2ed2XzSrqHybdhpGiV68F91fTi7cR5cJTMfPbTPVTAvlJ9Dc8vVSG6t/AygQtBrwYPiYq
4E35h0viu9f69T2N/qGOiYDw09f669zp/aLDYaA6Qn6bch3Uyu9zp+myFlYmJ/5b/fc5SecXwyT5
oRPk+HVB/Nvcaf8ilbMJVuHf8h1/IieJz+jvXEw/fuM/hTj80J5s2TXJymQTV9f1dT3o1P0pZdy2
iPvmPiyJslmznuJ8LrOlmKcXo0WOKbVgfgzSvL0jfN7PyzJTVzGG5afWCod5UU7UnnNPYxwQSXHm
KQDfJ2naVc9OzpYsFAVzBHCGdVNDSAg57HAnHNxBdx+6Aj2pnLT5penVbFm33cXofg2ZueltPv9E
8rjUdRRjq366sX8NivY5In/mA0maloU5nNuJbNtaVS0ywjbWfVCb6n1fQsFkbeS6/XYmUCgqYtDG
uJ172zkT5/JPScDQm0XmJXua+Tayjfl27KqAsbmAk29/1JPzIbKKlFthGlcVLY/tEIY3WlJai2TO
uZY0IfVMy7EczkZA5Q1KXXYdkvpKNnbYI3gaDX1+de/mRymdU4MjpMjiF1dY7WMeaeJU4+51DV42
2W9j3Ezcfgntr1vNBWLvGS9hCHvdZLHL4m8kvM76MjJahLX5DrGB/EV4bBGbXHVHt9LusvN8+Fwu
ZYS4WhahblBP2PFIYYk9LNuCzGVKHfyusdmuNiQ8KBY5RX4MYmGmdqiqjfEmyvYQj0i2ZwMmIj3F
MpNvcZQBo5DXXmU+ignGA6tpcxVR7XRTCwdesAD8Opv5em7477PKh5PEcz9UjZ2d3lcLGcPKCtzu
mfBod3SC6Ni2ur4RtQt/TDV3Jv7J6VTe3TfZSHK06dpxCPqXUNpvfKBYSlbt8MJ4SMJPgN+1X4aE
VeJUGbSHkMpPYdvt60TKR+FmAZV7MrhPxvnecGr+hBh62ujFA5al4KVMvGCJFO0+kgeON1puPE+p
dcqt3Fyn/i3S2ktKPdZS8uqmpXcE5LkKpuBCb1MKg4Jrl3bLKkyjJZVNt2XLaKtN1qZEA/AbQ9KV
iCe38Ha/06muf7Ub/B6CY/29B9G1qI5zcEkSrBbqEfJ7dccLHMdGOWDHSMZmM6UO2cPM6OaLtnEZ
qbOuuUCPXusVW01rJgOyrsuiCraV258izaoIOIZw6qwYoRbz8EUCdbaenRUfaEzK7hK81spSXBuj
j5x72VOgyTyWpK9ZKk4GfYUHjagKRdFSc6mMNvJhyVVFf/RKLXZYDTsN62bvwwumnZVV7ygMn+i/
wT7nj4961FSvIsbRWMXq2wvz13bBv74yvwbCv5cR/vR//9f/b9VHtolUaKFm67bzT1Cbd5/p5z8z
1f781X5bg+qQmTzkRwt0v+A8+H4cCQrkhUdlkirwdVmQ/rYGlRxV+JvhN+lCyN+tQSUip2VLqX/b
jyoMwJ85juy/f0P/+DL8ZKtpcjFHnJWUr2vi2GR9hRbXTyeutPUy1ttL3y32LEXNReI63NU6skR2
llrsB+qHfBomSluHDHyJiiazEqwuKhVZdlR4uWCFkYf1s9dlEZ4V0sb6PHLRxFHqdmW3L0lBz7U2
XIL37g+hikjnTT1tdBWbtirLrg6FClOPIguXQnZU9mQDhUhE/XeJ2YersuvPWhyCMGm7pQ/HCe3e
RrhqMeGRHiEvpUQ0cvs7nRzDomKZRNA6DFMFHB9eKPVMLsHzMg+MznaagrFFXtTj6ylIrQOIAPOe
ciYxLLoyN7baHF6JTr/WRp2RjMzNihg8S8M+CT/9JHfeE5XuiJU9ZKjiF4vgB/2g+w66LRPMU9KH
rFmi3ljz7WmnqUmuEEHyddbjs51VjGRqOndH0zq2vfRb4KT7Fj4hXXIqU8YgYin0DVibSiVVBjvU
l7qiE83EWPD9bCs9JZ9t6M8k87NFrTIvnUq/jMRgknEcNwbBmDJthl0dOtpl2zR0Eaj8TPQtSjOM
oXU9iu5Ks7mTFxjSN4EW/1/uzmy3jeXc968S5L6NHqu7gZMNHFIkNVOzZN80ZEnueZ77Ni+xN/IO
+yV2LtZjnV/Jw5JEWzs2jQMhK0ESRzKbLFZ99Q3/AS0WSz0c4/JTGaf7XkbT26tWEDxj4IagAiu1
bRe6Iuol8Ml1O5mn2hgAtjTyFmlGSA5hgFjnKD3pGPMFO7EJVhRXR3vHzVBuGmvkEyctcyg4xI0Z
0GVNbW3u4nUDL20HZNkHd8rATQ2nhdTm8cPhOgyo1JVa34mYIM8yDV2fUUB4c7upoweXX6INVv77
RzcSYFWFL6wz5SGCcE/9WEj4ElDCKxOezZf6FtpImRGw13XLJIJKMd8voc1+Z7FDMCTBq5W84Sld
2kashBxcBRVE4JOkgG9IDExMuID4KzLk8V/Wz4Q27FxfZtov3jhjpqd3dVIMhR240KWx0jxsVOO0
iKt7laO7IkfaG0vMS9o23fMaR5sDi6akFOoZAHFxmpGSgN/ww7ntd+TOQQRXaMLp1Kqzg2x0zHnI
bkSt9GMk5bgq4Np5iw6XErTKB8DfCpBncLRKTgYapR/9brwdpG5VWzkZFgWZTVQCK+b3yVmN4BUG
O/VuGNFjKtLgUoy4p5ZKPi09KaIF2SFbhlUXHrSIb5mBcmvoGd4CiHcvh9huT+j/WwetUSCLJRgh
qHYEHC7dtbpuWaWyUrZojqbheGk03dJMIMJWQdzvFgFhQvFyuNRo1+3Q2juq8UJNzP6+CAVdAdf+
WPjmgZ9X2nzUWkTuLfGANfxxJwosKOthCT37ICirVdvbhylNSF3qmvaIo6T9OI+1EukTd5VH2X6u
6ebCDC1kRhJcQXLAaj1jIZAd+E1q6JaA4bxVOrJj8IzHkKOuGOZbe1iGewhkMSbRJpjQuJaOGLO7
uNjF5g1jfwXBWABxQ64isCL0davSMenFfmkjfYsU9MymndsAX9AnfzkyQmPuvRvX1UKEPc0odFA0
LNkEEwcxYfueIjgbIu2POLO5ihTjOFDg0dr18aglu1VRnWRjYS5hVGIArWn7OsZ7DnobMUJqqzHV
YQhDwaqF8qkEILMz2NqJ4ujavJmmET2TroLDmCjKenJ6IPeS5DiackblXKv05NHhz9YeKs0Fo6Rc
UiQnV9F3CnIEeGSSDjVKYpSoW4xKH8lSbrWuYE8VtaRbwaeyypw6adrN3Q6JQVGfNo27SgDLIgoG
GctQKrDv8LPAp6iHlI0nAvghvSsRXzs2F1wy6f6uHcHSgsvjLwvHXvRZqS+GFCuWMkTFI8lN91Dx
+3USoMaia7fY65yNarxHdQgSyWMw2fbqlcAgTtOm/d7EGwI+XkK4NlEh8w/cuhuOna4KD12v+Gij
InhCvQWgxIWGMJU9oBF8dS23Pq0HCzMrH72cMdjNITNiqQBLwc4w5jbG5sJxi/7ajCxvPwDw2UFT
YDpZFoeNmZzo3hghc2XjX2PYmJbCMUF0+QYS/nkiJrxZw5PJ7C9FG9fMFfKLLgfzY7JFFB1ER6tg
3+tqH3NcAHxMDqcyLmBH91DaxBVICYAMrX5LMo12TLIf6RZEfD069bgXY9X8VE3NrSuy466OTtp8
vHfo+dIQBqcaJB/VqltOknUAiG1VYrawU7slfsk5nuJBWjLULMcj30B1xYNgrpSaioFZUy2ZVy3V
ph0Q5oLIU2rMZ2Dp3yFGdDRiO41XiHZKIkOpUE0PtZuc9KLCbC5JP1E4g5kq86NUFWtc3PGYprVo
Yuu20g0c0IkiZ2oMxDI0SlypJZSrN0qYSjqRQ011/GVr6mwDrlRilsbCbDJjLwIsBI/lrq4rXtxx
137tYDZZXwZdSEe8VJh/A1tpShzKAjtfafg/8xWQuoX2yo3iGBTPeO6Oxi5yD4dTLSQaOH4Pt7MD
nNxce7VxopapBq4zu6A7sgfug4GTUy5dn6FZzmANiPeEnBkL0cDhZ7ng52rqsk1jjCJVNOm6SbNA
xKrnXoz8it/sW3JS4cfDfac6F34GkCTIDYrzcCdIAUGzljNLzXCZBX/jWcXCIxNZhWaybBs04pV+
Pal9vhuUkbOAMSu1oTywSw0ix2VwMQXFIYCm0ymXcgVSV2Gs0K5TzXM/0M+xVguQgDEvkKy6QYGn
26H7vqPKeZtWSf8OZoGHSjFetln9qeySy7xW9p2wO2htZjVKID2umbgElrXoEJ/G7BuV09bTqrll
Z0fgt++Q7WFqEwSf8DkqIMrGK1QWpBeSKPaQSjou0uoo89DwDrruMlGbG4v3OJ/wRlnopnms53Qj
8vpja0dI4LcZKa+IDiENcxH12cpIE0h13odAw1RXMywIdWl+EuTa2vVBBSiJuIjs5rya9N0mTyDh
VDbUqsnqzv/9i0yBXosFnxekDTR8mn0/TsNmD9n9Q/XXvzxkTdiMe/d/+6sN12PjBb61OakZbUGG
B+aVif+fWjUSBgvj0kWqRrIxv9aU4h08TRMErPxtydT8M/ES7z4zN3+ikjQ2063nb1VCbJ+mW1XZ
U/m5ZgHaFdWkmFYf6PSiCRZsJxsFT/Og96zF0BxR1F34+Wpo9/Njw76zuKXQ62LI5+AHQyAKl+DX
c4qsZpeQbetnBqomNELH4KiobpgPtAxyA+4aHzlwZtwzKYtuQ+Zg6pcsMXeyrlr1KKgcAIdARzDW
NFZpe9ont5l7MNSUhCW63S16KEAxFi4KadjvoAs/N+w1WA/G5K17M8Cj8zEw96lvmPf0IUzpFmMs
ypV+Hib3U8uYFqHIdHSP6mmFuq6LmtigzI0G1qPISNCqpV0g21kusrV6GVmXhbjiFPsYHqWMfH04
d2LhZydDRPZCL9hBGXNeeudAQJGYR2MrsZCWX2vpUdahzmv1s85j7t9AInDLQ4RILhPn2FGvrHjm
2evpOKZJeBilKwTbYnIGx93Xy53MGzErPzRH3NNbBujMjxZqTouZTJEla5kEH0zyprwzasJdBWAH
/KJ9V5kP2nTou4smmw2IeSYIzmez/G7UZsSyLESCcjE4R00pMRrS/G8RtItST/ZDBFSCdJjl5g5K
YlV3ZS/OuKBW6kntACHdT2bqnqesyr2ETBjbKM04mpjn5WBRGsaJyTDMkWqf0R+d+eVpEtBfM/2F
rS2oZ3XIEBjCzhmulNVepV+mUzGrBDvHzY40cz12R0jCzFt+RU26WeteIIi5M0xQ2Kv9PMGQsDdO
soXdAGCCpnJ8DWa2MZfGUeCguKMkYJ7woVDzowxtIducKxqIn1icDXBqJ0yJKkTWC8w0jGWTXeVQ
h5jIconPfeaU0mvYOG3KA3Wsry0oiSK70q+R6Tm0E2sR5OUixMMcsYNl6dE1t9aGtsaCHa20964d
X9m4ozLVRO8GxIpdnGVM2UWi7VLMXrXZcbDHTAUHu+STIL6WaX4PlfIktxET6+2T5Ia5ZjhiHk+/
VnZP+7WC0JJ62sN7Zpva4MWR2g8O/Ll9MkXHU0FTWa139MJDE3+YWzt5C9KjYpHAgljFfetegsyi
U4Lk8rUzfJyG7nD0GMGrwScFDSYDEcAKZShdlPMov0YnB+28nbxEGbtYqRdS6DZk+L2csJWvzjr7
eDwfVvVFsJvsDuRpyXuw7Lm7ryWLf/8LwjZt+Pbw6pAVc8xXL4iL6jars7BuKsZity0CXHmat/Vf
moeqChs0/2+Tv7RZ2Ly8QjYe8e0KQaQRzsaTKv1ba5IiXdIkEK4xYKk9aU0675i8MUN1uAE2EJr0
AWgEmKjNCHn9/Ez9LnkSz/h+PJVpnQ2v0GBi9ugU9IRHAXZQScoaYAFOevD6ddhcll5/6DskNaK+
fV/7OHpPPnSBJ3fud1r8suG58VwaGpaB4L8FPPX5NeaWrj50ks7VqiRqbu1R+A5IhNh8H1Rr/tnr
j2M1Nx9IsxfbJWmf5ACIff5AeIpFjjJoSWPArRj5ZeMxul8EWwz9dqvGzhahr51AWMZpSGD7bDX9
AsN6eqI0NUH+2PZ0kaIu7C6cgQvCoRkGINproU0HjOVdC/+xvnsvEJ4970gqcW0/dUrSXb1sgf67
zpnDUL7OVApketxzte/A4dQNoms9CKi6rMf9KYj3ito/yBJbGtbcKA6kiKk2IE50zkESQrBLDCTh
hWWf9P2E2H0awDFQEjyGkwOn8a+z0dubKkRWfHSzfaOiBkhVQlmhIRXfgfmirgYuQnF9J4YIRLto
dFqciYD7EppojJWDWWN0Ep5SlECRH/2zUClvgp70GhEW5mIOmnYh9qsCgc0sLcZDP7MfjMi/18Z0
mufZgMYzq3bklJW3cHy0UNM2xFlTsuWc2jiMsVk7QC521fRJd+8abXcWCCoQrByRQwG2aIdHpdAX
o9+gRO10N8XQBCdYZEKI9jJxYlc6q4AaeJsF0YESKOcGCnRk0ugbJF2+DgSXxKTx7WDQhbIRHBm1
Fh/6KTY+OIY4U3vj2q1SQLlVdAZNF1UJRc37eQXFkhf54Nj1IjAVl0oRXp4LAmmnTCa6PYwClYkU
K1yPlFaNZ4uL2ECSBXOp8CrNk6veGz51Q1Medi1rmIHfTNQIDYVIXTYRqIpGuLOyCfZCo8Dm3HzA
jHcdJEW3AECyF7ncEE07HqD9AtlcLy4GrEiWqG1At1XM9oIOyYPjuuHSMxAin9AIm4vS8/br1Eev
367MmTdlFxjEaWfJmN1MngejX+1HkyXoFRSAIjjvFkbTkWjot4TFcV7EJ0bXYQXEF4FXw32YtMse
VtWOZyPjqogkOS3DuJ3RNm9mjmK6B1rKPZgOOVISwEJ2zB5DAeCsSAiVBohfpzqtbZ9utvBw0nHF
pUDQf6YXUvkW2YAlXe6LzqWaFL2G6DvwyAQNBAy9PBrLWn9qxeVu4VR7aPune1adD+skM/R9UOKI
/vnS7ckpAGblWrwKacTPPbgPYOri+O5xCN7AplwyGJlFqA51WdzuW2NzyXTTIDMorN3QzOmSp2ZE
f0/ft6b2wNcxkHTQVBDqorP03a5W5mFQi2WvZIREE7+gYmzex6YihwNIyOeNzTgyMzlCcJ5HNT8f
qMYvuyT+hFwIGr4J7U5PHd1ZiAEDuVHB6OCRg/xIR44eqcmeZCmbYfWQG+ZhHiPv7tUdBoGS0BxI
anMGx7kGkohtJ8JIuHP5NDpcd9+LwytNIRWiwZKd4IyIrZgKkSZz1XWmUQ3yDeTzpIs/iLjP5lUy
tgh9pdaNMTgqTaryUuudW69w0sNK16djL2i9yxCngqUZ0YuC0HVcZQAXepvWoYXxJaEi1JzZ2ILH
6zV0gO0QL0MFxb8+Zc4hVdnDSWWoAtcJpRHTm082MhxaCV/aU1SN4BeRhwu9WDZte19LHY++sDjK
Q0jfp7XTw6J0gEuU/dT284H666bPInVvqAtgtDhKQoLFfaExsFs0RIHgra+hudTo43RhVfr0gS8/
+ZjmVkoYVKv3jdIrp5OrApr3AaWKIK7OEVuwpVQG0EGrDVc0xFU4tHgQ49lVXU98ix/irLjJSsa1
2JBMGKu5aGv2Um85fZReRtUM4QegAapnN2D/fW0vhyjMAM6oH1KsDCQaFzcox8PswUn6wp/FDUBp
IeiTeBXMYwNX05nt+PFS76vlmA/W7PULDiblxgX3LAGxXhSGjR/jIz2wbSO0jellFhh8maOpEcTp
/yJyuMjQoaiU6CyM+uNRpEAgkOCwHX1YkLXfwzK8912wDC6SvNOA7Z31SUNgIlLBD2tTH+Gj1TYr
PL6VM8eMxFKMtr0wHJpTZlslu0aiBPvlqGV73IjqmjfR7FdjG5+Z0AZh3ZuLMhvXsULnxFaaYb/G
83Nd+t1OhVbHClJp8qmMIg+7sZjsniE99CUUD+vanbVWsi5q/YMxcUpgpimAVs79xCiAedjFVdNE
JW5SOfAKx8sw3EvrLn0YUgvXjbFPtV0784dhxzbg/CdNSV1SCdQdi/A0r1S6bpAyC9XKlFkPRIK6
IOm9BHJ+6V2iZD7w8ZAGuZucFuXOtNO6Uz0DZ7EzkQ1w9EDy7pbO4KIbQgMV57IGT7G4WjVcD/aY
HE+WCgehSrMTDVoCzlUVDndHVm/0QBfiMKgOtbEkIYlEpC9SM2bSIMqFizCcFHj+1IvxEtB+uhgU
RiR1zpHUYy5i1PZ65nwD/l4Flr5+YdPxb/T3dVnoe65m+csas9tTE4ZDRLnn4rfgOemVOgnrioEj
LeqyXuMUF+4YAJ50PrqpridPwR49tkrgdLGnUnVHALWZhJ41mgrCM4t8sIeeYOZc3RYJZ1LDhGsx
oRAxB2iLDBrAUS8JHmoTZfWYfKAP1EVcVP5B2UlziNIDTxgWzpkdx948sBFU8vHXMvxrEZT41vvd
qe00+N11HslX7aG551/oIpTJSXCKzh5lTWGNu+2EMJKKs+MKHLd1htfJtJtNmb00XUTJ87FJKL+7
AD5eXx30olMuzXZoGIBECNm1Xt02eAPXiGuDCF75lRjIfBGDExrVeok515yEy5iFgqlWGUQM5DvO
MBy9gt5q59NkbBa9ANyPo++itzhegjlS3vj3YLLzpYOHXmwrCP6FaoVhTtiZ+5lwcRx3PIx5fBNY
mKME51XYovGj5ObBELS4eORZunYTkUqPGKwpmvGITgfOyG3poUw36GRfvreoRoxvaox4Yg9qaNSH
EJwC86q2UbdqWvtQNaNds0T01rU9aAZwSD5CrbfIMor8CKrReJJ64mRqwCCEcX7ot7RvsDcuV0ju
wfNPqHUFjGYczp0K0kQ/mRdVO9n7nFD/FszAUJMgp6iGO1h6iBHDIGdSsP3pNfdjn7sDiG5EdJNk
SPeiGpCCPYL0moQHbCfVgdS4rth1EJHd0ydQzAzmraVTCJKGXi0WoW6zq0pBqwrhKH1taQSITLVR
Zq3Wfd3cFwJXvay5rpNxnKPiERyEISMoIjtNcC9Tsbx1ujkMTSRy8nkN45VJvpVyV2f7WpfNDd8J
du0QGxhO44cEeQ5wdrYE89MD9rpa0jSb3YlMEh1g1BoHu98TMdeWrxHVxwaWUejYt+4w7KVFeuIL
3LXr2rzHGWKEra1eAeZHRVffxQjbnUWheRv3Cj5VCNdju+Dsa30/npRTvD+Z+XtTz4yDNrJ9JC1j
BFMGxUeWPPLXzBSy81CJVmpNnyiIvQPbg6irWHTf1NDTIWBFEQMNnSPX581eoQ9XcVdjsdUA/ahT
g6NGe6bsOa89cw7IxRchDSj3kUcLY35Odk4sgqC+8gaErUKHrDeu/bkDRw5ZtZsGftRSZAgmDbWH
V/rUHeIpeRu647CLoNStRdWBPWN3bBXK8eDhsGdm+bKVhODKBHI2mfpxg3unwgBxV4QoUikVTGIY
xdhVnuMKuJgk17hOqZBQ98VsUzKRJ6h7GB+ZM2l+Xgc0EUXnHNqSv0yeVc5NWzkMoTaLONwzC7RL
3ArWM/zq6SiGCN1JRnQhudGip3pxoEtXLmJWmrGsIg5Ln0HstmxtRF86+xh76RJmPZQ1ZtWFmT8M
U3Mj3PGK7wj1t0z0O5FkbWNjA8s2RO/U1z6h/jE3e/InGgWzUVFu66G7SeGAT62tIgBXlLT7HBLP
8BCm30UWVleB72e7QlLJ85QmrWkgOoJYK7JZCUkNaBbKUpaINKbWjuJ6QjdPyS7HR7J6nc0tJSl2
gtHcyZpxP/bTa4RJsNhU6ZM2UPxXIi7xMIuOFSaOO2TOB5YSXneFv1uL9qTJ2T/j1FU7P98CushT
/v1/JHjtG1jtsbX955+OwrsKLedPzcvfevaXQLh9QcBJDYtnf4DLSZP+tH2oxrOHuk2a13/6zUtF
vtAJFlrNRb7xEv/SL33t0X//hb4MDy7G4uFvf71jVNPI9+eHefa0KQSL4kkS9+2VHj/Na6+AfGqI
LTIvbWI7CFgDw2iYxCbgaMAXSU5O8fnHOpY0AoYv6k8uQh2PljQMPp4s5o/W4PWP93Wp/xQW2Xyd
Zx/g9j4NM6yZaJndbfTFaLbYAt1KTBPBnDAqeTabeXzlzSV58YpPlgQhEVpf4PZUlEu+tySyx2OB
6sPFR3bQnm7sb9/Bd7bF/88lETgLwK9G6cuwcY3ffklc1QHJ4wjQski20OR7ukvcd6CADBJ518JB
3JQ/fnO7RNLUpbgZnUDNImvcdknwhLCBELMVHAs1b41t8HRJUOWGiMABpb8KM1MO8N7ckmgO+Ba+
LZX/ITZ71r9wcHTo/jD7H8eSfOKnC4LCHO1x6P6qQN3nES/29hbEMhA6QELIdXDh+nKyX8Son4kk
YHwx5HORbBfS9FW2318sCaNfkgvbhMTyJo8NovHyuDOdFpYwaaVve2ycdwQJE/Vrh9ejOU9oerok
4h2h3AVyyHCCeYbx+Xlv7b4RTE5AAeia3Chb3zfWOyIIUwNm/VzEtspnfrokrJicnxifWUuAud5k
JEHFi1kSkARN/w0HB5kvwOqYIAC5lzcKraanSwIygm6BXCopMYLo01tbEgVxbY49Imq/4Z4hrWGu
yGux6TaWwnkHF0EnqAK2lTGGEPPWwioxxLSELfVgYEDwpf6GGAJckhCBJg36cjIoPd0d9jshSFcE
D8XekDjy9pYEOBBfKvwPA1MRnVi47ZKIdxbpHl1i/oWtlPzMT5fEkcAgCcgmVXEtosmbXBKwiAyI
0aeFErN9Go/VF4eQyS/4KkbgL3NW550LOJZYBbocTo+UNXqDB8cie+AfVzCR3z6WYHFGOcB0Gg4T
xY08iU93CSYzZG5syrecosHttTUONqrbUo94+4ND4SJrWy5zXTwytJ4uCfWvSrKqM0sERkAm//Z2
CbAOm+a4DYODuxJ3h22XhKxVp1SS3nRwvAGPPN8l7jtQzdS/NvQPakLjbR4cHcYduTwlmOZuX+wB
lgFEQnZmGAJDDRksnu4Smig2rQcH23f48I8r9tZiCU0cEiU0wQ0AIr+n/kUQzqDAhU3zmMm/XBKb
8GsCVSV7fZvVLy0cmE0S/CTVZj+3cbYq9hwqX5nKMzrdrGyof4WJWjF9NrgYjzf0m9sj8tuE72X9
wKLmpxsCXCgU1IJS77Nt5otiz3nHDYzbmfqY2BrwxN7cFYxGPyUZWrrkmZDd7K2DqyArcbFwI15/
v9ijHUAtaPDPY1fg7S2JdC+FAs3pJ1n7PYma/KSyKyBbJDJWPI+tlopdAX0SWf280U2CkLVOIJTh
zn6sRzjaW4QSIP6WbC/r5PIOL7txbhxUTvkaMILnq3A/DwHeVJOEN6UjbM8+Zqdb2vbZPOFTTuFs
zJ8gP9CM2tgluqA9Tbue8/XYjX170ZVGq8ub5z1ywH9LzccRJPmj+U5SbLzI00hdGU+wH3Gs1N/m
LiEpeZXd/AsXjqHhUiaPBznxRs1HU17F2Fn2ve0v1Jm3t0sQkKDUEK7cJrzd7bN56lvohBYjLTrb
L1tpj5ktBaZFQAeo/RazeQocE6ljag5DtS2mfNsvCfcJHSJ8UR9DCfHz6Y1DswSVD+43SuHH9uPb
u4M5OK/aqP/CwWEAzN1L9/17VzDhXEBr4Oy83dSVrJVUTQ6BSdh+QzYvxxCqiXQ922+jVULblUqK
4hJply/TvzcXSRjb89Yob8goGWT/hmMj6LmSotF24UbfhArQYWRmzhUn0CSX3pJvb0mee09tHVxl
9CRm0lD70p1/GUlwP6FrRGby9Tp6c0uy6c/CW9wqd7VUWVEzsgA5wrD9+ZK47+jeObbBfzwWyW8w
d+W+eaYo/xsOjhxWULwQs5lpbjbnCTDMxLlsPpdAb/DgUAa/UGncbpdYZGLMlE1oYfDmNtJ5h3EG
J4r0lp0ix8RvcUko01/RHfuFK9iSHW3Z1ha0/L+TzuOjQHuXykFORn9ihPMvVIbfIGtz/IfuHxFt
4UP9BBb3v/7C16Cx+QJfgFySCC8Ba89+UQLcPr/0wyMQT/75P55Bsx7BZk9++BV89vicL3/9ywfc
fPSzZ339VF//z93wobqt7oLx8Qfjl7d5fJuCi+Ol/vivMPvn39uneLtnY90/39Pf/vrsHT/u1c8R
9LVHzICy/VitiYzrJfBi2wcu7kO07/7xA6MuWbG/6Jlv+8D1XRb+8Y8fKb9+p0Ww7QN38uy+fc3l
hGe+HEVv/UxMOoMfytvywJcjvG0fuEry+9f2zUZ3btsHnv3Pf//xX3e3WfiDnfOdYmTbR87++ffk
j3+ET88es+tNCN+2z1nynIfXPNY3pybbPvL8f/478x+qh1dW82Xavu0jf14X7lss/rXQ9tPOtVs+
b5nk1atfI+37F7Oebdf0j//ME1wP/zcx0ZfzlG0f+0sCpluu7pxD8s+/V7dciD+KANoGcHLbD7qu
gh8fkc2G0LaPO3uYwuxHNxUFwcvmwrbP22k//vPv9W31yoq+HOpv+8jjEEuP6sc3B5/yZedx20ee
/4rr2Ja7dZf4evd6MNiAkGz7OedhSrr4msj9Btxr60fC3UPL+Mf7h2bYczTVtk/8V2Wttvz+9pAf
7F79YC9nbdt+sP+b8bjwL8f5K4v5kk6x7TN/nwTMlss9v82ahzSsfhjZNzgC2370w4e8+3Gk3ZiR
bfu41a1/207h7YtccnOuv+2DfsHoYsvvbnbLDXL7ERWgu1cW9CU5atvPSTrwao0FZOIlGHzrR94G
bfLjHfoSjr/t437V1/rVr/N7PYpvTLrNzsVXhtz3/trztoz8jbvk4bb6j/8HAAD//w==</cx:binary>
              </cx:geoCache>
            </cx:geography>
          </cx:layoutPr>
        </cx:series>
      </cx:plotAreaRegion>
    </cx:plotArea>
    <cx:legend pos="r" align="min" overlay="0">
      <cx:txPr>
        <a:bodyPr vertOverflow="overflow" horzOverflow="overflow" wrap="square" lIns="0" tIns="0" rIns="0" bIns="0"/>
        <a:lstStyle/>
        <a:p>
          <a:pPr algn="ctr" rtl="0">
            <a:defRPr sz="1000" b="0" i="0">
              <a:solidFill>
                <a:srgbClr val="59595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en-US" sz="1000"/>
        </a:p>
      </cx:txPr>
    </cx:legend>
  </cx:chart>
  <cx:clrMapOvr bg1="lt1" tx1="dk1" bg2="lt2" tx2="dk2" accent1="accent1" accent2="accent2" accent3="accent3" accent4="accent4" accent5="accent5" accent6="accent6" hlink="hlink" folHlink="folHlink"/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0.09962</cdr:x>
      <cdr:y>0.75202</cdr:y>
    </cdr:from>
    <cdr:to>
      <cdr:x>0.14188</cdr:x>
      <cdr:y>0.8006</cdr:y>
    </cdr:to>
    <cdr:sp macro="" textlink="">
      <cdr:nvSpPr>
        <cdr:cNvPr id="2" name="CasetăText 1">
          <a:extLst xmlns:a="http://schemas.openxmlformats.org/drawingml/2006/main">
            <a:ext uri="{FF2B5EF4-FFF2-40B4-BE49-F238E27FC236}">
              <a16:creationId xmlns:a16="http://schemas.microsoft.com/office/drawing/2014/main" id="{932DDA03-C1D6-4D8A-80DD-5A1D22E5F745}"/>
            </a:ext>
          </a:extLst>
        </cdr:cNvPr>
        <cdr:cNvSpPr txBox="1"/>
      </cdr:nvSpPr>
      <cdr:spPr>
        <a:xfrm xmlns:a="http://schemas.openxmlformats.org/drawingml/2006/main">
          <a:off x="2155950" y="7029289"/>
          <a:ext cx="914541" cy="4540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r>
            <a:rPr lang="ro-RO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0.10094</cdr:x>
      <cdr:y>0.78357</cdr:y>
    </cdr:from>
    <cdr:to>
      <cdr:x>0.15728</cdr:x>
      <cdr:y>0.91401</cdr:y>
    </cdr:to>
    <cdr:sp macro="" textlink="">
      <cdr:nvSpPr>
        <cdr:cNvPr id="3" name="CasetăText 2">
          <a:extLst xmlns:a="http://schemas.openxmlformats.org/drawingml/2006/main">
            <a:ext uri="{FF2B5EF4-FFF2-40B4-BE49-F238E27FC236}">
              <a16:creationId xmlns:a16="http://schemas.microsoft.com/office/drawing/2014/main" id="{00C6E1BF-4ABD-4096-ADA1-2F72DEA9990E}"/>
            </a:ext>
          </a:extLst>
        </cdr:cNvPr>
        <cdr:cNvSpPr txBox="1"/>
      </cdr:nvSpPr>
      <cdr:spPr>
        <a:xfrm xmlns:a="http://schemas.openxmlformats.org/drawingml/2006/main">
          <a:off x="1638300" y="549317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5" name="Shape 19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455120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D" dirty="0"/>
          </a:p>
        </p:txBody>
      </p:sp>
    </p:spTree>
    <p:extLst>
      <p:ext uri="{BB962C8B-B14F-4D97-AF65-F5344CB8AC3E}">
        <p14:creationId xmlns:p14="http://schemas.microsoft.com/office/powerpoint/2010/main" val="3677759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9FC247-EF8C-4BAE-83F5-CCBD09C73333}" type="slidenum">
              <a:rPr kumimoji="0" lang="ru-RU" sz="3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3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54840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9FC247-EF8C-4BAE-83F5-CCBD09C73333}" type="slidenum">
              <a:rPr kumimoji="0" lang="ru-RU" sz="3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3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02401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Incidența</a:t>
            </a:r>
            <a:r>
              <a:rPr lang="en-GB" dirty="0"/>
              <a:t> </a:t>
            </a:r>
            <a:r>
              <a:rPr lang="en-GB" dirty="0" err="1"/>
              <a:t>cazurilor</a:t>
            </a:r>
            <a:r>
              <a:rPr lang="en-GB" dirty="0"/>
              <a:t> la 1 </a:t>
            </a:r>
            <a:r>
              <a:rPr lang="en-GB" dirty="0" err="1"/>
              <a:t>mln</a:t>
            </a:r>
            <a:r>
              <a:rPr lang="en-GB" dirty="0"/>
              <a:t> de </a:t>
            </a:r>
            <a:r>
              <a:rPr lang="en-GB" dirty="0" err="1"/>
              <a:t>populație</a:t>
            </a:r>
            <a:r>
              <a:rPr lang="en-GB" dirty="0"/>
              <a:t> </a:t>
            </a:r>
            <a:r>
              <a:rPr lang="en-GB" dirty="0" err="1"/>
              <a:t>reprezintă</a:t>
            </a:r>
            <a:r>
              <a:rPr lang="en-GB" dirty="0"/>
              <a:t> un indicator important de </a:t>
            </a:r>
            <a:r>
              <a:rPr lang="en-GB" dirty="0" err="1"/>
              <a:t>prezentarea</a:t>
            </a:r>
            <a:r>
              <a:rPr lang="en-GB" dirty="0"/>
              <a:t> a </a:t>
            </a:r>
            <a:r>
              <a:rPr lang="en-GB" dirty="0" err="1"/>
              <a:t>datelor</a:t>
            </a:r>
            <a:r>
              <a:rPr lang="en-GB" dirty="0"/>
              <a:t> </a:t>
            </a:r>
            <a:r>
              <a:rPr lang="en-GB" dirty="0" err="1"/>
              <a:t>fiind</a:t>
            </a:r>
            <a:r>
              <a:rPr lang="en-GB" dirty="0"/>
              <a:t> </a:t>
            </a:r>
            <a:r>
              <a:rPr lang="en-GB" dirty="0" err="1"/>
              <a:t>ajustată</a:t>
            </a:r>
            <a:r>
              <a:rPr lang="en-GB" dirty="0"/>
              <a:t> la </a:t>
            </a:r>
            <a:r>
              <a:rPr lang="en-GB" dirty="0" err="1"/>
              <a:t>numărul</a:t>
            </a:r>
            <a:r>
              <a:rPr lang="en-GB" dirty="0"/>
              <a:t> de </a:t>
            </a:r>
            <a:r>
              <a:rPr lang="en-GB" dirty="0" err="1"/>
              <a:t>populație</a:t>
            </a:r>
            <a:r>
              <a:rPr lang="en-GB" dirty="0"/>
              <a:t> al </a:t>
            </a:r>
            <a:r>
              <a:rPr lang="en-GB" dirty="0" err="1"/>
              <a:t>țării</a:t>
            </a:r>
            <a:r>
              <a:rPr lang="en-GB" dirty="0"/>
              <a:t> </a:t>
            </a:r>
            <a:r>
              <a:rPr lang="en-GB" dirty="0" err="1"/>
              <a:t>sau</a:t>
            </a:r>
            <a:r>
              <a:rPr lang="en-GB" dirty="0"/>
              <a:t> </a:t>
            </a:r>
            <a:r>
              <a:rPr lang="en-GB" dirty="0" err="1"/>
              <a:t>teritoriului</a:t>
            </a:r>
            <a:r>
              <a:rPr lang="en-GB" dirty="0"/>
              <a:t>. </a:t>
            </a:r>
            <a:endParaRPr lang="en-MD" dirty="0"/>
          </a:p>
        </p:txBody>
      </p:sp>
    </p:spTree>
    <p:extLst>
      <p:ext uri="{BB962C8B-B14F-4D97-AF65-F5344CB8AC3E}">
        <p14:creationId xmlns:p14="http://schemas.microsoft.com/office/powerpoint/2010/main" val="4015072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D" dirty="0"/>
          </a:p>
        </p:txBody>
      </p:sp>
    </p:spTree>
    <p:extLst>
      <p:ext uri="{BB962C8B-B14F-4D97-AF65-F5344CB8AC3E}">
        <p14:creationId xmlns:p14="http://schemas.microsoft.com/office/powerpoint/2010/main" val="2908309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673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D" dirty="0"/>
          </a:p>
        </p:txBody>
      </p:sp>
    </p:spTree>
    <p:extLst>
      <p:ext uri="{BB962C8B-B14F-4D97-AF65-F5344CB8AC3E}">
        <p14:creationId xmlns:p14="http://schemas.microsoft.com/office/powerpoint/2010/main" val="3987071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D" dirty="0"/>
          </a:p>
        </p:txBody>
      </p:sp>
    </p:spTree>
    <p:extLst>
      <p:ext uri="{BB962C8B-B14F-4D97-AF65-F5344CB8AC3E}">
        <p14:creationId xmlns:p14="http://schemas.microsoft.com/office/powerpoint/2010/main" val="1499039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D" dirty="0"/>
          </a:p>
        </p:txBody>
      </p:sp>
    </p:spTree>
    <p:extLst>
      <p:ext uri="{BB962C8B-B14F-4D97-AF65-F5344CB8AC3E}">
        <p14:creationId xmlns:p14="http://schemas.microsoft.com/office/powerpoint/2010/main" val="377176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073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277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Custom Layou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13"/>
          <p:cNvSpPr/>
          <p:nvPr/>
        </p:nvSpPr>
        <p:spPr>
          <a:xfrm>
            <a:off x="22363042" y="12582939"/>
            <a:ext cx="2007707" cy="1133059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660">
              <a:defRPr sz="36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30" name="Straight Connector 17"/>
          <p:cNvSpPr/>
          <p:nvPr/>
        </p:nvSpPr>
        <p:spPr>
          <a:xfrm>
            <a:off x="22993776" y="6778487"/>
            <a:ext cx="804205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31" name="Straight Connector 18"/>
          <p:cNvSpPr/>
          <p:nvPr/>
        </p:nvSpPr>
        <p:spPr>
          <a:xfrm>
            <a:off x="23395877" y="6937513"/>
            <a:ext cx="402103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152919" y="12886440"/>
            <a:ext cx="427951" cy="4622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660">
              <a:defRPr sz="1600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Custom Layou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"/>
          <p:cNvSpPr/>
          <p:nvPr/>
        </p:nvSpPr>
        <p:spPr>
          <a:xfrm>
            <a:off x="0" y="12582939"/>
            <a:ext cx="2007706" cy="1133059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660">
              <a:defRPr sz="36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40" name="Straight Connector 17"/>
          <p:cNvSpPr/>
          <p:nvPr/>
        </p:nvSpPr>
        <p:spPr>
          <a:xfrm>
            <a:off x="630733" y="6778487"/>
            <a:ext cx="804205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41" name="Straight Connector 18"/>
          <p:cNvSpPr/>
          <p:nvPr/>
        </p:nvSpPr>
        <p:spPr>
          <a:xfrm>
            <a:off x="630733" y="6937513"/>
            <a:ext cx="402103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9876" y="12886440"/>
            <a:ext cx="427952" cy="4622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660">
              <a:defRPr sz="1600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43" name="Title Text"/>
          <p:cNvSpPr txBox="1">
            <a:spLocks noGrp="1"/>
          </p:cNvSpPr>
          <p:nvPr>
            <p:ph type="title"/>
          </p:nvPr>
        </p:nvSpPr>
        <p:spPr>
          <a:xfrm>
            <a:off x="4057648" y="1893404"/>
            <a:ext cx="18305395" cy="2499691"/>
          </a:xfrm>
          <a:prstGeom prst="rect">
            <a:avLst/>
          </a:prstGeom>
        </p:spPr>
        <p:txBody>
          <a:bodyPr lIns="0" tIns="0" rIns="0" bIns="0" anchor="t"/>
          <a:lstStyle>
            <a:lvl1pPr algn="l" defTabSz="1828636">
              <a:lnSpc>
                <a:spcPct val="80000"/>
              </a:lnSpc>
              <a:defRPr sz="7200" spc="-200">
                <a:solidFill>
                  <a:srgbClr val="222222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Custom Layou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tangle 13"/>
          <p:cNvSpPr/>
          <p:nvPr/>
        </p:nvSpPr>
        <p:spPr>
          <a:xfrm>
            <a:off x="0" y="12582939"/>
            <a:ext cx="2007706" cy="1133059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660">
              <a:defRPr sz="36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51" name="Straight Connector 17"/>
          <p:cNvSpPr/>
          <p:nvPr/>
        </p:nvSpPr>
        <p:spPr>
          <a:xfrm>
            <a:off x="630733" y="6778487"/>
            <a:ext cx="804205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52" name="Straight Connector 18"/>
          <p:cNvSpPr/>
          <p:nvPr/>
        </p:nvSpPr>
        <p:spPr>
          <a:xfrm>
            <a:off x="630733" y="6937513"/>
            <a:ext cx="402103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9876" y="12886440"/>
            <a:ext cx="427952" cy="4622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660">
              <a:defRPr sz="1600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54" name="Title Text"/>
          <p:cNvSpPr txBox="1">
            <a:spLocks noGrp="1"/>
          </p:cNvSpPr>
          <p:nvPr>
            <p:ph type="title"/>
          </p:nvPr>
        </p:nvSpPr>
        <p:spPr>
          <a:xfrm>
            <a:off x="4057648" y="1893404"/>
            <a:ext cx="18305395" cy="2499691"/>
          </a:xfrm>
          <a:prstGeom prst="rect">
            <a:avLst/>
          </a:prstGeom>
        </p:spPr>
        <p:txBody>
          <a:bodyPr lIns="0" tIns="0" rIns="0" bIns="0" anchor="t"/>
          <a:lstStyle>
            <a:lvl1pPr algn="l" defTabSz="1828636">
              <a:lnSpc>
                <a:spcPct val="80000"/>
              </a:lnSpc>
              <a:defRPr sz="7200" spc="-200">
                <a:solidFill>
                  <a:srgbClr val="222222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ustom Layou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Rectangle 13"/>
          <p:cNvSpPr/>
          <p:nvPr/>
        </p:nvSpPr>
        <p:spPr>
          <a:xfrm>
            <a:off x="0" y="12582939"/>
            <a:ext cx="2007706" cy="1133059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660">
              <a:defRPr sz="36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73" name="Straight Connector 17"/>
          <p:cNvSpPr/>
          <p:nvPr/>
        </p:nvSpPr>
        <p:spPr>
          <a:xfrm>
            <a:off x="630733" y="6778487"/>
            <a:ext cx="804205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74" name="Straight Connector 18"/>
          <p:cNvSpPr/>
          <p:nvPr/>
        </p:nvSpPr>
        <p:spPr>
          <a:xfrm>
            <a:off x="630733" y="6937513"/>
            <a:ext cx="402103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9876" y="12886440"/>
            <a:ext cx="427952" cy="4622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660">
              <a:defRPr sz="1600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76" name="Title Text"/>
          <p:cNvSpPr txBox="1">
            <a:spLocks noGrp="1"/>
          </p:cNvSpPr>
          <p:nvPr>
            <p:ph type="title"/>
          </p:nvPr>
        </p:nvSpPr>
        <p:spPr>
          <a:xfrm>
            <a:off x="14218840" y="1893404"/>
            <a:ext cx="8133161" cy="2499691"/>
          </a:xfrm>
          <a:prstGeom prst="rect">
            <a:avLst/>
          </a:prstGeom>
        </p:spPr>
        <p:txBody>
          <a:bodyPr lIns="0" tIns="0" rIns="0" bIns="0" anchor="t"/>
          <a:lstStyle>
            <a:lvl1pPr algn="l" defTabSz="1828636">
              <a:lnSpc>
                <a:spcPct val="80000"/>
              </a:lnSpc>
              <a:defRPr sz="7200" spc="-200">
                <a:solidFill>
                  <a:srgbClr val="222222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77" name="Picture Placeholder 8"/>
          <p:cNvSpPr>
            <a:spLocks noGrp="1"/>
          </p:cNvSpPr>
          <p:nvPr>
            <p:ph type="pic" idx="13"/>
          </p:nvPr>
        </p:nvSpPr>
        <p:spPr>
          <a:xfrm>
            <a:off x="2032000" y="0"/>
            <a:ext cx="10160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835026" y="0"/>
            <a:ext cx="25168228" cy="13706476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1600288" y="3399179"/>
            <a:ext cx="7348952" cy="6940842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263" y="4699850"/>
            <a:ext cx="6997958" cy="4912884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36895" y="1606372"/>
            <a:ext cx="12563746" cy="10497244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941192" y="13081000"/>
            <a:ext cx="488916" cy="471924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769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659347" y="-118752"/>
            <a:ext cx="25031702" cy="13847596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338587" y="2372967"/>
            <a:ext cx="17696690" cy="8955866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18473" y="4151009"/>
            <a:ext cx="17359830" cy="3497458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10800" spc="-300"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18475" y="7812533"/>
            <a:ext cx="17346854" cy="2645174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 b="0">
                <a:solidFill>
                  <a:srgbClr val="FFFEFF"/>
                </a:solidFill>
              </a:defRPr>
            </a:lvl1pPr>
            <a:lvl2pPr marL="914400" indent="0" algn="ctr">
              <a:buNone/>
              <a:defRPr sz="36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09344" y="640080"/>
            <a:ext cx="7315200" cy="64008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smtClean="0"/>
              <a:pPr/>
              <a:t>9/6/2021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9344" y="12454128"/>
            <a:ext cx="21177504" cy="64008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939760" y="640080"/>
            <a:ext cx="1828800" cy="64008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626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835026" y="0"/>
            <a:ext cx="25168228" cy="13706476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1600288" y="3399179"/>
            <a:ext cx="7348952" cy="6940842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263" y="4699850"/>
            <a:ext cx="6997958" cy="4912884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36895" y="1606372"/>
            <a:ext cx="12563746" cy="10497244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372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659347" y="-118752"/>
            <a:ext cx="25031702" cy="13847596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6519091" y="2372967"/>
            <a:ext cx="11332290" cy="8955866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432" y="4149460"/>
            <a:ext cx="10980448" cy="3378780"/>
          </a:xfrm>
        </p:spPr>
        <p:txBody>
          <a:bodyPr bIns="0" anchor="b">
            <a:normAutofit/>
          </a:bodyPr>
          <a:lstStyle>
            <a:lvl1pPr algn="ctr">
              <a:defRPr sz="8800"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8431" y="7693702"/>
            <a:ext cx="10980446" cy="2767540"/>
          </a:xfrm>
        </p:spPr>
        <p:txBody>
          <a:bodyPr tIns="0">
            <a:normAutofit/>
          </a:bodyPr>
          <a:lstStyle>
            <a:lvl1pPr marL="0" indent="0" algn="ctr">
              <a:buNone/>
              <a:defRPr sz="3600">
                <a:solidFill>
                  <a:srgbClr val="FFFEFF"/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09344" y="640080"/>
            <a:ext cx="7315200" cy="64008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9344" y="12454128"/>
            <a:ext cx="21177504" cy="64008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939760" y="640080"/>
            <a:ext cx="1828800" cy="64008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938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835026" y="0"/>
            <a:ext cx="25168228" cy="13706476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1600288" y="3399179"/>
            <a:ext cx="7348952" cy="6940842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4679339"/>
            <a:ext cx="7001656" cy="4940130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757" y="1606375"/>
            <a:ext cx="12539182" cy="476530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36894" y="7344324"/>
            <a:ext cx="12544044" cy="47671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09344" y="640080"/>
            <a:ext cx="7315200" cy="64008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09344" y="12454128"/>
            <a:ext cx="21177504" cy="6400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939760" y="640080"/>
            <a:ext cx="1828800" cy="64008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2376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835026" y="0"/>
            <a:ext cx="25168228" cy="13706476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1600288" y="3399179"/>
            <a:ext cx="7348952" cy="6940842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2" y="4727831"/>
            <a:ext cx="7001656" cy="4920994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0274" y="1606370"/>
            <a:ext cx="12530176" cy="13716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4400" b="0" cap="all" baseline="0">
                <a:solidFill>
                  <a:schemeClr val="accent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50610" y="2977971"/>
            <a:ext cx="12528700" cy="339370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237306" y="7331774"/>
            <a:ext cx="12528828" cy="13716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4400" b="0" cap="all" baseline="0">
                <a:solidFill>
                  <a:schemeClr val="accent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236894" y="8703374"/>
            <a:ext cx="12531176" cy="34081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609344" y="640080"/>
            <a:ext cx="7315200" cy="64008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9344" y="12454128"/>
            <a:ext cx="21177504" cy="6400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0939760" y="640080"/>
            <a:ext cx="1828800" cy="64008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34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835026" y="0"/>
            <a:ext cx="25168228" cy="13706476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1600288" y="3399179"/>
            <a:ext cx="7348952" cy="6940842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264" y="4699850"/>
            <a:ext cx="7002392" cy="4912884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5429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609344" y="640080"/>
            <a:ext cx="7315200" cy="64008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609344" y="12454128"/>
            <a:ext cx="21177504" cy="6400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0939760" y="640080"/>
            <a:ext cx="1828800" cy="64008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324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835026" y="0"/>
            <a:ext cx="25168228" cy="13706476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1600288" y="3399179"/>
            <a:ext cx="7348952" cy="6940842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263" y="4704052"/>
            <a:ext cx="7002394" cy="2446596"/>
          </a:xfrm>
        </p:spPr>
        <p:txBody>
          <a:bodyPr bIns="0" anchor="b">
            <a:noAutofit/>
          </a:bodyPr>
          <a:lstStyle>
            <a:lvl1pPr algn="ctr">
              <a:defRPr sz="6400"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19967" y="1605618"/>
            <a:ext cx="12550070" cy="10499880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77263" y="7160372"/>
            <a:ext cx="7002394" cy="2442328"/>
          </a:xfrm>
        </p:spPr>
        <p:txBody>
          <a:bodyPr/>
          <a:lstStyle>
            <a:lvl1pPr marL="0" indent="0" algn="ctr">
              <a:buNone/>
              <a:defRPr sz="3200">
                <a:solidFill>
                  <a:srgbClr val="FFFEFF"/>
                </a:solidFill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0104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659347" y="-118752"/>
            <a:ext cx="25031702" cy="13847596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1610672" y="3396663"/>
            <a:ext cx="11883080" cy="6940842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087020" y="0"/>
            <a:ext cx="9296980" cy="13716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886" y="4720510"/>
            <a:ext cx="11553292" cy="2356064"/>
          </a:xfrm>
        </p:spPr>
        <p:txBody>
          <a:bodyPr bIns="0" anchor="b">
            <a:normAutofit/>
          </a:bodyPr>
          <a:lstStyle>
            <a:lvl1pPr>
              <a:defRPr sz="7200"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70886" y="7090024"/>
            <a:ext cx="11553292" cy="2548396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FFFEFF"/>
                </a:solidFill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09344" y="640080"/>
            <a:ext cx="7315200" cy="64008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09345" y="12454128"/>
            <a:ext cx="11884406" cy="6400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56754" y="640080"/>
            <a:ext cx="1828800" cy="64008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454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835026" y="0"/>
            <a:ext cx="25168228" cy="13706476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1600288" y="3399179"/>
            <a:ext cx="7348952" cy="6940842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264" y="4699851"/>
            <a:ext cx="7002392" cy="491288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19967" y="1589438"/>
            <a:ext cx="12550070" cy="1051418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7846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25168228" cy="13706476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15437896" y="3399179"/>
            <a:ext cx="7348952" cy="6940842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614875" y="4699850"/>
            <a:ext cx="7002390" cy="4912884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5494" y="1596889"/>
            <a:ext cx="12537244" cy="10514606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09344" y="640080"/>
            <a:ext cx="7315200" cy="64008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9344" y="12454128"/>
            <a:ext cx="21177504" cy="6400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939760" y="640080"/>
            <a:ext cx="1828800" cy="64008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1694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Custom Layou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"/>
          <p:cNvSpPr/>
          <p:nvPr/>
        </p:nvSpPr>
        <p:spPr>
          <a:xfrm>
            <a:off x="1" y="12582940"/>
            <a:ext cx="2007706" cy="1133060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tIns="91440" bIns="91440" anchor="ctr"/>
          <a:lstStyle/>
          <a:p>
            <a:pPr defTabSz="1828660">
              <a:defRPr sz="36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3600"/>
          </a:p>
        </p:txBody>
      </p:sp>
      <p:sp>
        <p:nvSpPr>
          <p:cNvPr id="140" name="Straight Connector 17"/>
          <p:cNvSpPr/>
          <p:nvPr/>
        </p:nvSpPr>
        <p:spPr>
          <a:xfrm>
            <a:off x="630735" y="6778489"/>
            <a:ext cx="804206" cy="2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40" bIns="91440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3600"/>
          </a:p>
        </p:txBody>
      </p:sp>
      <p:sp>
        <p:nvSpPr>
          <p:cNvPr id="141" name="Straight Connector 18"/>
          <p:cNvSpPr/>
          <p:nvPr/>
        </p:nvSpPr>
        <p:spPr>
          <a:xfrm>
            <a:off x="630734" y="6937515"/>
            <a:ext cx="402104" cy="2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40" bIns="91440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3600"/>
          </a:p>
        </p:txBody>
      </p:sp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9876" y="12886441"/>
            <a:ext cx="427952" cy="462282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660">
              <a:defRPr sz="1600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43" name="Title Text"/>
          <p:cNvSpPr txBox="1">
            <a:spLocks noGrp="1"/>
          </p:cNvSpPr>
          <p:nvPr>
            <p:ph type="title"/>
          </p:nvPr>
        </p:nvSpPr>
        <p:spPr>
          <a:xfrm>
            <a:off x="4057648" y="1893404"/>
            <a:ext cx="18305396" cy="2499692"/>
          </a:xfrm>
          <a:prstGeom prst="rect">
            <a:avLst/>
          </a:prstGeom>
        </p:spPr>
        <p:txBody>
          <a:bodyPr lIns="0" tIns="0" rIns="0" bIns="0" anchor="t"/>
          <a:lstStyle>
            <a:lvl1pPr algn="l" defTabSz="1828636">
              <a:lnSpc>
                <a:spcPct val="80000"/>
              </a:lnSpc>
              <a:defRPr sz="7200" spc="-200">
                <a:solidFill>
                  <a:srgbClr val="222222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8590461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0972591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737545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154570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7141951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9195775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813357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2507783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7899545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 13"/>
          <p:cNvSpPr/>
          <p:nvPr/>
        </p:nvSpPr>
        <p:spPr>
          <a:xfrm>
            <a:off x="0" y="12582939"/>
            <a:ext cx="2007706" cy="1133059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660">
              <a:defRPr sz="36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18" name="Straight Connector 17"/>
          <p:cNvSpPr/>
          <p:nvPr/>
        </p:nvSpPr>
        <p:spPr>
          <a:xfrm>
            <a:off x="630733" y="6778487"/>
            <a:ext cx="804205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19" name="Straight Connector 18"/>
          <p:cNvSpPr/>
          <p:nvPr/>
        </p:nvSpPr>
        <p:spPr>
          <a:xfrm>
            <a:off x="630733" y="6937513"/>
            <a:ext cx="402103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9876" y="12886440"/>
            <a:ext cx="427952" cy="4622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660">
              <a:defRPr sz="1600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21" name="Picture Placeholder 8"/>
          <p:cNvSpPr>
            <a:spLocks noGrp="1"/>
          </p:cNvSpPr>
          <p:nvPr>
            <p:ph type="pic" idx="13"/>
          </p:nvPr>
        </p:nvSpPr>
        <p:spPr>
          <a:xfrm>
            <a:off x="12192000" y="0"/>
            <a:ext cx="12192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2" name="Title Text"/>
          <p:cNvSpPr txBox="1">
            <a:spLocks noGrp="1"/>
          </p:cNvSpPr>
          <p:nvPr>
            <p:ph type="title"/>
          </p:nvPr>
        </p:nvSpPr>
        <p:spPr>
          <a:xfrm>
            <a:off x="2049941" y="5210588"/>
            <a:ext cx="20293225" cy="3294823"/>
          </a:xfrm>
          <a:prstGeom prst="rect">
            <a:avLst/>
          </a:prstGeom>
          <a:effectLst>
            <a:outerShdw blurRad="1270000" dist="635000" dir="5400000" rotWithShape="0">
              <a:srgbClr val="000000">
                <a:alpha val="30000"/>
              </a:srgbClr>
            </a:outerShdw>
          </a:effectLst>
        </p:spPr>
        <p:txBody>
          <a:bodyPr lIns="0" tIns="0" rIns="0" bIns="0" anchor="t"/>
          <a:lstStyle>
            <a:lvl1pPr defTabSz="1828636">
              <a:lnSpc>
                <a:spcPct val="80000"/>
              </a:lnSpc>
              <a:defRPr sz="19200" b="1" spc="-200">
                <a:solidFill>
                  <a:srgbClr val="22222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46371350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Custom Layou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13"/>
          <p:cNvSpPr/>
          <p:nvPr/>
        </p:nvSpPr>
        <p:spPr>
          <a:xfrm>
            <a:off x="22363042" y="12582939"/>
            <a:ext cx="2007707" cy="1133059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660">
              <a:defRPr sz="36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30" name="Straight Connector 17"/>
          <p:cNvSpPr/>
          <p:nvPr/>
        </p:nvSpPr>
        <p:spPr>
          <a:xfrm>
            <a:off x="22993776" y="6778487"/>
            <a:ext cx="804205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31" name="Straight Connector 18"/>
          <p:cNvSpPr/>
          <p:nvPr/>
        </p:nvSpPr>
        <p:spPr>
          <a:xfrm>
            <a:off x="23395877" y="6937513"/>
            <a:ext cx="402103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152919" y="12886440"/>
            <a:ext cx="427951" cy="4622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660">
              <a:defRPr sz="1600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516024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Custom Layou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tangle 13"/>
          <p:cNvSpPr/>
          <p:nvPr/>
        </p:nvSpPr>
        <p:spPr>
          <a:xfrm>
            <a:off x="0" y="12582939"/>
            <a:ext cx="2007706" cy="1133059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660">
              <a:defRPr sz="36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51" name="Straight Connector 17"/>
          <p:cNvSpPr/>
          <p:nvPr/>
        </p:nvSpPr>
        <p:spPr>
          <a:xfrm>
            <a:off x="630733" y="6778487"/>
            <a:ext cx="804205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52" name="Straight Connector 18"/>
          <p:cNvSpPr/>
          <p:nvPr/>
        </p:nvSpPr>
        <p:spPr>
          <a:xfrm>
            <a:off x="630733" y="6937513"/>
            <a:ext cx="402103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9876" y="12886440"/>
            <a:ext cx="427952" cy="4622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660">
              <a:defRPr sz="1600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54" name="Title Text"/>
          <p:cNvSpPr txBox="1">
            <a:spLocks noGrp="1"/>
          </p:cNvSpPr>
          <p:nvPr>
            <p:ph type="title"/>
          </p:nvPr>
        </p:nvSpPr>
        <p:spPr>
          <a:xfrm>
            <a:off x="4057648" y="1893404"/>
            <a:ext cx="18305395" cy="2499691"/>
          </a:xfrm>
          <a:prstGeom prst="rect">
            <a:avLst/>
          </a:prstGeom>
        </p:spPr>
        <p:txBody>
          <a:bodyPr lIns="0" tIns="0" rIns="0" bIns="0" anchor="t"/>
          <a:lstStyle>
            <a:lvl1pPr algn="l" defTabSz="1828636">
              <a:lnSpc>
                <a:spcPct val="80000"/>
              </a:lnSpc>
              <a:defRPr sz="7200" spc="-200">
                <a:solidFill>
                  <a:srgbClr val="222222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034027472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941192" y="13081000"/>
            <a:ext cx="488916" cy="4719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022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 13"/>
          <p:cNvSpPr/>
          <p:nvPr/>
        </p:nvSpPr>
        <p:spPr>
          <a:xfrm>
            <a:off x="0" y="12582939"/>
            <a:ext cx="2007706" cy="1133059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660">
              <a:defRPr sz="36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18" name="Straight Connector 17"/>
          <p:cNvSpPr/>
          <p:nvPr/>
        </p:nvSpPr>
        <p:spPr>
          <a:xfrm>
            <a:off x="630733" y="6778487"/>
            <a:ext cx="804205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19" name="Straight Connector 18"/>
          <p:cNvSpPr/>
          <p:nvPr/>
        </p:nvSpPr>
        <p:spPr>
          <a:xfrm>
            <a:off x="630733" y="6937513"/>
            <a:ext cx="402103" cy="1"/>
          </a:xfrm>
          <a:prstGeom prst="line">
            <a:avLst/>
          </a:prstGeom>
          <a:ln w="38100">
            <a:solidFill>
              <a:srgbClr val="222222"/>
            </a:solidFill>
            <a:miter/>
          </a:ln>
        </p:spPr>
        <p:txBody>
          <a:bodyPr tIns="91439" bIns="91439"/>
          <a:lstStyle/>
          <a:p>
            <a:pPr algn="l" defTabSz="1828660">
              <a:defRPr sz="3600" b="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9876" y="12886440"/>
            <a:ext cx="427952" cy="4622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660">
              <a:defRPr sz="1600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21" name="Picture Placeholder 8"/>
          <p:cNvSpPr>
            <a:spLocks noGrp="1"/>
          </p:cNvSpPr>
          <p:nvPr>
            <p:ph type="pic" idx="13"/>
          </p:nvPr>
        </p:nvSpPr>
        <p:spPr>
          <a:xfrm>
            <a:off x="12192000" y="0"/>
            <a:ext cx="12192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2" name="Title Text"/>
          <p:cNvSpPr txBox="1">
            <a:spLocks noGrp="1"/>
          </p:cNvSpPr>
          <p:nvPr>
            <p:ph type="title"/>
          </p:nvPr>
        </p:nvSpPr>
        <p:spPr>
          <a:xfrm>
            <a:off x="2049941" y="5210588"/>
            <a:ext cx="20293225" cy="3294823"/>
          </a:xfrm>
          <a:prstGeom prst="rect">
            <a:avLst/>
          </a:prstGeom>
          <a:effectLst>
            <a:outerShdw blurRad="1270000" dist="635000" dir="5400000" rotWithShape="0">
              <a:srgbClr val="000000">
                <a:alpha val="30000"/>
              </a:srgbClr>
            </a:outerShdw>
          </a:effectLst>
        </p:spPr>
        <p:txBody>
          <a:bodyPr lIns="0" tIns="0" rIns="0" bIns="0" anchor="t"/>
          <a:lstStyle>
            <a:lvl1pPr defTabSz="1828636">
              <a:lnSpc>
                <a:spcPct val="80000"/>
              </a:lnSpc>
              <a:defRPr sz="19200" b="1" spc="-200">
                <a:solidFill>
                  <a:srgbClr val="22222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1" r:id="rId9"/>
    <p:sldLayoutId id="2147483662" r:id="rId10"/>
    <p:sldLayoutId id="2147483663" r:id="rId11"/>
    <p:sldLayoutId id="2147483664" r:id="rId12"/>
    <p:sldLayoutId id="2147483666" r:id="rId13"/>
    <p:sldLayoutId id="2147483696" r:id="rId1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82323" y="4716783"/>
            <a:ext cx="6997334" cy="4912970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69964" y="1589438"/>
            <a:ext cx="11900072" cy="10514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09344" y="640080"/>
            <a:ext cx="731520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9344" y="12454128"/>
            <a:ext cx="21177504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939760" y="640080"/>
            <a:ext cx="182880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95" r:id="rId12"/>
  </p:sldLayoutIdLst>
  <p:txStyles>
    <p:titleStyle>
      <a:lvl1pPr algn="ctr" defTabSz="1828800" rtl="0" eaLnBrk="1" latinLnBrk="0" hangingPunct="1">
        <a:lnSpc>
          <a:spcPct val="85000"/>
        </a:lnSpc>
        <a:spcBef>
          <a:spcPct val="0"/>
        </a:spcBef>
        <a:buNone/>
        <a:defRPr sz="8000" b="0" i="0" kern="1200" cap="none" spc="-3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120000"/>
        </a:lnSpc>
        <a:spcBef>
          <a:spcPts val="2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36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32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8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4284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image" Target="../media/image6.png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svgsilh.com/tag/baby-10.html" TargetMode="Externa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hyperlink" Target="http://ansp.md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8.xml"/><Relationship Id="rId6" Type="http://schemas.openxmlformats.org/officeDocument/2006/relationships/hyperlink" Target="https://msmps.gov.md/" TargetMode="External"/><Relationship Id="rId5" Type="http://schemas.openxmlformats.org/officeDocument/2006/relationships/hyperlink" Target="https://covidinfo.md/" TargetMode="External"/><Relationship Id="rId4" Type="http://schemas.openxmlformats.org/officeDocument/2006/relationships/hyperlink" Target="https://vaccinare.gov.md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lide Number Placeholder 24"/>
          <p:cNvSpPr txBox="1">
            <a:spLocks noGrp="1"/>
          </p:cNvSpPr>
          <p:nvPr>
            <p:ph type="sldNum" sz="quarter" idx="2"/>
          </p:nvPr>
        </p:nvSpPr>
        <p:spPr>
          <a:xfrm>
            <a:off x="847969" y="12886440"/>
            <a:ext cx="311766" cy="46228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</a:t>
            </a:fld>
            <a:endParaRPr dirty="0"/>
          </a:p>
        </p:txBody>
      </p:sp>
      <p:sp>
        <p:nvSpPr>
          <p:cNvPr id="200" name="Title 7"/>
          <p:cNvSpPr txBox="1">
            <a:spLocks noGrp="1"/>
          </p:cNvSpPr>
          <p:nvPr>
            <p:ph type="title"/>
          </p:nvPr>
        </p:nvSpPr>
        <p:spPr>
          <a:xfrm>
            <a:off x="2643568" y="4302812"/>
            <a:ext cx="20293222" cy="167963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31454">
              <a:lnSpc>
                <a:spcPct val="100000"/>
              </a:lnSpc>
              <a:defRPr sz="10160" spc="-105"/>
            </a:pPr>
            <a:r>
              <a:rPr lang="ro-RO" sz="8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Raport săptămânal</a:t>
            </a:r>
            <a:br>
              <a:rPr lang="en-US" sz="9600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dirty="0"/>
            </a:br>
            <a:endParaRPr dirty="0"/>
          </a:p>
        </p:txBody>
      </p:sp>
      <p:sp>
        <p:nvSpPr>
          <p:cNvPr id="6" name="privind controlul infecției prin Coronavirusul de tip nou">
            <a:extLst>
              <a:ext uri="{FF2B5EF4-FFF2-40B4-BE49-F238E27FC236}">
                <a16:creationId xmlns:a16="http://schemas.microsoft.com/office/drawing/2014/main" id="{79E47754-E517-4DC4-8A85-377B590E40E8}"/>
              </a:ext>
            </a:extLst>
          </p:cNvPr>
          <p:cNvSpPr txBox="1"/>
          <p:nvPr/>
        </p:nvSpPr>
        <p:spPr>
          <a:xfrm>
            <a:off x="1447210" y="6858000"/>
            <a:ext cx="21489580" cy="2000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457200">
              <a:lnSpc>
                <a:spcPts val="7800"/>
              </a:lnSpc>
              <a:defRPr sz="4900" b="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ro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Situația epidemiologică privind infecția COVID-19 </a:t>
            </a:r>
          </a:p>
          <a:p>
            <a:pPr defTabSz="457200">
              <a:lnSpc>
                <a:spcPts val="7800"/>
              </a:lnSpc>
              <a:defRPr sz="4900" b="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ro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și Procesul de vaccinare împotriva COVID-19</a:t>
            </a:r>
          </a:p>
        </p:txBody>
      </p:sp>
      <p:pic>
        <p:nvPicPr>
          <p:cNvPr id="8" name="Imagine 7">
            <a:extLst>
              <a:ext uri="{FF2B5EF4-FFF2-40B4-BE49-F238E27FC236}">
                <a16:creationId xmlns:a16="http://schemas.microsoft.com/office/drawing/2014/main" id="{2037A3F0-CB72-4939-9FF4-2002337C3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0624" y="631138"/>
            <a:ext cx="8155360" cy="279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68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lide Number Placeholder 24"/>
          <p:cNvSpPr txBox="1">
            <a:spLocks noGrp="1"/>
          </p:cNvSpPr>
          <p:nvPr>
            <p:ph type="sldNum" sz="quarter" idx="2"/>
          </p:nvPr>
        </p:nvSpPr>
        <p:spPr>
          <a:xfrm>
            <a:off x="847969" y="12886440"/>
            <a:ext cx="311766" cy="4622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10</a:t>
            </a:fld>
            <a:endParaRPr/>
          </a:p>
        </p:txBody>
      </p:sp>
      <p:sp>
        <p:nvSpPr>
          <p:cNvPr id="9" name="Slide Number Placeholder 24">
            <a:extLst>
              <a:ext uri="{FF2B5EF4-FFF2-40B4-BE49-F238E27FC236}">
                <a16:creationId xmlns:a16="http://schemas.microsoft.com/office/drawing/2014/main" id="{223F4548-EF58-4C9C-9614-962A2F836BDA}"/>
              </a:ext>
            </a:extLst>
          </p:cNvPr>
          <p:cNvSpPr txBox="1">
            <a:spLocks/>
          </p:cNvSpPr>
          <p:nvPr/>
        </p:nvSpPr>
        <p:spPr>
          <a:xfrm>
            <a:off x="847969" y="12886440"/>
            <a:ext cx="311766" cy="46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9" tIns="91439" r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6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FillTx/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9DC33520-FC18-442D-9984-A8732AC4A7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7523" y="838061"/>
            <a:ext cx="24383999" cy="144149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defRPr>
                <a:solidFill>
                  <a:srgbClr val="1D46F3"/>
                </a:solidFill>
              </a:defRPr>
            </a:pPr>
            <a:r>
              <a:rPr lang="ro-MD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Analiza descriptivă a cazurilor confirmate </a:t>
            </a:r>
            <a:r>
              <a:rPr lang="ro-MD" sz="6000" b="1" dirty="0">
                <a:solidFill>
                  <a:srgbClr val="1D46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 </a:t>
            </a:r>
            <a:r>
              <a:rPr lang="ro-MD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(cumulativ)</a:t>
            </a:r>
          </a:p>
        </p:txBody>
      </p:sp>
      <p:grpSp>
        <p:nvGrpSpPr>
          <p:cNvPr id="16" name="Group 8">
            <a:extLst>
              <a:ext uri="{FF2B5EF4-FFF2-40B4-BE49-F238E27FC236}">
                <a16:creationId xmlns:a16="http://schemas.microsoft.com/office/drawing/2014/main" id="{62369265-ADEF-4FD5-BB70-807C65D961AA}"/>
              </a:ext>
            </a:extLst>
          </p:cNvPr>
          <p:cNvGrpSpPr/>
          <p:nvPr/>
        </p:nvGrpSpPr>
        <p:grpSpPr>
          <a:xfrm>
            <a:off x="2174681" y="2524635"/>
            <a:ext cx="10017310" cy="923328"/>
            <a:chOff x="0" y="-351964"/>
            <a:chExt cx="17708409" cy="2989332"/>
          </a:xfrm>
        </p:grpSpPr>
        <p:grpSp>
          <p:nvGrpSpPr>
            <p:cNvPr id="22" name="Rectangle 4">
              <a:extLst>
                <a:ext uri="{FF2B5EF4-FFF2-40B4-BE49-F238E27FC236}">
                  <a16:creationId xmlns:a16="http://schemas.microsoft.com/office/drawing/2014/main" id="{E599A54A-DA3D-4892-9AC2-AE4F6AA032EA}"/>
                </a:ext>
              </a:extLst>
            </p:cNvPr>
            <p:cNvGrpSpPr/>
            <p:nvPr/>
          </p:nvGrpSpPr>
          <p:grpSpPr>
            <a:xfrm>
              <a:off x="0" y="-351964"/>
              <a:ext cx="17708409" cy="2989332"/>
              <a:chOff x="0" y="-351962"/>
              <a:chExt cx="17708408" cy="2989329"/>
            </a:xfrm>
          </p:grpSpPr>
          <p:sp>
            <p:nvSpPr>
              <p:cNvPr id="26" name="Rectangle">
                <a:extLst>
                  <a:ext uri="{FF2B5EF4-FFF2-40B4-BE49-F238E27FC236}">
                    <a16:creationId xmlns:a16="http://schemas.microsoft.com/office/drawing/2014/main" id="{E81DB7BA-0B79-4208-9B8C-4F211BAEA414}"/>
                  </a:ext>
                </a:extLst>
              </p:cNvPr>
              <p:cNvSpPr/>
              <p:nvPr/>
            </p:nvSpPr>
            <p:spPr>
              <a:xfrm>
                <a:off x="0" y="0"/>
                <a:ext cx="17708408" cy="2285415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cazuri noi înregistrate astăzi">
                <a:extLst>
                  <a:ext uri="{FF2B5EF4-FFF2-40B4-BE49-F238E27FC236}">
                    <a16:creationId xmlns:a16="http://schemas.microsoft.com/office/drawing/2014/main" id="{A7EB18BF-36EA-437B-8516-480081FB86CB}"/>
                  </a:ext>
                </a:extLst>
              </p:cNvPr>
              <p:cNvSpPr/>
              <p:nvPr/>
            </p:nvSpPr>
            <p:spPr>
              <a:xfrm>
                <a:off x="257783" y="-351962"/>
                <a:ext cx="11109480" cy="29893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2400" dirty="0">
                    <a:solidFill>
                      <a:schemeClr val="tx1"/>
                    </a:solidFill>
                  </a:rPr>
                  <a:t>Rata de contagiozitate (</a:t>
                </a:r>
                <a:r>
                  <a:rPr lang="ro-RO" sz="2400" dirty="0" err="1">
                    <a:solidFill>
                      <a:schemeClr val="tx1"/>
                    </a:solidFill>
                  </a:rPr>
                  <a:t>Rt</a:t>
                </a:r>
                <a:r>
                  <a:rPr lang="ro-RO" sz="2400" dirty="0">
                    <a:solidFill>
                      <a:schemeClr val="tx1"/>
                    </a:solidFill>
                  </a:rPr>
                  <a:t>) </a:t>
                </a:r>
              </a:p>
              <a:p>
                <a:pPr algn="ctr"/>
                <a:r>
                  <a:rPr lang="ro-RO" sz="2400" dirty="0">
                    <a:solidFill>
                      <a:schemeClr val="tx1"/>
                    </a:solidFill>
                  </a:rPr>
                  <a:t>Numărul de reproducție efectiv</a:t>
                </a:r>
                <a:endParaRPr sz="24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3" name="Rectangle 5">
              <a:extLst>
                <a:ext uri="{FF2B5EF4-FFF2-40B4-BE49-F238E27FC236}">
                  <a16:creationId xmlns:a16="http://schemas.microsoft.com/office/drawing/2014/main" id="{C8DFE2CF-E099-47ED-9A8E-01CD7A6D8FBB}"/>
                </a:ext>
              </a:extLst>
            </p:cNvPr>
            <p:cNvGrpSpPr/>
            <p:nvPr/>
          </p:nvGrpSpPr>
          <p:grpSpPr>
            <a:xfrm>
              <a:off x="11619968" y="-10953"/>
              <a:ext cx="6088441" cy="2341638"/>
              <a:chOff x="11619966" y="-13964"/>
              <a:chExt cx="6088440" cy="2341636"/>
            </a:xfrm>
          </p:grpSpPr>
          <p:sp>
            <p:nvSpPr>
              <p:cNvPr id="24" name="Rectangle">
                <a:extLst>
                  <a:ext uri="{FF2B5EF4-FFF2-40B4-BE49-F238E27FC236}">
                    <a16:creationId xmlns:a16="http://schemas.microsoft.com/office/drawing/2014/main" id="{67AA6314-8156-4C0B-8AC1-8F81CA326094}"/>
                  </a:ext>
                </a:extLst>
              </p:cNvPr>
              <p:cNvSpPr/>
              <p:nvPr/>
            </p:nvSpPr>
            <p:spPr>
              <a:xfrm>
                <a:off x="11619966" y="0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+156">
                <a:extLst>
                  <a:ext uri="{FF2B5EF4-FFF2-40B4-BE49-F238E27FC236}">
                    <a16:creationId xmlns:a16="http://schemas.microsoft.com/office/drawing/2014/main" id="{C07A2219-D8ED-4358-AF1A-4A7C76F9039D}"/>
                  </a:ext>
                </a:extLst>
              </p:cNvPr>
              <p:cNvSpPr/>
              <p:nvPr/>
            </p:nvSpPr>
            <p:spPr>
              <a:xfrm>
                <a:off x="11619966" y="-13964"/>
                <a:ext cx="6088438" cy="234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b="1" dirty="0">
                    <a:solidFill>
                      <a:schemeClr val="bg1"/>
                    </a:solidFill>
                  </a:rPr>
                  <a:t>1</a:t>
                </a:r>
                <a:r>
                  <a:rPr lang="en-US" sz="3500" b="1" dirty="0">
                    <a:solidFill>
                      <a:schemeClr val="bg1"/>
                    </a:solidFill>
                  </a:rPr>
                  <a:t>.</a:t>
                </a:r>
                <a:r>
                  <a:rPr lang="ro-MD" sz="3500" b="1" dirty="0">
                    <a:solidFill>
                      <a:schemeClr val="bg1"/>
                    </a:solidFill>
                  </a:rPr>
                  <a:t>15</a:t>
                </a:r>
                <a:endParaRPr sz="35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8" name="Group 8">
            <a:extLst>
              <a:ext uri="{FF2B5EF4-FFF2-40B4-BE49-F238E27FC236}">
                <a16:creationId xmlns:a16="http://schemas.microsoft.com/office/drawing/2014/main" id="{C72A1CC7-599D-456B-8C2D-C91C03D53B66}"/>
              </a:ext>
            </a:extLst>
          </p:cNvPr>
          <p:cNvGrpSpPr/>
          <p:nvPr/>
        </p:nvGrpSpPr>
        <p:grpSpPr>
          <a:xfrm>
            <a:off x="2174682" y="3461946"/>
            <a:ext cx="10017310" cy="728574"/>
            <a:chOff x="0" y="-28117"/>
            <a:chExt cx="17708409" cy="2358802"/>
          </a:xfrm>
        </p:grpSpPr>
        <p:grpSp>
          <p:nvGrpSpPr>
            <p:cNvPr id="79" name="Rectangle 4">
              <a:extLst>
                <a:ext uri="{FF2B5EF4-FFF2-40B4-BE49-F238E27FC236}">
                  <a16:creationId xmlns:a16="http://schemas.microsoft.com/office/drawing/2014/main" id="{9EDC548A-F7C8-4F5F-9A1E-6978B7FEC427}"/>
                </a:ext>
              </a:extLst>
            </p:cNvPr>
            <p:cNvGrpSpPr/>
            <p:nvPr/>
          </p:nvGrpSpPr>
          <p:grpSpPr>
            <a:xfrm>
              <a:off x="0" y="-28117"/>
              <a:ext cx="17708409" cy="2341639"/>
              <a:chOff x="0" y="-28116"/>
              <a:chExt cx="17708408" cy="2341637"/>
            </a:xfrm>
          </p:grpSpPr>
          <p:sp>
            <p:nvSpPr>
              <p:cNvPr id="83" name="Rectangle">
                <a:extLst>
                  <a:ext uri="{FF2B5EF4-FFF2-40B4-BE49-F238E27FC236}">
                    <a16:creationId xmlns:a16="http://schemas.microsoft.com/office/drawing/2014/main" id="{7A1BE745-7D12-4747-8832-DE3690975537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84" name="cazuri noi înregistrate astăzi">
                <a:extLst>
                  <a:ext uri="{FF2B5EF4-FFF2-40B4-BE49-F238E27FC236}">
                    <a16:creationId xmlns:a16="http://schemas.microsoft.com/office/drawing/2014/main" id="{232CE98A-F4BD-4F2D-A7F9-62FB596AAA91}"/>
                  </a:ext>
                </a:extLst>
              </p:cNvPr>
              <p:cNvSpPr/>
              <p:nvPr/>
            </p:nvSpPr>
            <p:spPr>
              <a:xfrm>
                <a:off x="257783" y="-28116"/>
                <a:ext cx="11109480" cy="2341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Vârsta medie</a:t>
                </a:r>
                <a:endParaRPr sz="3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0" name="Rectangle 5">
              <a:extLst>
                <a:ext uri="{FF2B5EF4-FFF2-40B4-BE49-F238E27FC236}">
                  <a16:creationId xmlns:a16="http://schemas.microsoft.com/office/drawing/2014/main" id="{1FA9D08C-4AE3-4B19-9ECF-1D6DB2A1B8BD}"/>
                </a:ext>
              </a:extLst>
            </p:cNvPr>
            <p:cNvGrpSpPr/>
            <p:nvPr/>
          </p:nvGrpSpPr>
          <p:grpSpPr>
            <a:xfrm>
              <a:off x="11619968" y="-10953"/>
              <a:ext cx="6088441" cy="2341638"/>
              <a:chOff x="11619966" y="-13964"/>
              <a:chExt cx="6088440" cy="2341636"/>
            </a:xfrm>
          </p:grpSpPr>
          <p:sp>
            <p:nvSpPr>
              <p:cNvPr id="81" name="Rectangle">
                <a:extLst>
                  <a:ext uri="{FF2B5EF4-FFF2-40B4-BE49-F238E27FC236}">
                    <a16:creationId xmlns:a16="http://schemas.microsoft.com/office/drawing/2014/main" id="{3900F4C3-6773-4C28-B79B-62FB1B52BF2E}"/>
                  </a:ext>
                </a:extLst>
              </p:cNvPr>
              <p:cNvSpPr/>
              <p:nvPr/>
            </p:nvSpPr>
            <p:spPr>
              <a:xfrm>
                <a:off x="11619966" y="0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82" name="+156">
                <a:extLst>
                  <a:ext uri="{FF2B5EF4-FFF2-40B4-BE49-F238E27FC236}">
                    <a16:creationId xmlns:a16="http://schemas.microsoft.com/office/drawing/2014/main" id="{1569B915-B43C-43B9-A0E5-6DC6E326EE50}"/>
                  </a:ext>
                </a:extLst>
              </p:cNvPr>
              <p:cNvSpPr/>
              <p:nvPr/>
            </p:nvSpPr>
            <p:spPr>
              <a:xfrm>
                <a:off x="11619966" y="-13964"/>
                <a:ext cx="6088438" cy="234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en-US" sz="3500" b="1" dirty="0">
                    <a:solidFill>
                      <a:schemeClr val="bg1"/>
                    </a:solidFill>
                  </a:rPr>
                  <a:t>48</a:t>
                </a:r>
                <a:r>
                  <a:rPr lang="ro-RO" sz="3500" b="1" dirty="0">
                    <a:solidFill>
                      <a:schemeClr val="bg1"/>
                    </a:solidFill>
                  </a:rPr>
                  <a:t>.</a:t>
                </a:r>
                <a:r>
                  <a:rPr lang="ro-MD" sz="3500" b="1" dirty="0">
                    <a:solidFill>
                      <a:schemeClr val="bg1"/>
                    </a:solidFill>
                  </a:rPr>
                  <a:t>3</a:t>
                </a:r>
                <a:r>
                  <a:rPr lang="ro-RO" sz="3500" b="1" dirty="0">
                    <a:solidFill>
                      <a:schemeClr val="bg1"/>
                    </a:solidFill>
                  </a:rPr>
                  <a:t> Ani</a:t>
                </a:r>
                <a:endParaRPr sz="35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85" name="Group 8">
            <a:extLst>
              <a:ext uri="{FF2B5EF4-FFF2-40B4-BE49-F238E27FC236}">
                <a16:creationId xmlns:a16="http://schemas.microsoft.com/office/drawing/2014/main" id="{EDB510F7-4F10-4198-8441-C6872937B5A5}"/>
              </a:ext>
            </a:extLst>
          </p:cNvPr>
          <p:cNvGrpSpPr/>
          <p:nvPr/>
        </p:nvGrpSpPr>
        <p:grpSpPr>
          <a:xfrm>
            <a:off x="12768937" y="2605961"/>
            <a:ext cx="10017310" cy="728574"/>
            <a:chOff x="0" y="-28117"/>
            <a:chExt cx="17708409" cy="2358802"/>
          </a:xfrm>
        </p:grpSpPr>
        <p:grpSp>
          <p:nvGrpSpPr>
            <p:cNvPr id="86" name="Rectangle 4">
              <a:extLst>
                <a:ext uri="{FF2B5EF4-FFF2-40B4-BE49-F238E27FC236}">
                  <a16:creationId xmlns:a16="http://schemas.microsoft.com/office/drawing/2014/main" id="{C3528445-046B-41B2-8F1C-C92C46E308DE}"/>
                </a:ext>
              </a:extLst>
            </p:cNvPr>
            <p:cNvGrpSpPr/>
            <p:nvPr/>
          </p:nvGrpSpPr>
          <p:grpSpPr>
            <a:xfrm>
              <a:off x="0" y="-28117"/>
              <a:ext cx="17708409" cy="2341639"/>
              <a:chOff x="0" y="-28116"/>
              <a:chExt cx="17708408" cy="2341637"/>
            </a:xfrm>
          </p:grpSpPr>
          <p:sp>
            <p:nvSpPr>
              <p:cNvPr id="90" name="Rectangle">
                <a:extLst>
                  <a:ext uri="{FF2B5EF4-FFF2-40B4-BE49-F238E27FC236}">
                    <a16:creationId xmlns:a16="http://schemas.microsoft.com/office/drawing/2014/main" id="{DDBEE73A-1A15-467F-AD36-FF1D01DA468C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91" name="cazuri noi înregistrate astăzi">
                <a:extLst>
                  <a:ext uri="{FF2B5EF4-FFF2-40B4-BE49-F238E27FC236}">
                    <a16:creationId xmlns:a16="http://schemas.microsoft.com/office/drawing/2014/main" id="{84308C58-8278-4B55-80A6-DA135B6CA183}"/>
                  </a:ext>
                </a:extLst>
              </p:cNvPr>
              <p:cNvSpPr/>
              <p:nvPr/>
            </p:nvSpPr>
            <p:spPr>
              <a:xfrm>
                <a:off x="257783" y="-28116"/>
                <a:ext cx="11109480" cy="2341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Perioada medie de incubație</a:t>
                </a:r>
                <a:endParaRPr sz="3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7" name="Rectangle 5">
              <a:extLst>
                <a:ext uri="{FF2B5EF4-FFF2-40B4-BE49-F238E27FC236}">
                  <a16:creationId xmlns:a16="http://schemas.microsoft.com/office/drawing/2014/main" id="{E58370A0-D802-4D43-B2D2-050B4474CAAC}"/>
                </a:ext>
              </a:extLst>
            </p:cNvPr>
            <p:cNvGrpSpPr/>
            <p:nvPr/>
          </p:nvGrpSpPr>
          <p:grpSpPr>
            <a:xfrm>
              <a:off x="11619968" y="-10953"/>
              <a:ext cx="6088441" cy="2341638"/>
              <a:chOff x="11619966" y="-13964"/>
              <a:chExt cx="6088440" cy="2341636"/>
            </a:xfrm>
          </p:grpSpPr>
          <p:sp>
            <p:nvSpPr>
              <p:cNvPr id="88" name="Rectangle">
                <a:extLst>
                  <a:ext uri="{FF2B5EF4-FFF2-40B4-BE49-F238E27FC236}">
                    <a16:creationId xmlns:a16="http://schemas.microsoft.com/office/drawing/2014/main" id="{18E573DD-2AAA-446D-99C5-5A2DC68B7F98}"/>
                  </a:ext>
                </a:extLst>
              </p:cNvPr>
              <p:cNvSpPr/>
              <p:nvPr/>
            </p:nvSpPr>
            <p:spPr>
              <a:xfrm>
                <a:off x="11619966" y="0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89" name="+156">
                <a:extLst>
                  <a:ext uri="{FF2B5EF4-FFF2-40B4-BE49-F238E27FC236}">
                    <a16:creationId xmlns:a16="http://schemas.microsoft.com/office/drawing/2014/main" id="{88A0A1CA-84E1-4C88-BAFA-9EFE676FE920}"/>
                  </a:ext>
                </a:extLst>
              </p:cNvPr>
              <p:cNvSpPr/>
              <p:nvPr/>
            </p:nvSpPr>
            <p:spPr>
              <a:xfrm>
                <a:off x="11619966" y="-13964"/>
                <a:ext cx="6088438" cy="234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b="1" dirty="0"/>
                  <a:t>5 Zile</a:t>
                </a:r>
                <a:endParaRPr sz="3500" b="1" dirty="0"/>
              </a:p>
            </p:txBody>
          </p:sp>
        </p:grpSp>
      </p:grpSp>
      <p:grpSp>
        <p:nvGrpSpPr>
          <p:cNvPr id="92" name="Group 8">
            <a:extLst>
              <a:ext uri="{FF2B5EF4-FFF2-40B4-BE49-F238E27FC236}">
                <a16:creationId xmlns:a16="http://schemas.microsoft.com/office/drawing/2014/main" id="{940DA01C-18A9-4F07-97B6-52BDAD5260F9}"/>
              </a:ext>
            </a:extLst>
          </p:cNvPr>
          <p:cNvGrpSpPr/>
          <p:nvPr/>
        </p:nvGrpSpPr>
        <p:grpSpPr>
          <a:xfrm>
            <a:off x="12768934" y="3447963"/>
            <a:ext cx="10017310" cy="728574"/>
            <a:chOff x="0" y="-28117"/>
            <a:chExt cx="17708409" cy="2358802"/>
          </a:xfrm>
        </p:grpSpPr>
        <p:grpSp>
          <p:nvGrpSpPr>
            <p:cNvPr id="93" name="Rectangle 4">
              <a:extLst>
                <a:ext uri="{FF2B5EF4-FFF2-40B4-BE49-F238E27FC236}">
                  <a16:creationId xmlns:a16="http://schemas.microsoft.com/office/drawing/2014/main" id="{92B4CD9C-9A28-4DF6-B550-7C3888C74A5C}"/>
                </a:ext>
              </a:extLst>
            </p:cNvPr>
            <p:cNvGrpSpPr/>
            <p:nvPr/>
          </p:nvGrpSpPr>
          <p:grpSpPr>
            <a:xfrm>
              <a:off x="0" y="-28117"/>
              <a:ext cx="17708409" cy="2341639"/>
              <a:chOff x="0" y="-28116"/>
              <a:chExt cx="17708408" cy="2341637"/>
            </a:xfrm>
          </p:grpSpPr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36A0CEDD-C333-4DFA-B6A0-5ABA912A193B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98" name="cazuri noi înregistrate astăzi">
                <a:extLst>
                  <a:ext uri="{FF2B5EF4-FFF2-40B4-BE49-F238E27FC236}">
                    <a16:creationId xmlns:a16="http://schemas.microsoft.com/office/drawing/2014/main" id="{BB4208E1-59F6-4864-97C1-A0F1B1B648CA}"/>
                  </a:ext>
                </a:extLst>
              </p:cNvPr>
              <p:cNvSpPr/>
              <p:nvPr/>
            </p:nvSpPr>
            <p:spPr>
              <a:xfrm>
                <a:off x="257783" y="-28116"/>
                <a:ext cx="11109480" cy="2341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Mediul Urban</a:t>
                </a:r>
                <a:endParaRPr sz="3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4" name="Rectangle 5">
              <a:extLst>
                <a:ext uri="{FF2B5EF4-FFF2-40B4-BE49-F238E27FC236}">
                  <a16:creationId xmlns:a16="http://schemas.microsoft.com/office/drawing/2014/main" id="{184A8F66-26F7-44F1-9CC0-550F48DC9B2A}"/>
                </a:ext>
              </a:extLst>
            </p:cNvPr>
            <p:cNvGrpSpPr/>
            <p:nvPr/>
          </p:nvGrpSpPr>
          <p:grpSpPr>
            <a:xfrm>
              <a:off x="11619968" y="-10953"/>
              <a:ext cx="6088441" cy="2341638"/>
              <a:chOff x="11619966" y="-13964"/>
              <a:chExt cx="6088440" cy="2341636"/>
            </a:xfrm>
          </p:grpSpPr>
          <p:sp>
            <p:nvSpPr>
              <p:cNvPr id="95" name="Rectangle">
                <a:extLst>
                  <a:ext uri="{FF2B5EF4-FFF2-40B4-BE49-F238E27FC236}">
                    <a16:creationId xmlns:a16="http://schemas.microsoft.com/office/drawing/2014/main" id="{1E06FA82-7536-426A-81D5-87169ADFB41A}"/>
                  </a:ext>
                </a:extLst>
              </p:cNvPr>
              <p:cNvSpPr/>
              <p:nvPr/>
            </p:nvSpPr>
            <p:spPr>
              <a:xfrm>
                <a:off x="11619966" y="-3018"/>
                <a:ext cx="6088440" cy="2285419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96" name="+156">
                <a:extLst>
                  <a:ext uri="{FF2B5EF4-FFF2-40B4-BE49-F238E27FC236}">
                    <a16:creationId xmlns:a16="http://schemas.microsoft.com/office/drawing/2014/main" id="{3A70BFC5-283C-4BB5-9C14-3FCDD6E7859C}"/>
                  </a:ext>
                </a:extLst>
              </p:cNvPr>
              <p:cNvSpPr/>
              <p:nvPr/>
            </p:nvSpPr>
            <p:spPr>
              <a:xfrm>
                <a:off x="11619966" y="-13964"/>
                <a:ext cx="6088438" cy="234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b="1" dirty="0">
                    <a:solidFill>
                      <a:schemeClr val="bg1"/>
                    </a:solidFill>
                  </a:rPr>
                  <a:t>67</a:t>
                </a:r>
                <a:r>
                  <a:rPr lang="en-US" sz="3500" b="1" dirty="0">
                    <a:solidFill>
                      <a:schemeClr val="bg1"/>
                    </a:solidFill>
                  </a:rPr>
                  <a:t>.</a:t>
                </a:r>
                <a:r>
                  <a:rPr lang="ro-MD" sz="3500" b="1" dirty="0">
                    <a:solidFill>
                      <a:schemeClr val="bg1"/>
                    </a:solidFill>
                  </a:rPr>
                  <a:t>9</a:t>
                </a:r>
                <a:r>
                  <a:rPr lang="ro-RO" sz="3500" b="1" dirty="0">
                    <a:solidFill>
                      <a:schemeClr val="bg1"/>
                    </a:solidFill>
                  </a:rPr>
                  <a:t>%</a:t>
                </a:r>
                <a:endParaRPr sz="35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99" name="Group 8">
            <a:extLst>
              <a:ext uri="{FF2B5EF4-FFF2-40B4-BE49-F238E27FC236}">
                <a16:creationId xmlns:a16="http://schemas.microsoft.com/office/drawing/2014/main" id="{88312878-556A-488A-B501-F88F0E26EA53}"/>
              </a:ext>
            </a:extLst>
          </p:cNvPr>
          <p:cNvGrpSpPr/>
          <p:nvPr/>
        </p:nvGrpSpPr>
        <p:grpSpPr>
          <a:xfrm>
            <a:off x="2174681" y="4328962"/>
            <a:ext cx="10017310" cy="728574"/>
            <a:chOff x="0" y="-28117"/>
            <a:chExt cx="17708409" cy="2358802"/>
          </a:xfrm>
        </p:grpSpPr>
        <p:grpSp>
          <p:nvGrpSpPr>
            <p:cNvPr id="100" name="Rectangle 4">
              <a:extLst>
                <a:ext uri="{FF2B5EF4-FFF2-40B4-BE49-F238E27FC236}">
                  <a16:creationId xmlns:a16="http://schemas.microsoft.com/office/drawing/2014/main" id="{601252DD-4DC2-499D-B878-766E6DC2DBD4}"/>
                </a:ext>
              </a:extLst>
            </p:cNvPr>
            <p:cNvGrpSpPr/>
            <p:nvPr/>
          </p:nvGrpSpPr>
          <p:grpSpPr>
            <a:xfrm>
              <a:off x="0" y="-28117"/>
              <a:ext cx="17708409" cy="2341639"/>
              <a:chOff x="0" y="-28116"/>
              <a:chExt cx="17708408" cy="2341637"/>
            </a:xfrm>
          </p:grpSpPr>
          <p:sp>
            <p:nvSpPr>
              <p:cNvPr id="104" name="Rectangle">
                <a:extLst>
                  <a:ext uri="{FF2B5EF4-FFF2-40B4-BE49-F238E27FC236}">
                    <a16:creationId xmlns:a16="http://schemas.microsoft.com/office/drawing/2014/main" id="{01DDDE0D-8C42-4C5D-9A4F-039C50D622F1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105" name="cazuri noi înregistrate astăzi">
                <a:extLst>
                  <a:ext uri="{FF2B5EF4-FFF2-40B4-BE49-F238E27FC236}">
                    <a16:creationId xmlns:a16="http://schemas.microsoft.com/office/drawing/2014/main" id="{A110AC77-C50F-4747-B68B-1FAB3597926E}"/>
                  </a:ext>
                </a:extLst>
              </p:cNvPr>
              <p:cNvSpPr/>
              <p:nvPr/>
            </p:nvSpPr>
            <p:spPr>
              <a:xfrm>
                <a:off x="257783" y="-28116"/>
                <a:ext cx="11109480" cy="2341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Sex Feminin</a:t>
                </a:r>
                <a:endParaRPr sz="3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1" name="Rectangle 5">
              <a:extLst>
                <a:ext uri="{FF2B5EF4-FFF2-40B4-BE49-F238E27FC236}">
                  <a16:creationId xmlns:a16="http://schemas.microsoft.com/office/drawing/2014/main" id="{7CBF189E-E8BF-4C19-A49F-D97F21A002D8}"/>
                </a:ext>
              </a:extLst>
            </p:cNvPr>
            <p:cNvGrpSpPr/>
            <p:nvPr/>
          </p:nvGrpSpPr>
          <p:grpSpPr>
            <a:xfrm>
              <a:off x="11619968" y="-10953"/>
              <a:ext cx="6088441" cy="2341638"/>
              <a:chOff x="11619966" y="-13964"/>
              <a:chExt cx="6088440" cy="2341636"/>
            </a:xfrm>
          </p:grpSpPr>
          <p:sp>
            <p:nvSpPr>
              <p:cNvPr id="102" name="Rectangle">
                <a:extLst>
                  <a:ext uri="{FF2B5EF4-FFF2-40B4-BE49-F238E27FC236}">
                    <a16:creationId xmlns:a16="http://schemas.microsoft.com/office/drawing/2014/main" id="{750FD02A-D881-49A3-8600-50FEDF94F908}"/>
                  </a:ext>
                </a:extLst>
              </p:cNvPr>
              <p:cNvSpPr/>
              <p:nvPr/>
            </p:nvSpPr>
            <p:spPr>
              <a:xfrm>
                <a:off x="11619966" y="0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103" name="+156">
                <a:extLst>
                  <a:ext uri="{FF2B5EF4-FFF2-40B4-BE49-F238E27FC236}">
                    <a16:creationId xmlns:a16="http://schemas.microsoft.com/office/drawing/2014/main" id="{52866704-D061-42B0-B2C2-77435110E39E}"/>
                  </a:ext>
                </a:extLst>
              </p:cNvPr>
              <p:cNvSpPr/>
              <p:nvPr/>
            </p:nvSpPr>
            <p:spPr>
              <a:xfrm>
                <a:off x="11619966" y="-13964"/>
                <a:ext cx="6088438" cy="234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b="1" dirty="0">
                    <a:solidFill>
                      <a:schemeClr val="bg1"/>
                    </a:solidFill>
                  </a:rPr>
                  <a:t>58.</a:t>
                </a:r>
                <a:r>
                  <a:rPr lang="en-US" sz="3500" b="1" dirty="0">
                    <a:solidFill>
                      <a:schemeClr val="bg1"/>
                    </a:solidFill>
                  </a:rPr>
                  <a:t>6</a:t>
                </a:r>
                <a:r>
                  <a:rPr lang="ro-RO" sz="3500" b="1" dirty="0">
                    <a:solidFill>
                      <a:schemeClr val="bg1"/>
                    </a:solidFill>
                  </a:rPr>
                  <a:t>%</a:t>
                </a:r>
                <a:endParaRPr sz="35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06" name="Group 8">
            <a:extLst>
              <a:ext uri="{FF2B5EF4-FFF2-40B4-BE49-F238E27FC236}">
                <a16:creationId xmlns:a16="http://schemas.microsoft.com/office/drawing/2014/main" id="{8D4DC8A3-FC1B-45A3-810C-D3CFB1532181}"/>
              </a:ext>
            </a:extLst>
          </p:cNvPr>
          <p:cNvGrpSpPr/>
          <p:nvPr/>
        </p:nvGrpSpPr>
        <p:grpSpPr>
          <a:xfrm>
            <a:off x="12768933" y="4337646"/>
            <a:ext cx="10017310" cy="723273"/>
            <a:chOff x="0" y="-28117"/>
            <a:chExt cx="17708409" cy="2341639"/>
          </a:xfrm>
        </p:grpSpPr>
        <p:grpSp>
          <p:nvGrpSpPr>
            <p:cNvPr id="107" name="Rectangle 4">
              <a:extLst>
                <a:ext uri="{FF2B5EF4-FFF2-40B4-BE49-F238E27FC236}">
                  <a16:creationId xmlns:a16="http://schemas.microsoft.com/office/drawing/2014/main" id="{7DD4D4D2-6050-49AC-B108-B19BE5C78237}"/>
                </a:ext>
              </a:extLst>
            </p:cNvPr>
            <p:cNvGrpSpPr/>
            <p:nvPr/>
          </p:nvGrpSpPr>
          <p:grpSpPr>
            <a:xfrm>
              <a:off x="0" y="-28117"/>
              <a:ext cx="17708409" cy="2341639"/>
              <a:chOff x="0" y="-28116"/>
              <a:chExt cx="17708408" cy="2341637"/>
            </a:xfrm>
          </p:grpSpPr>
          <p:sp>
            <p:nvSpPr>
              <p:cNvPr id="111" name="Rectangle">
                <a:extLst>
                  <a:ext uri="{FF2B5EF4-FFF2-40B4-BE49-F238E27FC236}">
                    <a16:creationId xmlns:a16="http://schemas.microsoft.com/office/drawing/2014/main" id="{7FE68BB7-C43F-4188-B8EB-FCE9E0018143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112" name="cazuri noi înregistrate astăzi">
                <a:extLst>
                  <a:ext uri="{FF2B5EF4-FFF2-40B4-BE49-F238E27FC236}">
                    <a16:creationId xmlns:a16="http://schemas.microsoft.com/office/drawing/2014/main" id="{D2495DA6-B3C4-4688-96EA-CFAD79BA6FD7}"/>
                  </a:ext>
                </a:extLst>
              </p:cNvPr>
              <p:cNvSpPr/>
              <p:nvPr/>
            </p:nvSpPr>
            <p:spPr>
              <a:xfrm>
                <a:off x="257783" y="-28116"/>
                <a:ext cx="11109480" cy="2341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Cazuri de import</a:t>
                </a:r>
                <a:endParaRPr sz="3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8" name="Rectangle 5">
              <a:extLst>
                <a:ext uri="{FF2B5EF4-FFF2-40B4-BE49-F238E27FC236}">
                  <a16:creationId xmlns:a16="http://schemas.microsoft.com/office/drawing/2014/main" id="{5CCA7B16-0547-42B1-8065-803D9097B85E}"/>
                </a:ext>
              </a:extLst>
            </p:cNvPr>
            <p:cNvGrpSpPr/>
            <p:nvPr/>
          </p:nvGrpSpPr>
          <p:grpSpPr>
            <a:xfrm>
              <a:off x="11619968" y="-7"/>
              <a:ext cx="6088441" cy="2285421"/>
              <a:chOff x="11619966" y="-3018"/>
              <a:chExt cx="6088440" cy="2285419"/>
            </a:xfrm>
          </p:grpSpPr>
          <p:sp>
            <p:nvSpPr>
              <p:cNvPr id="109" name="Rectangle">
                <a:extLst>
                  <a:ext uri="{FF2B5EF4-FFF2-40B4-BE49-F238E27FC236}">
                    <a16:creationId xmlns:a16="http://schemas.microsoft.com/office/drawing/2014/main" id="{57C7742D-EA0E-4CEE-8C1A-C2369653D1E3}"/>
                  </a:ext>
                </a:extLst>
              </p:cNvPr>
              <p:cNvSpPr/>
              <p:nvPr/>
            </p:nvSpPr>
            <p:spPr>
              <a:xfrm>
                <a:off x="11619966" y="-3018"/>
                <a:ext cx="6088440" cy="2285419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110" name="+156">
                <a:extLst>
                  <a:ext uri="{FF2B5EF4-FFF2-40B4-BE49-F238E27FC236}">
                    <a16:creationId xmlns:a16="http://schemas.microsoft.com/office/drawing/2014/main" id="{CDC1761E-0A9C-4C98-A5A7-7129CDBFA5B0}"/>
                  </a:ext>
                </a:extLst>
              </p:cNvPr>
              <p:cNvSpPr/>
              <p:nvPr/>
            </p:nvSpPr>
            <p:spPr>
              <a:xfrm>
                <a:off x="11619966" y="160414"/>
                <a:ext cx="6088438" cy="1992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en-US" sz="2800" b="1" dirty="0">
                    <a:solidFill>
                      <a:schemeClr val="bg1"/>
                    </a:solidFill>
                  </a:rPr>
                  <a:t>0,8 </a:t>
                </a:r>
                <a:r>
                  <a:rPr lang="ro-RO" sz="2800" b="1" dirty="0">
                    <a:solidFill>
                      <a:schemeClr val="bg1"/>
                    </a:solidFill>
                  </a:rPr>
                  <a:t>% (</a:t>
                </a:r>
                <a:r>
                  <a:rPr lang="en-US" sz="2800" b="1" dirty="0">
                    <a:solidFill>
                      <a:schemeClr val="bg1"/>
                    </a:solidFill>
                  </a:rPr>
                  <a:t>2</a:t>
                </a:r>
                <a:r>
                  <a:rPr lang="ro-MD" sz="2800" b="1" dirty="0">
                    <a:solidFill>
                      <a:schemeClr val="bg1"/>
                    </a:solidFill>
                  </a:rPr>
                  <a:t>234</a:t>
                </a:r>
                <a:r>
                  <a:rPr lang="en-US" sz="2800" b="1" dirty="0">
                    <a:solidFill>
                      <a:schemeClr val="bg1"/>
                    </a:solidFill>
                  </a:rPr>
                  <a:t> </a:t>
                </a:r>
                <a:r>
                  <a:rPr lang="ro-RO" sz="2800" b="1" dirty="0">
                    <a:solidFill>
                      <a:schemeClr val="bg1"/>
                    </a:solidFill>
                  </a:rPr>
                  <a:t>cazuri)</a:t>
                </a:r>
                <a:endParaRPr sz="2800" b="1" dirty="0">
                  <a:solidFill>
                    <a:schemeClr val="bg1"/>
                  </a:solidFill>
                </a:endParaRPr>
              </a:p>
            </p:txBody>
          </p:sp>
        </p:grpSp>
      </p:grpSp>
      <p:graphicFrame>
        <p:nvGraphicFramePr>
          <p:cNvPr id="7" name="Diagramă 6">
            <a:extLst>
              <a:ext uri="{FF2B5EF4-FFF2-40B4-BE49-F238E27FC236}">
                <a16:creationId xmlns:a16="http://schemas.microsoft.com/office/drawing/2014/main" id="{AE826351-C247-4938-A733-C3DF4C7AD1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9432440"/>
              </p:ext>
            </p:extLst>
          </p:nvPr>
        </p:nvGraphicFramePr>
        <p:xfrm>
          <a:off x="1471502" y="5613035"/>
          <a:ext cx="21869907" cy="8102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8187F6C1-B5FD-7440-9820-48F6733A09C0}"/>
              </a:ext>
            </a:extLst>
          </p:cNvPr>
          <p:cNvSpPr txBox="1"/>
          <p:nvPr/>
        </p:nvSpPr>
        <p:spPr>
          <a:xfrm>
            <a:off x="8604925" y="5832078"/>
            <a:ext cx="8271717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o-MD" sz="3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Total cazuri  270.219 (05</a:t>
            </a:r>
            <a:r>
              <a:rPr lang="ro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.09.2021</a:t>
            </a:r>
            <a:r>
              <a:rPr kumimoji="0" lang="ro-MD" sz="3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)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MD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68957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lide Number Placeholder 24"/>
          <p:cNvSpPr txBox="1">
            <a:spLocks noGrp="1"/>
          </p:cNvSpPr>
          <p:nvPr>
            <p:ph type="sldNum" sz="quarter" idx="2"/>
          </p:nvPr>
        </p:nvSpPr>
        <p:spPr>
          <a:xfrm>
            <a:off x="847969" y="12886440"/>
            <a:ext cx="311766" cy="4622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11</a:t>
            </a:fld>
            <a:endParaRPr dirty="0"/>
          </a:p>
        </p:txBody>
      </p:sp>
      <p:sp>
        <p:nvSpPr>
          <p:cNvPr id="303" name="Title 1"/>
          <p:cNvSpPr txBox="1">
            <a:spLocks noGrp="1"/>
          </p:cNvSpPr>
          <p:nvPr>
            <p:ph type="title"/>
          </p:nvPr>
        </p:nvSpPr>
        <p:spPr>
          <a:xfrm>
            <a:off x="2188029" y="1299023"/>
            <a:ext cx="21031200" cy="14441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755490">
              <a:defRPr sz="9600" spc="-266"/>
            </a:lvl1pPr>
          </a:lstStyle>
          <a:p>
            <a:r>
              <a:rPr lang="ro-RO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Testarea angajaților din instituțiile medicale la </a:t>
            </a:r>
            <a:r>
              <a:rPr lang="ro-RO" sz="6700" b="1" dirty="0">
                <a:solidFill>
                  <a:srgbClr val="1D46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  <a:br>
              <a:rPr lang="ro-RO" sz="8000" b="1" dirty="0">
                <a:solidFill>
                  <a:srgbClr val="1D46F3"/>
                </a:solidFill>
                <a:latin typeface="Open Sans"/>
              </a:rPr>
            </a:br>
            <a:endParaRPr sz="8000" b="1" dirty="0">
              <a:solidFill>
                <a:srgbClr val="1D46F3"/>
              </a:solidFill>
              <a:latin typeface="Open Sans"/>
            </a:endParaRPr>
          </a:p>
        </p:txBody>
      </p:sp>
      <p:sp>
        <p:nvSpPr>
          <p:cNvPr id="9" name="Slide Number Placeholder 24">
            <a:extLst>
              <a:ext uri="{FF2B5EF4-FFF2-40B4-BE49-F238E27FC236}">
                <a16:creationId xmlns:a16="http://schemas.microsoft.com/office/drawing/2014/main" id="{223F4548-EF58-4C9C-9614-962A2F836BDA}"/>
              </a:ext>
            </a:extLst>
          </p:cNvPr>
          <p:cNvSpPr txBox="1">
            <a:spLocks/>
          </p:cNvSpPr>
          <p:nvPr/>
        </p:nvSpPr>
        <p:spPr>
          <a:xfrm>
            <a:off x="847969" y="12886440"/>
            <a:ext cx="311766" cy="46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9" tIns="91439" r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6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FillTx/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17" name="Group 8">
            <a:extLst>
              <a:ext uri="{FF2B5EF4-FFF2-40B4-BE49-F238E27FC236}">
                <a16:creationId xmlns:a16="http://schemas.microsoft.com/office/drawing/2014/main" id="{56A258CB-139F-4E6B-8F98-5BBC209C651C}"/>
              </a:ext>
            </a:extLst>
          </p:cNvPr>
          <p:cNvGrpSpPr/>
          <p:nvPr/>
        </p:nvGrpSpPr>
        <p:grpSpPr>
          <a:xfrm>
            <a:off x="4050552" y="3306000"/>
            <a:ext cx="17708410" cy="1976348"/>
            <a:chOff x="0" y="-2"/>
            <a:chExt cx="17708409" cy="2285416"/>
          </a:xfrm>
        </p:grpSpPr>
        <p:grpSp>
          <p:nvGrpSpPr>
            <p:cNvPr id="18" name="Rectangle 4">
              <a:extLst>
                <a:ext uri="{FF2B5EF4-FFF2-40B4-BE49-F238E27FC236}">
                  <a16:creationId xmlns:a16="http://schemas.microsoft.com/office/drawing/2014/main" id="{50284CCE-8127-4389-824B-58E0033A15DD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22" name="Rectangle">
                <a:extLst>
                  <a:ext uri="{FF2B5EF4-FFF2-40B4-BE49-F238E27FC236}">
                    <a16:creationId xmlns:a16="http://schemas.microsoft.com/office/drawing/2014/main" id="{73037A3B-DFD1-4006-9F77-0705E52E4D88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23" name="cazuri noi înregistrate astăzi">
                <a:extLst>
                  <a:ext uri="{FF2B5EF4-FFF2-40B4-BE49-F238E27FC236}">
                    <a16:creationId xmlns:a16="http://schemas.microsoft.com/office/drawing/2014/main" id="{13C89367-86C4-469E-9D30-D18C22FF0479}"/>
                  </a:ext>
                </a:extLst>
              </p:cNvPr>
              <p:cNvSpPr/>
              <p:nvPr/>
            </p:nvSpPr>
            <p:spPr>
              <a:xfrm>
                <a:off x="6731593" y="733832"/>
                <a:ext cx="10752128" cy="81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RO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Angajați investigați total</a:t>
                </a:r>
                <a:endParaRPr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" name="Rectangle 5">
              <a:extLst>
                <a:ext uri="{FF2B5EF4-FFF2-40B4-BE49-F238E27FC236}">
                  <a16:creationId xmlns:a16="http://schemas.microsoft.com/office/drawing/2014/main" id="{A984A1AD-6970-40C9-8AD1-407F741D8593}"/>
                </a:ext>
              </a:extLst>
            </p:cNvPr>
            <p:cNvGrpSpPr/>
            <p:nvPr/>
          </p:nvGrpSpPr>
          <p:grpSpPr>
            <a:xfrm>
              <a:off x="0" y="3010"/>
              <a:ext cx="6088441" cy="2282404"/>
              <a:chOff x="-1" y="-1"/>
              <a:chExt cx="6088440" cy="2282402"/>
            </a:xfrm>
          </p:grpSpPr>
          <p:sp>
            <p:nvSpPr>
              <p:cNvPr id="20" name="Rectangle">
                <a:extLst>
                  <a:ext uri="{FF2B5EF4-FFF2-40B4-BE49-F238E27FC236}">
                    <a16:creationId xmlns:a16="http://schemas.microsoft.com/office/drawing/2014/main" id="{6D16EC0D-7E64-4D1A-9A89-FBE14E8BE909}"/>
                  </a:ext>
                </a:extLst>
              </p:cNvPr>
              <p:cNvSpPr/>
              <p:nvPr/>
            </p:nvSpPr>
            <p:spPr>
              <a:xfrm>
                <a:off x="-1" y="-1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21" name="+156">
                <a:extLst>
                  <a:ext uri="{FF2B5EF4-FFF2-40B4-BE49-F238E27FC236}">
                    <a16:creationId xmlns:a16="http://schemas.microsoft.com/office/drawing/2014/main" id="{C3830ABB-261A-47FC-B222-D49394DEC9FD}"/>
                  </a:ext>
                </a:extLst>
              </p:cNvPr>
              <p:cNvSpPr/>
              <p:nvPr/>
            </p:nvSpPr>
            <p:spPr>
              <a:xfrm>
                <a:off x="484560" y="447180"/>
                <a:ext cx="5512438" cy="13880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en-US" sz="6600" b="1" dirty="0">
                    <a:solidFill>
                      <a:schemeClr val="bg1"/>
                    </a:solidFill>
                  </a:rPr>
                  <a:t>5</a:t>
                </a:r>
                <a:r>
                  <a:rPr lang="ro-MD" sz="6600" b="1" dirty="0">
                    <a:solidFill>
                      <a:schemeClr val="bg1"/>
                    </a:solidFill>
                  </a:rPr>
                  <a:t>4</a:t>
                </a:r>
                <a:r>
                  <a:rPr lang="ro-RO" sz="6600" b="1" dirty="0">
                    <a:solidFill>
                      <a:schemeClr val="bg1"/>
                    </a:solidFill>
                  </a:rPr>
                  <a:t>.</a:t>
                </a:r>
                <a:r>
                  <a:rPr lang="ro-MD" sz="6600" b="1" dirty="0">
                    <a:solidFill>
                      <a:schemeClr val="bg1"/>
                    </a:solidFill>
                  </a:rPr>
                  <a:t>106</a:t>
                </a:r>
                <a:endParaRPr sz="66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4" name="Group 8">
            <a:extLst>
              <a:ext uri="{FF2B5EF4-FFF2-40B4-BE49-F238E27FC236}">
                <a16:creationId xmlns:a16="http://schemas.microsoft.com/office/drawing/2014/main" id="{A7F1BD85-BD75-4CF5-B112-E393279768AD}"/>
              </a:ext>
            </a:extLst>
          </p:cNvPr>
          <p:cNvGrpSpPr/>
          <p:nvPr/>
        </p:nvGrpSpPr>
        <p:grpSpPr>
          <a:xfrm>
            <a:off x="4082061" y="8337167"/>
            <a:ext cx="17708410" cy="2179121"/>
            <a:chOff x="0" y="-2"/>
            <a:chExt cx="17708409" cy="2285416"/>
          </a:xfrm>
        </p:grpSpPr>
        <p:grpSp>
          <p:nvGrpSpPr>
            <p:cNvPr id="25" name="Rectangle 4">
              <a:extLst>
                <a:ext uri="{FF2B5EF4-FFF2-40B4-BE49-F238E27FC236}">
                  <a16:creationId xmlns:a16="http://schemas.microsoft.com/office/drawing/2014/main" id="{E98C9B18-454D-4EC9-888D-FF81CE14A2C1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29" name="Rectangle">
                <a:extLst>
                  <a:ext uri="{FF2B5EF4-FFF2-40B4-BE49-F238E27FC236}">
                    <a16:creationId xmlns:a16="http://schemas.microsoft.com/office/drawing/2014/main" id="{45E50E35-0138-4E49-BB99-3276C014A4A5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30" name="cazuri noi înregistrate astăzi">
                <a:extLst>
                  <a:ext uri="{FF2B5EF4-FFF2-40B4-BE49-F238E27FC236}">
                    <a16:creationId xmlns:a16="http://schemas.microsoft.com/office/drawing/2014/main" id="{797EAA35-7A07-451C-95DF-8B73AB11BD0F}"/>
                  </a:ext>
                </a:extLst>
              </p:cNvPr>
              <p:cNvSpPr/>
              <p:nvPr/>
            </p:nvSpPr>
            <p:spPr>
              <a:xfrm>
                <a:off x="6731593" y="742598"/>
                <a:ext cx="10752128" cy="800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RO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Angajați investigați în ultimele 7 zile</a:t>
                </a:r>
                <a:endParaRPr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6" name="Rectangle 5">
              <a:extLst>
                <a:ext uri="{FF2B5EF4-FFF2-40B4-BE49-F238E27FC236}">
                  <a16:creationId xmlns:a16="http://schemas.microsoft.com/office/drawing/2014/main" id="{DC4672D5-6216-4174-A7D0-471E5627F1C8}"/>
                </a:ext>
              </a:extLst>
            </p:cNvPr>
            <p:cNvGrpSpPr/>
            <p:nvPr/>
          </p:nvGrpSpPr>
          <p:grpSpPr>
            <a:xfrm>
              <a:off x="0" y="3010"/>
              <a:ext cx="6088441" cy="2282404"/>
              <a:chOff x="-1" y="-1"/>
              <a:chExt cx="6088440" cy="2282402"/>
            </a:xfrm>
          </p:grpSpPr>
          <p:sp>
            <p:nvSpPr>
              <p:cNvPr id="27" name="Rectangle">
                <a:extLst>
                  <a:ext uri="{FF2B5EF4-FFF2-40B4-BE49-F238E27FC236}">
                    <a16:creationId xmlns:a16="http://schemas.microsoft.com/office/drawing/2014/main" id="{6CFFF804-F494-4B93-9746-8A16BC10C36D}"/>
                  </a:ext>
                </a:extLst>
              </p:cNvPr>
              <p:cNvSpPr/>
              <p:nvPr/>
            </p:nvSpPr>
            <p:spPr>
              <a:xfrm>
                <a:off x="-1" y="-1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28" name="+156">
                <a:extLst>
                  <a:ext uri="{FF2B5EF4-FFF2-40B4-BE49-F238E27FC236}">
                    <a16:creationId xmlns:a16="http://schemas.microsoft.com/office/drawing/2014/main" id="{C9CC88DF-60F2-43EB-95D5-8C85D1318081}"/>
                  </a:ext>
                </a:extLst>
              </p:cNvPr>
              <p:cNvSpPr/>
              <p:nvPr/>
            </p:nvSpPr>
            <p:spPr>
              <a:xfrm>
                <a:off x="484560" y="511762"/>
                <a:ext cx="5512438" cy="1258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MD" sz="6600" b="1" dirty="0">
                    <a:solidFill>
                      <a:schemeClr val="bg1"/>
                    </a:solidFill>
                  </a:rPr>
                  <a:t>112</a:t>
                </a:r>
                <a:endParaRPr sz="66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1" name="Group 8">
            <a:extLst>
              <a:ext uri="{FF2B5EF4-FFF2-40B4-BE49-F238E27FC236}">
                <a16:creationId xmlns:a16="http://schemas.microsoft.com/office/drawing/2014/main" id="{6780EE86-4681-4522-BD0F-8B33C6DC5E30}"/>
              </a:ext>
            </a:extLst>
          </p:cNvPr>
          <p:cNvGrpSpPr/>
          <p:nvPr/>
        </p:nvGrpSpPr>
        <p:grpSpPr>
          <a:xfrm>
            <a:off x="4050552" y="10982611"/>
            <a:ext cx="17708410" cy="2179122"/>
            <a:chOff x="0" y="-2"/>
            <a:chExt cx="17708409" cy="2285416"/>
          </a:xfrm>
        </p:grpSpPr>
        <p:grpSp>
          <p:nvGrpSpPr>
            <p:cNvPr id="32" name="Rectangle 4">
              <a:extLst>
                <a:ext uri="{FF2B5EF4-FFF2-40B4-BE49-F238E27FC236}">
                  <a16:creationId xmlns:a16="http://schemas.microsoft.com/office/drawing/2014/main" id="{117AE596-2AB1-4C9C-9F70-66EBDCCDCED7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36" name="Rectangle">
                <a:extLst>
                  <a:ext uri="{FF2B5EF4-FFF2-40B4-BE49-F238E27FC236}">
                    <a16:creationId xmlns:a16="http://schemas.microsoft.com/office/drawing/2014/main" id="{B6A059F7-1207-452E-B715-265AD9714F1A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37" name="cazuri noi înregistrate astăzi">
                <a:extLst>
                  <a:ext uri="{FF2B5EF4-FFF2-40B4-BE49-F238E27FC236}">
                    <a16:creationId xmlns:a16="http://schemas.microsoft.com/office/drawing/2014/main" id="{D7137698-F937-4BEC-B5BD-3259D7F990EF}"/>
                  </a:ext>
                </a:extLst>
              </p:cNvPr>
              <p:cNvSpPr/>
              <p:nvPr/>
            </p:nvSpPr>
            <p:spPr>
              <a:xfrm>
                <a:off x="6731593" y="742597"/>
                <a:ext cx="10752128" cy="800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RO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Angajați investigați pozitiv în ultimele 7 zile</a:t>
                </a:r>
                <a:endParaRPr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3" name="Rectangle 5">
              <a:extLst>
                <a:ext uri="{FF2B5EF4-FFF2-40B4-BE49-F238E27FC236}">
                  <a16:creationId xmlns:a16="http://schemas.microsoft.com/office/drawing/2014/main" id="{0CF8EC63-FFFC-472C-B2BD-5590E6A912F7}"/>
                </a:ext>
              </a:extLst>
            </p:cNvPr>
            <p:cNvGrpSpPr/>
            <p:nvPr/>
          </p:nvGrpSpPr>
          <p:grpSpPr>
            <a:xfrm>
              <a:off x="0" y="3010"/>
              <a:ext cx="6088441" cy="2282404"/>
              <a:chOff x="-1" y="-1"/>
              <a:chExt cx="6088440" cy="2282402"/>
            </a:xfrm>
          </p:grpSpPr>
          <p:sp>
            <p:nvSpPr>
              <p:cNvPr id="34" name="Rectangle">
                <a:extLst>
                  <a:ext uri="{FF2B5EF4-FFF2-40B4-BE49-F238E27FC236}">
                    <a16:creationId xmlns:a16="http://schemas.microsoft.com/office/drawing/2014/main" id="{958E9109-361D-4263-9185-76310C97151F}"/>
                  </a:ext>
                </a:extLst>
              </p:cNvPr>
              <p:cNvSpPr/>
              <p:nvPr/>
            </p:nvSpPr>
            <p:spPr>
              <a:xfrm>
                <a:off x="-1" y="-1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35" name="+156">
                <a:extLst>
                  <a:ext uri="{FF2B5EF4-FFF2-40B4-BE49-F238E27FC236}">
                    <a16:creationId xmlns:a16="http://schemas.microsoft.com/office/drawing/2014/main" id="{A46A42A0-D3BB-4EA0-962C-9DAA8486E78F}"/>
                  </a:ext>
                </a:extLst>
              </p:cNvPr>
              <p:cNvSpPr/>
              <p:nvPr/>
            </p:nvSpPr>
            <p:spPr>
              <a:xfrm>
                <a:off x="484560" y="511762"/>
                <a:ext cx="5512438" cy="1258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MD" sz="6600" b="1" dirty="0">
                    <a:solidFill>
                      <a:schemeClr val="bg1"/>
                    </a:solidFill>
                  </a:rPr>
                  <a:t>52</a:t>
                </a:r>
                <a:endParaRPr sz="66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8" name="Group 8">
            <a:extLst>
              <a:ext uri="{FF2B5EF4-FFF2-40B4-BE49-F238E27FC236}">
                <a16:creationId xmlns:a16="http://schemas.microsoft.com/office/drawing/2014/main" id="{46CCCD9D-BC51-4673-8079-1E074A8E9199}"/>
              </a:ext>
            </a:extLst>
          </p:cNvPr>
          <p:cNvGrpSpPr/>
          <p:nvPr/>
        </p:nvGrpSpPr>
        <p:grpSpPr>
          <a:xfrm>
            <a:off x="4075362" y="5906333"/>
            <a:ext cx="17708410" cy="1976348"/>
            <a:chOff x="0" y="-2"/>
            <a:chExt cx="17708409" cy="2285416"/>
          </a:xfrm>
        </p:grpSpPr>
        <p:grpSp>
          <p:nvGrpSpPr>
            <p:cNvPr id="39" name="Rectangle 4">
              <a:extLst>
                <a:ext uri="{FF2B5EF4-FFF2-40B4-BE49-F238E27FC236}">
                  <a16:creationId xmlns:a16="http://schemas.microsoft.com/office/drawing/2014/main" id="{09CE44F2-A020-4ABF-8C92-0048357608EB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43" name="Rectangle">
                <a:extLst>
                  <a:ext uri="{FF2B5EF4-FFF2-40B4-BE49-F238E27FC236}">
                    <a16:creationId xmlns:a16="http://schemas.microsoft.com/office/drawing/2014/main" id="{43B0157C-AC27-4216-A215-9B97636BA2E8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44" name="cazuri noi înregistrate astăzi">
                <a:extLst>
                  <a:ext uri="{FF2B5EF4-FFF2-40B4-BE49-F238E27FC236}">
                    <a16:creationId xmlns:a16="http://schemas.microsoft.com/office/drawing/2014/main" id="{32E82C2F-2284-4659-96FF-DBF27A360676}"/>
                  </a:ext>
                </a:extLst>
              </p:cNvPr>
              <p:cNvSpPr/>
              <p:nvPr/>
            </p:nvSpPr>
            <p:spPr>
              <a:xfrm>
                <a:off x="6731593" y="733832"/>
                <a:ext cx="10752128" cy="81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RO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Angajați testați pozitiv</a:t>
                </a:r>
              </a:p>
            </p:txBody>
          </p:sp>
        </p:grpSp>
        <p:grpSp>
          <p:nvGrpSpPr>
            <p:cNvPr id="40" name="Rectangle 5">
              <a:extLst>
                <a:ext uri="{FF2B5EF4-FFF2-40B4-BE49-F238E27FC236}">
                  <a16:creationId xmlns:a16="http://schemas.microsoft.com/office/drawing/2014/main" id="{E1499D20-FF3A-4524-A1CF-0BB83AF5FB20}"/>
                </a:ext>
              </a:extLst>
            </p:cNvPr>
            <p:cNvGrpSpPr/>
            <p:nvPr/>
          </p:nvGrpSpPr>
          <p:grpSpPr>
            <a:xfrm>
              <a:off x="0" y="3010"/>
              <a:ext cx="6088441" cy="2282404"/>
              <a:chOff x="-1" y="-1"/>
              <a:chExt cx="6088440" cy="2282402"/>
            </a:xfrm>
          </p:grpSpPr>
          <p:sp>
            <p:nvSpPr>
              <p:cNvPr id="41" name="Rectangle">
                <a:extLst>
                  <a:ext uri="{FF2B5EF4-FFF2-40B4-BE49-F238E27FC236}">
                    <a16:creationId xmlns:a16="http://schemas.microsoft.com/office/drawing/2014/main" id="{A15FDE22-3922-4EC8-A157-15A649BF0203}"/>
                  </a:ext>
                </a:extLst>
              </p:cNvPr>
              <p:cNvSpPr/>
              <p:nvPr/>
            </p:nvSpPr>
            <p:spPr>
              <a:xfrm>
                <a:off x="-1" y="-1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42" name="+156">
                <a:extLst>
                  <a:ext uri="{FF2B5EF4-FFF2-40B4-BE49-F238E27FC236}">
                    <a16:creationId xmlns:a16="http://schemas.microsoft.com/office/drawing/2014/main" id="{A8ECA64F-AB2C-4646-A314-F37DD7C9FA19}"/>
                  </a:ext>
                </a:extLst>
              </p:cNvPr>
              <p:cNvSpPr/>
              <p:nvPr/>
            </p:nvSpPr>
            <p:spPr>
              <a:xfrm>
                <a:off x="484560" y="447180"/>
                <a:ext cx="5512438" cy="13880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en-US" sz="6600" b="1" dirty="0">
                    <a:solidFill>
                      <a:schemeClr val="bg1"/>
                    </a:solidFill>
                  </a:rPr>
                  <a:t>20.</a:t>
                </a:r>
                <a:r>
                  <a:rPr lang="ro-MD" sz="6600" b="1" dirty="0">
                    <a:solidFill>
                      <a:schemeClr val="bg1"/>
                    </a:solidFill>
                  </a:rPr>
                  <a:t>763</a:t>
                </a:r>
                <a:endParaRPr lang="en-US" sz="66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532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1044197" y="7010475"/>
            <a:ext cx="4672540" cy="4887835"/>
            <a:chOff x="1814072" y="3437888"/>
            <a:chExt cx="2325277" cy="2495551"/>
          </a:xfrm>
          <a:solidFill>
            <a:srgbClr val="F7F7F7"/>
          </a:solidFill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34" name="Rectangle 33"/>
            <p:cNvSpPr/>
            <p:nvPr/>
          </p:nvSpPr>
          <p:spPr>
            <a:xfrm>
              <a:off x="1814072" y="3437888"/>
              <a:ext cx="2325277" cy="24955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3998" tIns="648000" rIns="360000" bIns="792000" rtlCol="0" anchor="b"/>
            <a:lstStyle/>
            <a:p>
              <a:pPr>
                <a:lnSpc>
                  <a:spcPct val="130000"/>
                </a:lnSpc>
                <a:spcBef>
                  <a:spcPts val="2000"/>
                </a:spcBef>
              </a:pPr>
              <a:r>
                <a:rPr lang="ro-RO" sz="40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Medici</a:t>
              </a:r>
              <a:endPara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 flipV="1">
              <a:off x="1814072" y="3437888"/>
              <a:ext cx="2325277" cy="51632"/>
            </a:xfrm>
            <a:prstGeom prst="rect">
              <a:avLst/>
            </a:prstGeom>
            <a:solidFill>
              <a:srgbClr val="1D46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3998" tIns="648000" rIns="360000" rtlCol="0" anchor="t"/>
            <a:lstStyle/>
            <a:p>
              <a:pPr>
                <a:lnSpc>
                  <a:spcPct val="130000"/>
                </a:lnSpc>
                <a:spcBef>
                  <a:spcPts val="2000"/>
                </a:spcBef>
              </a:pPr>
              <a:endParaRPr lang="en-US" sz="2000" dirty="0">
                <a:solidFill>
                  <a:schemeClr val="tx1">
                    <a:alpha val="70000"/>
                  </a:schemeClr>
                </a:solidFill>
              </a:endParaRPr>
            </a:p>
          </p:txBody>
        </p:sp>
      </p:grpSp>
      <p:grpSp>
        <p:nvGrpSpPr>
          <p:cNvPr id="22" name="Group 32">
            <a:extLst>
              <a:ext uri="{FF2B5EF4-FFF2-40B4-BE49-F238E27FC236}">
                <a16:creationId xmlns:a16="http://schemas.microsoft.com/office/drawing/2014/main" id="{6095E445-0BB6-4494-8C94-A007C15B3F72}"/>
              </a:ext>
            </a:extLst>
          </p:cNvPr>
          <p:cNvGrpSpPr/>
          <p:nvPr/>
        </p:nvGrpSpPr>
        <p:grpSpPr>
          <a:xfrm>
            <a:off x="6765483" y="7061038"/>
            <a:ext cx="4657592" cy="4991102"/>
            <a:chOff x="1621034" y="3437888"/>
            <a:chExt cx="2328796" cy="2495551"/>
          </a:xfrm>
          <a:solidFill>
            <a:srgbClr val="F7F7F7"/>
          </a:solidFill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24" name="Rectangle 33">
              <a:extLst>
                <a:ext uri="{FF2B5EF4-FFF2-40B4-BE49-F238E27FC236}">
                  <a16:creationId xmlns:a16="http://schemas.microsoft.com/office/drawing/2014/main" id="{BD8FA53E-4B1A-407A-8EB3-5F41AF83D9A3}"/>
                </a:ext>
              </a:extLst>
            </p:cNvPr>
            <p:cNvSpPr/>
            <p:nvPr/>
          </p:nvSpPr>
          <p:spPr>
            <a:xfrm>
              <a:off x="1623189" y="3437888"/>
              <a:ext cx="2325277" cy="24955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3998" tIns="648000" rIns="360000" bIns="792000" rtlCol="0" anchor="b"/>
            <a:lstStyle/>
            <a:p>
              <a:pPr>
                <a:lnSpc>
                  <a:spcPct val="130000"/>
                </a:lnSpc>
                <a:spcBef>
                  <a:spcPts val="2000"/>
                </a:spcBef>
              </a:pPr>
              <a:r>
                <a:rPr lang="ro-RO" sz="40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Asistenți Medicali</a:t>
              </a:r>
              <a:endParaRPr lang="en-US" sz="4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34">
              <a:extLst>
                <a:ext uri="{FF2B5EF4-FFF2-40B4-BE49-F238E27FC236}">
                  <a16:creationId xmlns:a16="http://schemas.microsoft.com/office/drawing/2014/main" id="{DCA391C3-BF55-4FAA-BF7A-0D89C4718B4A}"/>
                </a:ext>
              </a:extLst>
            </p:cNvPr>
            <p:cNvSpPr/>
            <p:nvPr/>
          </p:nvSpPr>
          <p:spPr>
            <a:xfrm flipV="1">
              <a:off x="1621034" y="3437888"/>
              <a:ext cx="2328796" cy="51632"/>
            </a:xfrm>
            <a:prstGeom prst="rect">
              <a:avLst/>
            </a:prstGeom>
            <a:solidFill>
              <a:srgbClr val="1D46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3998" tIns="648000" rIns="360000" rtlCol="0" anchor="t"/>
            <a:lstStyle/>
            <a:p>
              <a:pPr>
                <a:lnSpc>
                  <a:spcPct val="130000"/>
                </a:lnSpc>
                <a:spcBef>
                  <a:spcPts val="2000"/>
                </a:spcBef>
              </a:pPr>
              <a:endParaRPr lang="en-US" sz="2000" dirty="0">
                <a:solidFill>
                  <a:schemeClr val="tx1">
                    <a:alpha val="70000"/>
                  </a:schemeClr>
                </a:solidFill>
              </a:endParaRPr>
            </a:p>
          </p:txBody>
        </p:sp>
      </p:grpSp>
      <p:grpSp>
        <p:nvGrpSpPr>
          <p:cNvPr id="62" name="Group 32">
            <a:extLst>
              <a:ext uri="{FF2B5EF4-FFF2-40B4-BE49-F238E27FC236}">
                <a16:creationId xmlns:a16="http://schemas.microsoft.com/office/drawing/2014/main" id="{AFEE9A52-7112-41A1-81A9-0655D62884C8}"/>
              </a:ext>
            </a:extLst>
          </p:cNvPr>
          <p:cNvGrpSpPr/>
          <p:nvPr/>
        </p:nvGrpSpPr>
        <p:grpSpPr>
          <a:xfrm>
            <a:off x="12192000" y="7043062"/>
            <a:ext cx="4650554" cy="5027054"/>
            <a:chOff x="1814072" y="3437888"/>
            <a:chExt cx="2325277" cy="2513527"/>
          </a:xfrm>
          <a:solidFill>
            <a:srgbClr val="F7F7F7"/>
          </a:solidFill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63" name="Rectangle 33">
              <a:extLst>
                <a:ext uri="{FF2B5EF4-FFF2-40B4-BE49-F238E27FC236}">
                  <a16:creationId xmlns:a16="http://schemas.microsoft.com/office/drawing/2014/main" id="{ABDE925A-B08A-45D9-B877-B4B86F6886CE}"/>
                </a:ext>
              </a:extLst>
            </p:cNvPr>
            <p:cNvSpPr/>
            <p:nvPr/>
          </p:nvSpPr>
          <p:spPr>
            <a:xfrm>
              <a:off x="1814072" y="3455864"/>
              <a:ext cx="2325277" cy="24955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3998" tIns="648000" rIns="360000" bIns="792000" rtlCol="0" anchor="b"/>
            <a:lstStyle/>
            <a:p>
              <a:pPr>
                <a:lnSpc>
                  <a:spcPct val="130000"/>
                </a:lnSpc>
                <a:spcBef>
                  <a:spcPts val="2000"/>
                </a:spcBef>
              </a:pPr>
              <a:r>
                <a:rPr lang="ro-RO" sz="40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Infirmier</a:t>
              </a:r>
              <a:endParaRPr lang="en-US" sz="4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Rectangle 34">
              <a:extLst>
                <a:ext uri="{FF2B5EF4-FFF2-40B4-BE49-F238E27FC236}">
                  <a16:creationId xmlns:a16="http://schemas.microsoft.com/office/drawing/2014/main" id="{6F5C2865-29C5-4EBD-B920-4A8FA439C25B}"/>
                </a:ext>
              </a:extLst>
            </p:cNvPr>
            <p:cNvSpPr/>
            <p:nvPr/>
          </p:nvSpPr>
          <p:spPr>
            <a:xfrm flipV="1">
              <a:off x="1814072" y="3437888"/>
              <a:ext cx="2325277" cy="516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3998" tIns="648000" rIns="360000" rtlCol="0" anchor="t"/>
            <a:lstStyle/>
            <a:p>
              <a:pPr>
                <a:lnSpc>
                  <a:spcPct val="130000"/>
                </a:lnSpc>
                <a:spcBef>
                  <a:spcPts val="2000"/>
                </a:spcBef>
              </a:pPr>
              <a:endParaRPr lang="en-US" sz="2000" dirty="0">
                <a:solidFill>
                  <a:schemeClr val="tx1">
                    <a:alpha val="70000"/>
                  </a:schemeClr>
                </a:solidFill>
              </a:endParaRPr>
            </a:p>
          </p:txBody>
        </p:sp>
      </p:grpSp>
      <p:sp>
        <p:nvSpPr>
          <p:cNvPr id="66" name="Title 1">
            <a:extLst>
              <a:ext uri="{FF2B5EF4-FFF2-40B4-BE49-F238E27FC236}">
                <a16:creationId xmlns:a16="http://schemas.microsoft.com/office/drawing/2014/main" id="{DB4C4EF5-DE38-42DD-86C4-576104617B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295431"/>
            <a:ext cx="24384000" cy="738386"/>
          </a:xfrm>
          <a:prstGeom prst="rect">
            <a:avLst/>
          </a:prstGeom>
        </p:spPr>
        <p:txBody>
          <a:bodyPr>
            <a:normAutofit/>
          </a:bodyPr>
          <a:lstStyle>
            <a:lvl1pPr defTabSz="1755490">
              <a:defRPr sz="9600" spc="-266"/>
            </a:lvl1pPr>
          </a:lstStyle>
          <a:p>
            <a:pPr algn="ctr"/>
            <a:r>
              <a:rPr lang="ro-MD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Personalul instituțiilor medicale infectat cu </a:t>
            </a:r>
            <a:r>
              <a:rPr lang="ro-MD" sz="6000" b="1" dirty="0">
                <a:solidFill>
                  <a:srgbClr val="1D46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 </a:t>
            </a:r>
            <a:r>
              <a:rPr lang="ro-MD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(cumulativ)</a:t>
            </a:r>
          </a:p>
        </p:txBody>
      </p:sp>
      <p:grpSp>
        <p:nvGrpSpPr>
          <p:cNvPr id="67" name="Group 8">
            <a:extLst>
              <a:ext uri="{FF2B5EF4-FFF2-40B4-BE49-F238E27FC236}">
                <a16:creationId xmlns:a16="http://schemas.microsoft.com/office/drawing/2014/main" id="{1726E0C7-6571-4DBF-9173-C01B3EC0BDFF}"/>
              </a:ext>
            </a:extLst>
          </p:cNvPr>
          <p:cNvGrpSpPr/>
          <p:nvPr/>
        </p:nvGrpSpPr>
        <p:grpSpPr>
          <a:xfrm>
            <a:off x="1422400" y="3790811"/>
            <a:ext cx="22256914" cy="1876245"/>
            <a:chOff x="0" y="-2"/>
            <a:chExt cx="17754128" cy="2285416"/>
          </a:xfrm>
        </p:grpSpPr>
        <p:grpSp>
          <p:nvGrpSpPr>
            <p:cNvPr id="68" name="Rectangle 4">
              <a:extLst>
                <a:ext uri="{FF2B5EF4-FFF2-40B4-BE49-F238E27FC236}">
                  <a16:creationId xmlns:a16="http://schemas.microsoft.com/office/drawing/2014/main" id="{21035C47-F8CC-48FB-AE63-86F98FA7DBAE}"/>
                </a:ext>
              </a:extLst>
            </p:cNvPr>
            <p:cNvGrpSpPr/>
            <p:nvPr/>
          </p:nvGrpSpPr>
          <p:grpSpPr>
            <a:xfrm>
              <a:off x="0" y="-2"/>
              <a:ext cx="17754128" cy="2285416"/>
              <a:chOff x="0" y="-1"/>
              <a:chExt cx="17754127" cy="2285414"/>
            </a:xfrm>
          </p:grpSpPr>
          <p:sp>
            <p:nvSpPr>
              <p:cNvPr id="72" name="Rectangle">
                <a:extLst>
                  <a:ext uri="{FF2B5EF4-FFF2-40B4-BE49-F238E27FC236}">
                    <a16:creationId xmlns:a16="http://schemas.microsoft.com/office/drawing/2014/main" id="{7739171F-6F51-4427-AB53-F3AD76D4042A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73" name="cazuri noi înregistrate astăzi">
                <a:extLst>
                  <a:ext uri="{FF2B5EF4-FFF2-40B4-BE49-F238E27FC236}">
                    <a16:creationId xmlns:a16="http://schemas.microsoft.com/office/drawing/2014/main" id="{1B74E9EE-D59F-4990-BF57-CACCF007B575}"/>
                  </a:ext>
                </a:extLst>
              </p:cNvPr>
              <p:cNvSpPr/>
              <p:nvPr/>
            </p:nvSpPr>
            <p:spPr>
              <a:xfrm>
                <a:off x="6267407" y="694204"/>
                <a:ext cx="11486720" cy="9747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MD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Cazuri de infectare în rândul lucrătorilor din sistemul medical</a:t>
                </a:r>
              </a:p>
            </p:txBody>
          </p:sp>
        </p:grpSp>
        <p:grpSp>
          <p:nvGrpSpPr>
            <p:cNvPr id="69" name="Rectangle 5">
              <a:extLst>
                <a:ext uri="{FF2B5EF4-FFF2-40B4-BE49-F238E27FC236}">
                  <a16:creationId xmlns:a16="http://schemas.microsoft.com/office/drawing/2014/main" id="{06086DAD-F78F-46E7-959E-EA89550769F4}"/>
                </a:ext>
              </a:extLst>
            </p:cNvPr>
            <p:cNvGrpSpPr/>
            <p:nvPr/>
          </p:nvGrpSpPr>
          <p:grpSpPr>
            <a:xfrm>
              <a:off x="0" y="3010"/>
              <a:ext cx="6088441" cy="2282404"/>
              <a:chOff x="-1" y="-1"/>
              <a:chExt cx="6088440" cy="2282402"/>
            </a:xfrm>
          </p:grpSpPr>
          <p:sp>
            <p:nvSpPr>
              <p:cNvPr id="70" name="Rectangle">
                <a:extLst>
                  <a:ext uri="{FF2B5EF4-FFF2-40B4-BE49-F238E27FC236}">
                    <a16:creationId xmlns:a16="http://schemas.microsoft.com/office/drawing/2014/main" id="{5A32C835-F0BA-4F77-8E55-B53AFEBB3568}"/>
                  </a:ext>
                </a:extLst>
              </p:cNvPr>
              <p:cNvSpPr/>
              <p:nvPr/>
            </p:nvSpPr>
            <p:spPr>
              <a:xfrm>
                <a:off x="-1" y="-1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71" name="+156">
                <a:extLst>
                  <a:ext uri="{FF2B5EF4-FFF2-40B4-BE49-F238E27FC236}">
                    <a16:creationId xmlns:a16="http://schemas.microsoft.com/office/drawing/2014/main" id="{0C083C6B-035A-48C0-BC4C-509847C35D53}"/>
                  </a:ext>
                </a:extLst>
              </p:cNvPr>
              <p:cNvSpPr/>
              <p:nvPr/>
            </p:nvSpPr>
            <p:spPr>
              <a:xfrm>
                <a:off x="0" y="410154"/>
                <a:ext cx="5996999" cy="14620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en-US" sz="6600" b="1" dirty="0">
                    <a:solidFill>
                      <a:schemeClr val="bg1"/>
                    </a:solidFill>
                  </a:rPr>
                  <a:t>20</a:t>
                </a:r>
                <a:r>
                  <a:rPr lang="ro-RO" sz="6600" b="1" dirty="0">
                    <a:solidFill>
                      <a:schemeClr val="bg1"/>
                    </a:solidFill>
                  </a:rPr>
                  <a:t>.</a:t>
                </a:r>
                <a:r>
                  <a:rPr lang="ro-MD" sz="6600" b="1" dirty="0">
                    <a:solidFill>
                      <a:schemeClr val="bg1"/>
                    </a:solidFill>
                  </a:rPr>
                  <a:t> 763</a:t>
                </a:r>
                <a:endParaRPr sz="66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4" name="Rectangle 34">
            <a:extLst>
              <a:ext uri="{FF2B5EF4-FFF2-40B4-BE49-F238E27FC236}">
                <a16:creationId xmlns:a16="http://schemas.microsoft.com/office/drawing/2014/main" id="{DC8D0853-69FE-423C-93F3-338DFF4D1644}"/>
              </a:ext>
            </a:extLst>
          </p:cNvPr>
          <p:cNvSpPr/>
          <p:nvPr/>
        </p:nvSpPr>
        <p:spPr>
          <a:xfrm flipV="1">
            <a:off x="12192000" y="7079014"/>
            <a:ext cx="4650554" cy="103264"/>
          </a:xfrm>
          <a:prstGeom prst="rect">
            <a:avLst/>
          </a:prstGeom>
          <a:solidFill>
            <a:srgbClr val="1D4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8" tIns="648000" rIns="360000" rtlCol="0" anchor="t"/>
          <a:lstStyle/>
          <a:p>
            <a:pPr>
              <a:lnSpc>
                <a:spcPct val="130000"/>
              </a:lnSpc>
              <a:spcBef>
                <a:spcPts val="2000"/>
              </a:spcBef>
            </a:pPr>
            <a:endParaRPr lang="en-US" sz="2000" dirty="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77" name="+156">
            <a:extLst>
              <a:ext uri="{FF2B5EF4-FFF2-40B4-BE49-F238E27FC236}">
                <a16:creationId xmlns:a16="http://schemas.microsoft.com/office/drawing/2014/main" id="{F150A25A-6CE9-4433-AAAA-8C618A20EA07}"/>
              </a:ext>
            </a:extLst>
          </p:cNvPr>
          <p:cNvSpPr/>
          <p:nvPr/>
        </p:nvSpPr>
        <p:spPr>
          <a:xfrm>
            <a:off x="1019381" y="8435666"/>
            <a:ext cx="4650554" cy="1200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9" tIns="91439" rIns="91439" bIns="91439" numCol="1" anchor="ctr">
            <a:spAutoFit/>
          </a:bodyPr>
          <a:lstStyle>
            <a:lvl1pPr algn="l" defTabSz="1828660">
              <a:defRPr sz="95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/>
            <a:r>
              <a:rPr lang="en-US" sz="6600" b="1" dirty="0">
                <a:solidFill>
                  <a:schemeClr val="tx1"/>
                </a:solidFill>
              </a:rPr>
              <a:t>6.</a:t>
            </a:r>
            <a:r>
              <a:rPr lang="ro-MD" sz="6600" b="1" dirty="0">
                <a:solidFill>
                  <a:schemeClr val="tx1"/>
                </a:solidFill>
              </a:rPr>
              <a:t>135</a:t>
            </a:r>
          </a:p>
        </p:txBody>
      </p:sp>
      <p:sp>
        <p:nvSpPr>
          <p:cNvPr id="78" name="+156">
            <a:extLst>
              <a:ext uri="{FF2B5EF4-FFF2-40B4-BE49-F238E27FC236}">
                <a16:creationId xmlns:a16="http://schemas.microsoft.com/office/drawing/2014/main" id="{3FCDA824-DE64-49C5-8B7F-BF2E64D55AC1}"/>
              </a:ext>
            </a:extLst>
          </p:cNvPr>
          <p:cNvSpPr/>
          <p:nvPr/>
        </p:nvSpPr>
        <p:spPr>
          <a:xfrm>
            <a:off x="6798342" y="8403350"/>
            <a:ext cx="4650554" cy="1200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9" tIns="91439" rIns="91439" bIns="91439" numCol="1" anchor="ctr">
            <a:spAutoFit/>
          </a:bodyPr>
          <a:lstStyle>
            <a:lvl1pPr algn="l" defTabSz="1828660">
              <a:defRPr sz="95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/>
            <a:r>
              <a:rPr lang="en-US" sz="6600" b="1" dirty="0">
                <a:solidFill>
                  <a:schemeClr val="tx1"/>
                </a:solidFill>
              </a:rPr>
              <a:t>8.4</a:t>
            </a:r>
            <a:r>
              <a:rPr lang="ro-MD" sz="6600" b="1" dirty="0">
                <a:solidFill>
                  <a:schemeClr val="tx1"/>
                </a:solidFill>
              </a:rPr>
              <a:t>44</a:t>
            </a:r>
            <a:endParaRPr sz="6600" b="1" dirty="0">
              <a:solidFill>
                <a:schemeClr val="tx1"/>
              </a:solidFill>
            </a:endParaRPr>
          </a:p>
        </p:txBody>
      </p:sp>
      <p:sp>
        <p:nvSpPr>
          <p:cNvPr id="79" name="+156">
            <a:extLst>
              <a:ext uri="{FF2B5EF4-FFF2-40B4-BE49-F238E27FC236}">
                <a16:creationId xmlns:a16="http://schemas.microsoft.com/office/drawing/2014/main" id="{1C46748C-7412-4A03-ABE0-2F607B485F55}"/>
              </a:ext>
            </a:extLst>
          </p:cNvPr>
          <p:cNvSpPr/>
          <p:nvPr/>
        </p:nvSpPr>
        <p:spPr>
          <a:xfrm>
            <a:off x="12192000" y="8328474"/>
            <a:ext cx="4650554" cy="1200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9" tIns="91439" rIns="91439" bIns="91439" numCol="1" anchor="ctr">
            <a:spAutoFit/>
          </a:bodyPr>
          <a:lstStyle>
            <a:lvl1pPr algn="l" defTabSz="1828660">
              <a:defRPr sz="95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/>
            <a:r>
              <a:rPr lang="ro-RO" sz="6600" b="1" dirty="0">
                <a:solidFill>
                  <a:schemeClr val="tx1"/>
                </a:solidFill>
              </a:rPr>
              <a:t>2.</a:t>
            </a:r>
            <a:r>
              <a:rPr lang="en-US" sz="6600" b="1" dirty="0">
                <a:solidFill>
                  <a:schemeClr val="tx1"/>
                </a:solidFill>
              </a:rPr>
              <a:t>8</a:t>
            </a:r>
            <a:r>
              <a:rPr lang="ro-MD" sz="6600" b="1" dirty="0">
                <a:solidFill>
                  <a:schemeClr val="tx1"/>
                </a:solidFill>
              </a:rPr>
              <a:t>43</a:t>
            </a:r>
            <a:endParaRPr sz="6600" b="1" dirty="0">
              <a:solidFill>
                <a:schemeClr val="tx1"/>
              </a:solidFill>
            </a:endParaRPr>
          </a:p>
        </p:txBody>
      </p:sp>
      <p:grpSp>
        <p:nvGrpSpPr>
          <p:cNvPr id="26" name="Group 32">
            <a:extLst>
              <a:ext uri="{FF2B5EF4-FFF2-40B4-BE49-F238E27FC236}">
                <a16:creationId xmlns:a16="http://schemas.microsoft.com/office/drawing/2014/main" id="{8F75F1C6-729B-0446-845F-47A1689B276A}"/>
              </a:ext>
            </a:extLst>
          </p:cNvPr>
          <p:cNvGrpSpPr/>
          <p:nvPr/>
        </p:nvGrpSpPr>
        <p:grpSpPr>
          <a:xfrm>
            <a:off x="17611479" y="6991428"/>
            <a:ext cx="4650554" cy="5027054"/>
            <a:chOff x="1814072" y="3437888"/>
            <a:chExt cx="2325277" cy="2513527"/>
          </a:xfrm>
          <a:solidFill>
            <a:srgbClr val="F7F7F7"/>
          </a:solidFill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27" name="Rectangle 33">
              <a:extLst>
                <a:ext uri="{FF2B5EF4-FFF2-40B4-BE49-F238E27FC236}">
                  <a16:creationId xmlns:a16="http://schemas.microsoft.com/office/drawing/2014/main" id="{1957D24A-C2A1-EA49-BD26-CA296265289C}"/>
                </a:ext>
              </a:extLst>
            </p:cNvPr>
            <p:cNvSpPr/>
            <p:nvPr/>
          </p:nvSpPr>
          <p:spPr>
            <a:xfrm>
              <a:off x="1814072" y="3455864"/>
              <a:ext cx="2325277" cy="24955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3998" tIns="648000" rIns="360000" bIns="792000" rtlCol="0" anchor="b"/>
            <a:lstStyle/>
            <a:p>
              <a:pPr>
                <a:lnSpc>
                  <a:spcPct val="130000"/>
                </a:lnSpc>
                <a:spcBef>
                  <a:spcPts val="2000"/>
                </a:spcBef>
              </a:pPr>
              <a:r>
                <a:rPr lang="ro-RO" sz="40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Personal Auxiliar</a:t>
              </a:r>
              <a:endParaRPr lang="en-US" sz="4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34">
              <a:extLst>
                <a:ext uri="{FF2B5EF4-FFF2-40B4-BE49-F238E27FC236}">
                  <a16:creationId xmlns:a16="http://schemas.microsoft.com/office/drawing/2014/main" id="{595B3213-E140-C543-83BC-064DC12E883E}"/>
                </a:ext>
              </a:extLst>
            </p:cNvPr>
            <p:cNvSpPr/>
            <p:nvPr/>
          </p:nvSpPr>
          <p:spPr>
            <a:xfrm flipV="1">
              <a:off x="1814072" y="3437888"/>
              <a:ext cx="2325277" cy="516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3998" tIns="648000" rIns="360000" rtlCol="0" anchor="t"/>
            <a:lstStyle/>
            <a:p>
              <a:pPr>
                <a:lnSpc>
                  <a:spcPct val="130000"/>
                </a:lnSpc>
                <a:spcBef>
                  <a:spcPts val="2000"/>
                </a:spcBef>
              </a:pPr>
              <a:endParaRPr lang="en-US" sz="2000" dirty="0">
                <a:solidFill>
                  <a:schemeClr val="tx1">
                    <a:alpha val="70000"/>
                  </a:schemeClr>
                </a:solidFill>
              </a:endParaRPr>
            </a:p>
          </p:txBody>
        </p:sp>
      </p:grpSp>
      <p:sp>
        <p:nvSpPr>
          <p:cNvPr id="30" name="Rectangle 34">
            <a:extLst>
              <a:ext uri="{FF2B5EF4-FFF2-40B4-BE49-F238E27FC236}">
                <a16:creationId xmlns:a16="http://schemas.microsoft.com/office/drawing/2014/main" id="{EC18C20E-9B90-614E-970D-80210A6E98DD}"/>
              </a:ext>
            </a:extLst>
          </p:cNvPr>
          <p:cNvSpPr/>
          <p:nvPr/>
        </p:nvSpPr>
        <p:spPr>
          <a:xfrm flipV="1">
            <a:off x="17636295" y="7182278"/>
            <a:ext cx="4650554" cy="103264"/>
          </a:xfrm>
          <a:prstGeom prst="rect">
            <a:avLst/>
          </a:prstGeom>
          <a:solidFill>
            <a:srgbClr val="1D4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8" tIns="648000" rIns="360000" rtlCol="0" anchor="t"/>
          <a:lstStyle/>
          <a:p>
            <a:pPr>
              <a:lnSpc>
                <a:spcPct val="130000"/>
              </a:lnSpc>
              <a:spcBef>
                <a:spcPts val="2000"/>
              </a:spcBef>
            </a:pPr>
            <a:endParaRPr lang="en-US" sz="2000" dirty="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31" name="+156">
            <a:extLst>
              <a:ext uri="{FF2B5EF4-FFF2-40B4-BE49-F238E27FC236}">
                <a16:creationId xmlns:a16="http://schemas.microsoft.com/office/drawing/2014/main" id="{1CA3F770-1D73-A847-A67D-3A81A6F8B2EC}"/>
              </a:ext>
            </a:extLst>
          </p:cNvPr>
          <p:cNvSpPr/>
          <p:nvPr/>
        </p:nvSpPr>
        <p:spPr>
          <a:xfrm>
            <a:off x="17636295" y="8228545"/>
            <a:ext cx="4650554" cy="1200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9" tIns="91439" rIns="91439" bIns="91439" numCol="1" anchor="ctr">
            <a:spAutoFit/>
          </a:bodyPr>
          <a:lstStyle>
            <a:lvl1pPr algn="l" defTabSz="1828660">
              <a:defRPr sz="9500" b="0">
                <a:solidFill>
                  <a:srgbClr val="F7F7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/>
            <a:r>
              <a:rPr lang="en-US" sz="6600" b="1" dirty="0">
                <a:solidFill>
                  <a:schemeClr val="tx1"/>
                </a:solidFill>
              </a:rPr>
              <a:t>3</a:t>
            </a:r>
            <a:r>
              <a:rPr lang="ro-RO" sz="6600" b="1" dirty="0">
                <a:solidFill>
                  <a:schemeClr val="tx1"/>
                </a:solidFill>
              </a:rPr>
              <a:t>.</a:t>
            </a:r>
            <a:r>
              <a:rPr lang="en-US" sz="6600" b="1" dirty="0">
                <a:solidFill>
                  <a:schemeClr val="tx1"/>
                </a:solidFill>
              </a:rPr>
              <a:t>3</a:t>
            </a:r>
            <a:r>
              <a:rPr lang="ro-MD" sz="6600" b="1" dirty="0">
                <a:solidFill>
                  <a:schemeClr val="tx1"/>
                </a:solidFill>
              </a:rPr>
              <a:t>41</a:t>
            </a:r>
            <a:endParaRPr sz="6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148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264DA-AB7E-664F-B12C-74AF1D742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432" y="974623"/>
            <a:ext cx="22897882" cy="2011324"/>
          </a:xfrm>
        </p:spPr>
        <p:txBody>
          <a:bodyPr>
            <a:normAutofit/>
          </a:bodyPr>
          <a:lstStyle/>
          <a:p>
            <a:pPr algn="ctr"/>
            <a:r>
              <a:rPr lang="ro-MD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Copiii și femeile gravide confirmați </a:t>
            </a:r>
            <a:r>
              <a:rPr lang="ro-MD" sz="6000" b="1" dirty="0">
                <a:solidFill>
                  <a:srgbClr val="1D46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 </a:t>
            </a:r>
            <a:r>
              <a:rPr lang="ro-MD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(cumulativ)</a:t>
            </a:r>
            <a:endParaRPr lang="ro-MD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7088D6-CB2A-2D41-9317-1268E68198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719" b="22788"/>
          <a:stretch/>
        </p:blipFill>
        <p:spPr>
          <a:xfrm>
            <a:off x="16469360" y="2167718"/>
            <a:ext cx="3200400" cy="276497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C554BE1-3F0C-1D4B-B969-6D327C85E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575560" y="2419525"/>
            <a:ext cx="1935480" cy="27649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B17052-EAC6-6E46-B0AE-AB5A246F70F8}"/>
              </a:ext>
            </a:extLst>
          </p:cNvPr>
          <p:cNvSpPr txBox="1"/>
          <p:nvPr/>
        </p:nvSpPr>
        <p:spPr>
          <a:xfrm>
            <a:off x="3102416" y="2909004"/>
            <a:ext cx="7489383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o-RO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o-MD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980</a:t>
            </a:r>
            <a:r>
              <a:rPr kumimoji="0" lang="en-MD" sz="4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copii infectați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7E14C6-EC1A-2145-92B9-3BD571C5B0C5}"/>
              </a:ext>
            </a:extLst>
          </p:cNvPr>
          <p:cNvSpPr txBox="1"/>
          <p:nvPr/>
        </p:nvSpPr>
        <p:spPr>
          <a:xfrm>
            <a:off x="14581856" y="5147789"/>
            <a:ext cx="7489383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1</a:t>
            </a:r>
            <a:r>
              <a:rPr kumimoji="0" lang="ro-MD" sz="4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109</a:t>
            </a:r>
            <a:endParaRPr kumimoji="0" lang="en-MD" sz="32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C4A9966-712C-874A-9DCF-2A8F72EA1E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8661943"/>
              </p:ext>
            </p:extLst>
          </p:nvPr>
        </p:nvGraphicFramePr>
        <p:xfrm>
          <a:off x="2106589" y="5865155"/>
          <a:ext cx="8118893" cy="622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FBC43F4-C951-244E-8A98-D9D3081F96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2773264"/>
              </p:ext>
            </p:extLst>
          </p:nvPr>
        </p:nvGraphicFramePr>
        <p:xfrm>
          <a:off x="12872993" y="5922856"/>
          <a:ext cx="10065657" cy="6195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35213454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lide Number Placeholder 24"/>
          <p:cNvSpPr txBox="1">
            <a:spLocks noGrp="1"/>
          </p:cNvSpPr>
          <p:nvPr>
            <p:ph type="sldNum" sz="quarter" idx="2"/>
          </p:nvPr>
        </p:nvSpPr>
        <p:spPr>
          <a:xfrm>
            <a:off x="847969" y="12886440"/>
            <a:ext cx="311766" cy="46228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14</a:t>
            </a:fld>
            <a:endParaRPr/>
          </a:p>
        </p:txBody>
      </p:sp>
      <p:sp>
        <p:nvSpPr>
          <p:cNvPr id="9" name="Slide Number Placeholder 24">
            <a:extLst>
              <a:ext uri="{FF2B5EF4-FFF2-40B4-BE49-F238E27FC236}">
                <a16:creationId xmlns:a16="http://schemas.microsoft.com/office/drawing/2014/main" id="{223F4548-EF58-4C9C-9614-962A2F836BDA}"/>
              </a:ext>
            </a:extLst>
          </p:cNvPr>
          <p:cNvSpPr txBox="1">
            <a:spLocks/>
          </p:cNvSpPr>
          <p:nvPr/>
        </p:nvSpPr>
        <p:spPr>
          <a:xfrm>
            <a:off x="847969" y="12886440"/>
            <a:ext cx="311766" cy="46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9" tIns="91439" r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8286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FillTx/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9DC33520-FC18-442D-9984-A8732AC4A7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809605"/>
            <a:ext cx="24383999" cy="144149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defRPr>
                <a:solidFill>
                  <a:srgbClr val="1D46F3"/>
                </a:solidFill>
              </a:defRPr>
            </a:pPr>
            <a:r>
              <a:rPr lang="ro-RO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Analiza descriptivă a deceselor cauzate de </a:t>
            </a:r>
            <a:r>
              <a:rPr lang="ro-RO" sz="6000" b="1" dirty="0">
                <a:solidFill>
                  <a:srgbClr val="1D46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  <a:endParaRPr sz="6000" b="1" dirty="0">
              <a:solidFill>
                <a:srgbClr val="1D46F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Group 8">
            <a:extLst>
              <a:ext uri="{FF2B5EF4-FFF2-40B4-BE49-F238E27FC236}">
                <a16:creationId xmlns:a16="http://schemas.microsoft.com/office/drawing/2014/main" id="{C97619B2-C906-4D39-A01D-7B384618B3AB}"/>
              </a:ext>
            </a:extLst>
          </p:cNvPr>
          <p:cNvGrpSpPr/>
          <p:nvPr/>
        </p:nvGrpSpPr>
        <p:grpSpPr>
          <a:xfrm>
            <a:off x="1518964" y="2248632"/>
            <a:ext cx="10594247" cy="850245"/>
            <a:chOff x="0" y="-2"/>
            <a:chExt cx="17708409" cy="2285417"/>
          </a:xfrm>
        </p:grpSpPr>
        <p:grpSp>
          <p:nvGrpSpPr>
            <p:cNvPr id="49" name="Rectangle 4">
              <a:extLst>
                <a:ext uri="{FF2B5EF4-FFF2-40B4-BE49-F238E27FC236}">
                  <a16:creationId xmlns:a16="http://schemas.microsoft.com/office/drawing/2014/main" id="{C472876B-D996-4232-8AF4-6CF4EA70BC98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53" name="Rectangle">
                <a:extLst>
                  <a:ext uri="{FF2B5EF4-FFF2-40B4-BE49-F238E27FC236}">
                    <a16:creationId xmlns:a16="http://schemas.microsoft.com/office/drawing/2014/main" id="{3A80A110-894D-41DE-9F35-B62D5216B9B8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54" name="cazuri noi înregistrate astăzi">
                <a:extLst>
                  <a:ext uri="{FF2B5EF4-FFF2-40B4-BE49-F238E27FC236}">
                    <a16:creationId xmlns:a16="http://schemas.microsoft.com/office/drawing/2014/main" id="{85C875B6-4C30-4E4E-84F2-4824C3C04078}"/>
                  </a:ext>
                </a:extLst>
              </p:cNvPr>
              <p:cNvSpPr/>
              <p:nvPr/>
            </p:nvSpPr>
            <p:spPr>
              <a:xfrm>
                <a:off x="257782" y="170642"/>
                <a:ext cx="11109480" cy="1944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Vârsta medie</a:t>
                </a:r>
                <a:endParaRPr sz="3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0" name="Rectangle 5">
              <a:extLst>
                <a:ext uri="{FF2B5EF4-FFF2-40B4-BE49-F238E27FC236}">
                  <a16:creationId xmlns:a16="http://schemas.microsoft.com/office/drawing/2014/main" id="{0F578A82-A325-459C-96D3-EFE26A6C4B06}"/>
                </a:ext>
              </a:extLst>
            </p:cNvPr>
            <p:cNvGrpSpPr/>
            <p:nvPr/>
          </p:nvGrpSpPr>
          <p:grpSpPr>
            <a:xfrm>
              <a:off x="11619968" y="3011"/>
              <a:ext cx="6088439" cy="2282404"/>
              <a:chOff x="11619966" y="0"/>
              <a:chExt cx="6088438" cy="2282402"/>
            </a:xfrm>
          </p:grpSpPr>
          <p:sp>
            <p:nvSpPr>
              <p:cNvPr id="51" name="Rectangle">
                <a:extLst>
                  <a:ext uri="{FF2B5EF4-FFF2-40B4-BE49-F238E27FC236}">
                    <a16:creationId xmlns:a16="http://schemas.microsoft.com/office/drawing/2014/main" id="{0927A1A2-439A-4CF3-9B0A-D10C5F865098}"/>
                  </a:ext>
                </a:extLst>
              </p:cNvPr>
              <p:cNvSpPr/>
              <p:nvPr/>
            </p:nvSpPr>
            <p:spPr>
              <a:xfrm>
                <a:off x="11802850" y="0"/>
                <a:ext cx="5905554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52" name="+156">
                <a:extLst>
                  <a:ext uri="{FF2B5EF4-FFF2-40B4-BE49-F238E27FC236}">
                    <a16:creationId xmlns:a16="http://schemas.microsoft.com/office/drawing/2014/main" id="{281E7017-9223-42D9-A1AE-FA4A3EA26D42}"/>
                  </a:ext>
                </a:extLst>
              </p:cNvPr>
              <p:cNvSpPr/>
              <p:nvPr/>
            </p:nvSpPr>
            <p:spPr>
              <a:xfrm>
                <a:off x="11619966" y="184791"/>
                <a:ext cx="6088438" cy="19441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b="1" dirty="0"/>
                  <a:t>6</a:t>
                </a:r>
                <a:r>
                  <a:rPr lang="ro-MD" sz="3500" b="1" dirty="0"/>
                  <a:t>7</a:t>
                </a:r>
                <a:r>
                  <a:rPr lang="ro-RO" sz="3500" b="1" dirty="0"/>
                  <a:t>.</a:t>
                </a:r>
                <a:r>
                  <a:rPr lang="ro-MD" sz="3500" b="1" dirty="0"/>
                  <a:t>7</a:t>
                </a:r>
                <a:r>
                  <a:rPr lang="ro-RO" sz="3500" b="1" dirty="0"/>
                  <a:t> ani</a:t>
                </a:r>
                <a:endParaRPr sz="3500" b="1" dirty="0"/>
              </a:p>
            </p:txBody>
          </p:sp>
        </p:grpSp>
      </p:grpSp>
      <p:grpSp>
        <p:nvGrpSpPr>
          <p:cNvPr id="83" name="Group 8">
            <a:extLst>
              <a:ext uri="{FF2B5EF4-FFF2-40B4-BE49-F238E27FC236}">
                <a16:creationId xmlns:a16="http://schemas.microsoft.com/office/drawing/2014/main" id="{C749C443-D589-A24D-927F-06BA63C868EE}"/>
              </a:ext>
            </a:extLst>
          </p:cNvPr>
          <p:cNvGrpSpPr/>
          <p:nvPr/>
        </p:nvGrpSpPr>
        <p:grpSpPr>
          <a:xfrm>
            <a:off x="12730300" y="2238172"/>
            <a:ext cx="10594242" cy="877545"/>
            <a:chOff x="0" y="-2"/>
            <a:chExt cx="17708409" cy="2285417"/>
          </a:xfrm>
        </p:grpSpPr>
        <p:grpSp>
          <p:nvGrpSpPr>
            <p:cNvPr id="84" name="Rectangle 4">
              <a:extLst>
                <a:ext uri="{FF2B5EF4-FFF2-40B4-BE49-F238E27FC236}">
                  <a16:creationId xmlns:a16="http://schemas.microsoft.com/office/drawing/2014/main" id="{2327ADEA-D882-6C41-99B9-B633F1FA4654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102" name="Rectangle">
                <a:extLst>
                  <a:ext uri="{FF2B5EF4-FFF2-40B4-BE49-F238E27FC236}">
                    <a16:creationId xmlns:a16="http://schemas.microsoft.com/office/drawing/2014/main" id="{A7ADF35E-5AE4-EC46-83E4-426D6BB0C550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103" name="cazuri noi înregistrate astăzi">
                <a:extLst>
                  <a:ext uri="{FF2B5EF4-FFF2-40B4-BE49-F238E27FC236}">
                    <a16:creationId xmlns:a16="http://schemas.microsoft.com/office/drawing/2014/main" id="{4351F2D3-11DE-E640-A0C1-EEBB79AC3DA6}"/>
                  </a:ext>
                </a:extLst>
              </p:cNvPr>
              <p:cNvSpPr/>
              <p:nvPr/>
            </p:nvSpPr>
            <p:spPr>
              <a:xfrm>
                <a:off x="257782" y="200883"/>
                <a:ext cx="11109481" cy="1883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MD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Sex feminin</a:t>
                </a:r>
              </a:p>
            </p:txBody>
          </p:sp>
        </p:grpSp>
        <p:grpSp>
          <p:nvGrpSpPr>
            <p:cNvPr id="99" name="Rectangle 5">
              <a:extLst>
                <a:ext uri="{FF2B5EF4-FFF2-40B4-BE49-F238E27FC236}">
                  <a16:creationId xmlns:a16="http://schemas.microsoft.com/office/drawing/2014/main" id="{8F51C35D-B681-E44F-AC9D-E6713F0854B4}"/>
                </a:ext>
              </a:extLst>
            </p:cNvPr>
            <p:cNvGrpSpPr/>
            <p:nvPr/>
          </p:nvGrpSpPr>
          <p:grpSpPr>
            <a:xfrm>
              <a:off x="11543546" y="3011"/>
              <a:ext cx="6164863" cy="2282404"/>
              <a:chOff x="11543544" y="0"/>
              <a:chExt cx="6164862" cy="2282402"/>
            </a:xfrm>
          </p:grpSpPr>
          <p:sp>
            <p:nvSpPr>
              <p:cNvPr id="100" name="Rectangle">
                <a:extLst>
                  <a:ext uri="{FF2B5EF4-FFF2-40B4-BE49-F238E27FC236}">
                    <a16:creationId xmlns:a16="http://schemas.microsoft.com/office/drawing/2014/main" id="{CFAC79F6-00E5-4248-83CE-10D30AB4BA49}"/>
                  </a:ext>
                </a:extLst>
              </p:cNvPr>
              <p:cNvSpPr/>
              <p:nvPr/>
            </p:nvSpPr>
            <p:spPr>
              <a:xfrm>
                <a:off x="11619966" y="0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dirty="0"/>
              </a:p>
            </p:txBody>
          </p:sp>
          <p:sp>
            <p:nvSpPr>
              <p:cNvPr id="101" name="+156">
                <a:extLst>
                  <a:ext uri="{FF2B5EF4-FFF2-40B4-BE49-F238E27FC236}">
                    <a16:creationId xmlns:a16="http://schemas.microsoft.com/office/drawing/2014/main" id="{A4D07E39-926A-664B-830F-B52E22C56F43}"/>
                  </a:ext>
                </a:extLst>
              </p:cNvPr>
              <p:cNvSpPr/>
              <p:nvPr/>
            </p:nvSpPr>
            <p:spPr>
              <a:xfrm>
                <a:off x="11543544" y="215032"/>
                <a:ext cx="6088438" cy="1883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/>
                <a:r>
                  <a:rPr lang="ro-RO" sz="3500" b="1" dirty="0"/>
                  <a:t>5</a:t>
                </a:r>
                <a:r>
                  <a:rPr lang="ro-MD" sz="3500" b="1" dirty="0"/>
                  <a:t>1</a:t>
                </a:r>
                <a:r>
                  <a:rPr lang="ro-RO" sz="3500" b="1" dirty="0"/>
                  <a:t>.</a:t>
                </a:r>
                <a:r>
                  <a:rPr lang="ro-MD" sz="3500" b="1" dirty="0"/>
                  <a:t>16</a:t>
                </a:r>
                <a:r>
                  <a:rPr lang="ro-RO" sz="3500" b="1" dirty="0"/>
                  <a:t>%</a:t>
                </a:r>
                <a:endParaRPr sz="3500" b="1" dirty="0"/>
              </a:p>
            </p:txBody>
          </p:sp>
        </p:grpSp>
      </p:grpSp>
      <p:graphicFrame>
        <p:nvGraphicFramePr>
          <p:cNvPr id="27" name="Diagramă 26">
            <a:extLst>
              <a:ext uri="{FF2B5EF4-FFF2-40B4-BE49-F238E27FC236}">
                <a16:creationId xmlns:a16="http://schemas.microsoft.com/office/drawing/2014/main" id="{3FF213AE-C45E-46EF-9CFC-FD9E96688C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7616953"/>
              </p:ext>
            </p:extLst>
          </p:nvPr>
        </p:nvGraphicFramePr>
        <p:xfrm>
          <a:off x="1518964" y="3690122"/>
          <a:ext cx="21869907" cy="9658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TextBox 49">
            <a:extLst>
              <a:ext uri="{FF2B5EF4-FFF2-40B4-BE49-F238E27FC236}">
                <a16:creationId xmlns:a16="http://schemas.microsoft.com/office/drawing/2014/main" id="{69631805-3806-4010-B49E-ADA19901D86E}"/>
              </a:ext>
            </a:extLst>
          </p:cNvPr>
          <p:cNvSpPr txBox="1"/>
          <p:nvPr/>
        </p:nvSpPr>
        <p:spPr>
          <a:xfrm>
            <a:off x="8982612" y="3947998"/>
            <a:ext cx="9922076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o-MD" sz="4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Total decese  6.436 (</a:t>
            </a:r>
            <a:r>
              <a:rPr lang="ro-MD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05.09.2021</a:t>
            </a:r>
            <a:r>
              <a:rPr kumimoji="0" lang="ro-MD" sz="4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)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MD" sz="30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4041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881DBDA-A730-4665-A43C-136FADEEE5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0564793"/>
              </p:ext>
            </p:extLst>
          </p:nvPr>
        </p:nvGraphicFramePr>
        <p:xfrm>
          <a:off x="1513815" y="3714749"/>
          <a:ext cx="22380901" cy="9014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5" name="Straight Connector 5">
            <a:extLst>
              <a:ext uri="{FF2B5EF4-FFF2-40B4-BE49-F238E27FC236}">
                <a16:creationId xmlns:a16="http://schemas.microsoft.com/office/drawing/2014/main" id="{62784D1D-3A85-4E1A-A97B-D42264E6E8FA}"/>
              </a:ext>
            </a:extLst>
          </p:cNvPr>
          <p:cNvCxnSpPr>
            <a:cxnSpLocks/>
          </p:cNvCxnSpPr>
          <p:nvPr/>
        </p:nvCxnSpPr>
        <p:spPr>
          <a:xfrm>
            <a:off x="2815390" y="7076574"/>
            <a:ext cx="2062212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2" name="Slide Number Placeholder 24"/>
          <p:cNvSpPr txBox="1">
            <a:spLocks noGrp="1"/>
          </p:cNvSpPr>
          <p:nvPr>
            <p:ph type="sldNum" sz="quarter" idx="2"/>
          </p:nvPr>
        </p:nvSpPr>
        <p:spPr>
          <a:xfrm>
            <a:off x="883467" y="12902138"/>
            <a:ext cx="240770" cy="43088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ro-MD" dirty="0"/>
              <a:t>.</a:t>
            </a:r>
            <a:endParaRPr dirty="0"/>
          </a:p>
        </p:txBody>
      </p:sp>
      <p:sp>
        <p:nvSpPr>
          <p:cNvPr id="23" name="CasetăText 22">
            <a:extLst>
              <a:ext uri="{FF2B5EF4-FFF2-40B4-BE49-F238E27FC236}">
                <a16:creationId xmlns:a16="http://schemas.microsoft.com/office/drawing/2014/main" id="{F6F6F5E0-0250-40CD-B2E5-F6DF7923FA00}"/>
              </a:ext>
            </a:extLst>
          </p:cNvPr>
          <p:cNvSpPr txBox="1"/>
          <p:nvPr/>
        </p:nvSpPr>
        <p:spPr>
          <a:xfrm>
            <a:off x="1513815" y="448561"/>
            <a:ext cx="21282390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o-MD" sz="60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Mortalitatea totală la 100 mii populație distribuită după teritorii administrative (05</a:t>
            </a:r>
            <a:r>
              <a:rPr lang="en-US" sz="60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lang="ro-MD" sz="60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09.2021) COVID-19 </a:t>
            </a: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867D159E-271C-4226-BCD5-62574D5DD8E3}"/>
              </a:ext>
            </a:extLst>
          </p:cNvPr>
          <p:cNvSpPr/>
          <p:nvPr/>
        </p:nvSpPr>
        <p:spPr>
          <a:xfrm>
            <a:off x="12611561" y="4683835"/>
            <a:ext cx="88649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Mortalitatea totală la 100 mii </a:t>
            </a:r>
            <a:r>
              <a:rPr lang="ro-MD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RM – 18</a:t>
            </a:r>
            <a:r>
              <a:rPr lang="ro-RO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o-MD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253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5D143-D5D2-8C41-B51D-DEBE97478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MD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Cazuri de import</a:t>
            </a:r>
            <a:br>
              <a:rPr lang="en-MD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MD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MD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MD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ro-MD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en-MD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o-RO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MD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C296EA-1437-794D-A480-4F43C8242D7B}"/>
              </a:ext>
            </a:extLst>
          </p:cNvPr>
          <p:cNvSpPr txBox="1"/>
          <p:nvPr/>
        </p:nvSpPr>
        <p:spPr>
          <a:xfrm>
            <a:off x="10539302" y="1541778"/>
            <a:ext cx="109840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MD" sz="4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Cazuri total de import – 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o-MD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235</a:t>
            </a:r>
            <a:r>
              <a:rPr lang="ro-MD" sz="4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MD" sz="4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cazuri</a:t>
            </a:r>
          </a:p>
          <a:p>
            <a:pPr algn="l"/>
            <a:r>
              <a:rPr lang="en-MD" sz="4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Cazuri de import în săptămâna </a:t>
            </a:r>
            <a:r>
              <a:rPr lang="ro-MD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  <a:r>
              <a:rPr lang="en-MD" sz="4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 2021</a:t>
            </a:r>
          </a:p>
          <a:p>
            <a:pPr algn="l"/>
            <a:r>
              <a:rPr lang="ro-MD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r>
              <a:rPr lang="en-MD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cazuri de import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C2A92F98-9DC5-4473-9DF9-713DA7788453}"/>
              </a:ext>
            </a:extLst>
          </p:cNvPr>
          <p:cNvSpPr txBox="1"/>
          <p:nvPr/>
        </p:nvSpPr>
        <p:spPr>
          <a:xfrm>
            <a:off x="2946699" y="3565951"/>
            <a:ext cx="4659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en-MD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o-RO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MD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.2021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3E34360-C2A3-FB43-9698-7F456EDDDB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3517978"/>
              </p:ext>
            </p:extLst>
          </p:nvPr>
        </p:nvGraphicFramePr>
        <p:xfrm>
          <a:off x="9874250" y="3827721"/>
          <a:ext cx="13028280" cy="8506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33812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192000" y="0"/>
            <a:ext cx="12192000" cy="13716000"/>
          </a:xfrm>
          <a:prstGeom prst="rect">
            <a:avLst/>
          </a:prstGeom>
          <a:solidFill>
            <a:srgbClr val="F3F3F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1369"/>
          <a:stretch>
            <a:fillRect/>
          </a:stretch>
        </p:blipFill>
        <p:spPr>
          <a:xfrm>
            <a:off x="12192000" y="2555250"/>
            <a:ext cx="12192000" cy="927099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25600" y="3592733"/>
            <a:ext cx="9574835" cy="2370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6000" b="1" i="0" u="none" strike="noStrike" kern="0" cap="none" spc="0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Procesul de vaccinare împotriva COVID-19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1706342" y="12105759"/>
            <a:ext cx="6663883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9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jaVu Serif"/>
              <a:sym typeface="Helvetica Neue"/>
            </a:endParaRPr>
          </a:p>
          <a:p>
            <a:pPr marL="0" marR="0" lvl="0" indent="0" algn="ctr" defTabSz="825500" rtl="0" eaLnBrk="1" fontAlgn="auto" latinLnBrk="0" hangingPunct="0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05.09.2021</a:t>
            </a:r>
          </a:p>
        </p:txBody>
      </p:sp>
      <p:sp>
        <p:nvSpPr>
          <p:cNvPr id="8" name="CasetăText 7">
            <a:extLst>
              <a:ext uri="{FF2B5EF4-FFF2-40B4-BE49-F238E27FC236}">
                <a16:creationId xmlns:a16="http://schemas.microsoft.com/office/drawing/2014/main" id="{84B5CCA2-B14C-4EDF-96F4-7030CFE90F81}"/>
              </a:ext>
            </a:extLst>
          </p:cNvPr>
          <p:cNvSpPr txBox="1"/>
          <p:nvPr/>
        </p:nvSpPr>
        <p:spPr>
          <a:xfrm>
            <a:off x="1367805" y="1315200"/>
            <a:ext cx="9300196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4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4000" b="1" i="0" u="none" strike="noStrike" kern="1200" cap="none" spc="-31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Vaccinarea salvează vieți</a:t>
            </a:r>
          </a:p>
        </p:txBody>
      </p:sp>
      <p:pic>
        <p:nvPicPr>
          <p:cNvPr id="11" name="Imagine 10">
            <a:extLst>
              <a:ext uri="{FF2B5EF4-FFF2-40B4-BE49-F238E27FC236}">
                <a16:creationId xmlns:a16="http://schemas.microsoft.com/office/drawing/2014/main" id="{C112FB47-3D2E-4206-9A20-B1CFB5D11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571" y="9410740"/>
            <a:ext cx="1641999" cy="1780187"/>
          </a:xfrm>
          <a:prstGeom prst="rect">
            <a:avLst/>
          </a:prstGeom>
        </p:spPr>
      </p:pic>
      <p:pic>
        <p:nvPicPr>
          <p:cNvPr id="12" name="Imagine 11">
            <a:extLst>
              <a:ext uri="{FF2B5EF4-FFF2-40B4-BE49-F238E27FC236}">
                <a16:creationId xmlns:a16="http://schemas.microsoft.com/office/drawing/2014/main" id="{A494526D-6B85-4B3F-AF2B-968156E2A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8398" y="9678447"/>
            <a:ext cx="3950551" cy="910415"/>
          </a:xfrm>
          <a:prstGeom prst="rect">
            <a:avLst/>
          </a:prstGeom>
        </p:spPr>
      </p:pic>
      <p:pic>
        <p:nvPicPr>
          <p:cNvPr id="13" name="Imagine 12">
            <a:extLst>
              <a:ext uri="{FF2B5EF4-FFF2-40B4-BE49-F238E27FC236}">
                <a16:creationId xmlns:a16="http://schemas.microsoft.com/office/drawing/2014/main" id="{AA3D225F-8B2A-4715-8048-1483D3233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953" y="9029431"/>
            <a:ext cx="5233567" cy="216149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tăText 1">
            <a:extLst>
              <a:ext uri="{FF2B5EF4-FFF2-40B4-BE49-F238E27FC236}">
                <a16:creationId xmlns:a16="http://schemas.microsoft.com/office/drawing/2014/main" id="{DBED5460-B831-448D-978C-49407EA00697}"/>
              </a:ext>
            </a:extLst>
          </p:cNvPr>
          <p:cNvSpPr txBox="1"/>
          <p:nvPr/>
        </p:nvSpPr>
        <p:spPr>
          <a:xfrm>
            <a:off x="914400" y="1473201"/>
            <a:ext cx="227111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6000" b="1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Loturi de vaccin anti-COVID-19 recepționate 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6000" b="1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în Republica Moldova</a:t>
            </a:r>
          </a:p>
        </p:txBody>
      </p:sp>
      <p:graphicFrame>
        <p:nvGraphicFramePr>
          <p:cNvPr id="4" name="Diagramă 3">
            <a:extLst>
              <a:ext uri="{FF2B5EF4-FFF2-40B4-BE49-F238E27FC236}">
                <a16:creationId xmlns:a16="http://schemas.microsoft.com/office/drawing/2014/main" id="{166C92F0-73F8-4438-99F3-A2C10AD6D941}"/>
              </a:ext>
            </a:extLst>
          </p:cNvPr>
          <p:cNvGraphicFramePr>
            <a:graphicFrameLocks/>
          </p:cNvGraphicFramePr>
          <p:nvPr/>
        </p:nvGraphicFramePr>
        <p:xfrm>
          <a:off x="1524000" y="4419600"/>
          <a:ext cx="21844000" cy="701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39420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" y="0"/>
            <a:ext cx="10195005" cy="13716000"/>
          </a:xfrm>
          <a:prstGeom prst="rect">
            <a:avLst/>
          </a:prstGeom>
          <a:solidFill>
            <a:srgbClr val="F3F3F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4801" y="5435600"/>
            <a:ext cx="10195004" cy="764625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04801" y="3115340"/>
            <a:ext cx="9347199" cy="949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6000" b="1" i="0" u="none" strike="noStrike" kern="1200" cap="none" spc="0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Proporția dozelor utilizate </a:t>
            </a: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B7F069BD-0671-4937-BBDE-F1D41D5BAD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754085"/>
              </p:ext>
            </p:extLst>
          </p:nvPr>
        </p:nvGraphicFramePr>
        <p:xfrm>
          <a:off x="10713493" y="2692400"/>
          <a:ext cx="12886949" cy="8618380"/>
        </p:xfrm>
        <a:graphic>
          <a:graphicData uri="http://schemas.openxmlformats.org/drawingml/2006/table">
            <a:tbl>
              <a:tblPr/>
              <a:tblGrid>
                <a:gridCol w="4278414">
                  <a:extLst>
                    <a:ext uri="{9D8B030D-6E8A-4147-A177-3AD203B41FA5}">
                      <a16:colId xmlns:a16="http://schemas.microsoft.com/office/drawing/2014/main" val="2720204091"/>
                    </a:ext>
                  </a:extLst>
                </a:gridCol>
                <a:gridCol w="1786270">
                  <a:extLst>
                    <a:ext uri="{9D8B030D-6E8A-4147-A177-3AD203B41FA5}">
                      <a16:colId xmlns:a16="http://schemas.microsoft.com/office/drawing/2014/main" val="3501019258"/>
                    </a:ext>
                  </a:extLst>
                </a:gridCol>
                <a:gridCol w="1285557">
                  <a:extLst>
                    <a:ext uri="{9D8B030D-6E8A-4147-A177-3AD203B41FA5}">
                      <a16:colId xmlns:a16="http://schemas.microsoft.com/office/drawing/2014/main" val="2370804235"/>
                    </a:ext>
                  </a:extLst>
                </a:gridCol>
                <a:gridCol w="2183908">
                  <a:extLst>
                    <a:ext uri="{9D8B030D-6E8A-4147-A177-3AD203B41FA5}">
                      <a16:colId xmlns:a16="http://schemas.microsoft.com/office/drawing/2014/main" val="1799687909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17712789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04357358"/>
                    </a:ext>
                  </a:extLst>
                </a:gridCol>
              </a:tblGrid>
              <a:tr h="1706880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endParaRPr lang="ro-MD" sz="4000" b="0" i="0" u="none" strike="noStrike" noProof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5E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200" b="0" i="0" u="none" strike="noStrike" noProof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Doza 1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5E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200" b="0" i="0" u="none" strike="noStrike" noProof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Doza 2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5E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200" b="0" i="0" u="none" strike="noStrike" noProof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doze administrate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5E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200" b="0" i="0" u="none" strike="noStrike" noProof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Doze recepționate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5E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200" b="0" i="0" u="none" strike="noStrike" noProof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utilizat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5E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312601"/>
                  </a:ext>
                </a:extLst>
              </a:tr>
              <a:tr h="894429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600" b="1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AstraZeneca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o-MD" sz="2800" b="0" i="0" u="none" strike="noStrike" cap="none" spc="0" baseline="0" noProof="0">
                        <a:solidFill>
                          <a:srgbClr val="000000"/>
                        </a:solidFill>
                        <a:effectLst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  <a:sym typeface="Helvetica Neue Light"/>
                      </a:endParaRPr>
                    </a:p>
                    <a:p>
                      <a:pPr marL="0" marR="0" indent="0" algn="ctr" defTabSz="82550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o-MD" sz="2800" b="0" i="0" u="none" strike="noStrike" cap="none" spc="0" baseline="0" noProof="0"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Helvetica Neue Light"/>
                        </a:rPr>
                        <a:t>286487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o-MD" sz="2800" b="0" i="0" u="none" strike="noStrike" cap="none" spc="0" baseline="0" noProof="0">
                        <a:solidFill>
                          <a:srgbClr val="000000"/>
                        </a:solidFill>
                        <a:effectLst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  <a:sym typeface="Helvetica Neue Light"/>
                      </a:endParaRPr>
                    </a:p>
                    <a:p>
                      <a:pPr marL="0" marR="0" indent="0" algn="ctr" defTabSz="82550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o-MD" sz="2800" b="0" i="0" u="none" strike="noStrike" cap="none" spc="0" baseline="0" noProof="0"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Helvetica Neue Light"/>
                        </a:rPr>
                        <a:t>265820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o-MD" sz="2800" b="0" i="0" u="none" strike="noStrike" cap="none" spc="0" baseline="0" noProof="0">
                        <a:solidFill>
                          <a:srgbClr val="000000"/>
                        </a:solidFill>
                        <a:effectLst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  <a:sym typeface="Helvetica Neue Light"/>
                      </a:endParaRPr>
                    </a:p>
                    <a:p>
                      <a:pPr marL="0" marR="0" indent="0" algn="ctr" defTabSz="82550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o-MD" sz="2800" b="0" i="0" u="none" strike="noStrike" cap="none" spc="0" baseline="0" noProof="0"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Helvetica Neue Light"/>
                        </a:rPr>
                        <a:t>552307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MD" sz="2800" b="0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570100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MD" sz="2800" b="1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5521331"/>
                  </a:ext>
                </a:extLst>
              </a:tr>
              <a:tr h="987552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600" b="1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Gam-COVID-VAC (Sputnik-V)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o-MD" sz="2800" b="0" i="0" u="none" strike="noStrike" cap="none" spc="0" baseline="0" noProof="0">
                        <a:solidFill>
                          <a:srgbClr val="000000"/>
                        </a:solidFill>
                        <a:effectLst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  <a:sym typeface="Helvetica Neue Light"/>
                      </a:endParaRPr>
                    </a:p>
                    <a:p>
                      <a:pPr marL="0" marR="0" indent="0" algn="ctr" defTabSz="82550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o-MD" sz="2800" b="0" i="0" u="none" strike="noStrike" cap="none" spc="0" baseline="0" noProof="0">
                        <a:solidFill>
                          <a:srgbClr val="000000"/>
                        </a:solidFill>
                        <a:effectLst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  <a:sym typeface="Helvetica Neue Light"/>
                      </a:endParaRPr>
                    </a:p>
                    <a:p>
                      <a:pPr marL="0" marR="0" indent="0" algn="ctr" defTabSz="82550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o-MD" sz="2800" b="0" i="0" u="none" strike="noStrike" cap="none" spc="0" baseline="0" noProof="0"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Helvetica Neue Light"/>
                        </a:rPr>
                        <a:t>102744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o-MD" sz="2800" b="0" i="0" u="none" strike="noStrike" cap="none" spc="0" baseline="0" noProof="0">
                        <a:solidFill>
                          <a:srgbClr val="000000"/>
                        </a:solidFill>
                        <a:effectLst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  <a:sym typeface="Helvetica Neue Light"/>
                      </a:endParaRPr>
                    </a:p>
                    <a:p>
                      <a:pPr marL="0" marR="0" indent="0" algn="ctr" defTabSz="82550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o-MD" sz="2800" b="0" i="0" u="none" strike="noStrike" cap="none" spc="0" baseline="0" noProof="0">
                        <a:solidFill>
                          <a:srgbClr val="000000"/>
                        </a:solidFill>
                        <a:effectLst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  <a:sym typeface="Helvetica Neue Light"/>
                      </a:endParaRPr>
                    </a:p>
                    <a:p>
                      <a:pPr marL="0" marR="0" indent="0" algn="ctr" defTabSz="82550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o-MD" sz="2800" b="0" i="0" u="none" strike="noStrike" cap="none" spc="0" baseline="0" noProof="0"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Helvetica Neue Light"/>
                        </a:rPr>
                        <a:t>101107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o-MD" sz="2800" b="0" i="0" u="none" strike="noStrike" cap="none" spc="0" baseline="0" noProof="0">
                        <a:solidFill>
                          <a:srgbClr val="000000"/>
                        </a:solidFill>
                        <a:effectLst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  <a:sym typeface="Helvetica Neue Light"/>
                      </a:endParaRPr>
                    </a:p>
                    <a:p>
                      <a:pPr marL="0" marR="0" indent="0" algn="ctr" defTabSz="82550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o-MD" sz="2800" b="0" i="0" u="none" strike="noStrike" cap="none" spc="0" baseline="0" noProof="0">
                        <a:solidFill>
                          <a:srgbClr val="000000"/>
                        </a:solidFill>
                        <a:effectLst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  <a:sym typeface="Helvetica Neue Light"/>
                      </a:endParaRPr>
                    </a:p>
                    <a:p>
                      <a:pPr marL="0" marR="0" indent="0" algn="ctr" defTabSz="82550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o-MD" sz="2800" b="0" i="0" u="none" strike="noStrike" cap="none" spc="0" baseline="0" noProof="0"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Helvetica Neue Light"/>
                        </a:rPr>
                        <a:t>203851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MD" sz="2800" b="0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206000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MD" sz="2800" b="1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860360"/>
                  </a:ext>
                </a:extLst>
              </a:tr>
              <a:tr h="985520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600" b="1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Pfizer/BioNTech - Comirnaty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o-MD" sz="2800" b="0" i="0" u="none" strike="noStrike" cap="none" spc="0" baseline="0" noProof="0">
                        <a:solidFill>
                          <a:srgbClr val="000000"/>
                        </a:solidFill>
                        <a:effectLst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  <a:sym typeface="Helvetica Neue Light"/>
                      </a:endParaRPr>
                    </a:p>
                    <a:p>
                      <a:pPr marL="0" marR="0" indent="0" algn="ctr" defTabSz="82550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o-MD" sz="2800" b="0" i="0" u="none" strike="noStrike" cap="none" spc="0" baseline="0" noProof="0">
                        <a:solidFill>
                          <a:srgbClr val="000000"/>
                        </a:solidFill>
                        <a:effectLst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  <a:sym typeface="Helvetica Neue Light"/>
                      </a:endParaRPr>
                    </a:p>
                    <a:p>
                      <a:pPr marL="0" marR="0" indent="0" algn="ctr" defTabSz="82550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o-MD" sz="2800" b="0" i="0" u="none" strike="noStrike" cap="none" spc="0" baseline="0" noProof="0"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Helvetica Neue Light"/>
                        </a:rPr>
                        <a:t>131508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o-MD" sz="2800" b="0" i="0" u="none" strike="noStrike" cap="none" spc="0" baseline="0" noProof="0">
                        <a:solidFill>
                          <a:srgbClr val="000000"/>
                        </a:solidFill>
                        <a:effectLst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  <a:sym typeface="Helvetica Neue Light"/>
                      </a:endParaRPr>
                    </a:p>
                    <a:p>
                      <a:pPr marL="0" marR="0" indent="0" algn="ctr" defTabSz="82550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o-MD" sz="2800" b="0" i="0" u="none" strike="noStrike" cap="none" spc="0" baseline="0" noProof="0">
                        <a:solidFill>
                          <a:srgbClr val="000000"/>
                        </a:solidFill>
                        <a:effectLst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  <a:sym typeface="Helvetica Neue Light"/>
                      </a:endParaRPr>
                    </a:p>
                    <a:p>
                      <a:pPr marL="0" marR="0" indent="0" algn="ctr" defTabSz="82550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o-MD" sz="2800" b="0" i="0" u="none" strike="noStrike" cap="none" spc="0" baseline="0" noProof="0"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Helvetica Neue Light"/>
                        </a:rPr>
                        <a:t>113553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o-MD" sz="2800" b="0" i="0" u="none" strike="noStrike" cap="none" spc="0" baseline="0" noProof="0">
                        <a:solidFill>
                          <a:srgbClr val="000000"/>
                        </a:solidFill>
                        <a:effectLst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  <a:sym typeface="Helvetica Neue Light"/>
                      </a:endParaRPr>
                    </a:p>
                    <a:p>
                      <a:pPr marL="0" marR="0" indent="0" algn="ctr" defTabSz="82550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o-MD" sz="2800" b="0" i="0" u="none" strike="noStrike" cap="none" spc="0" baseline="0" noProof="0">
                        <a:solidFill>
                          <a:srgbClr val="000000"/>
                        </a:solidFill>
                        <a:effectLst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  <a:sym typeface="Helvetica Neue Light"/>
                      </a:endParaRPr>
                    </a:p>
                    <a:p>
                      <a:pPr marL="0" marR="0" indent="0" algn="ctr" defTabSz="82550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o-MD" sz="2800" b="0" i="0" u="none" strike="noStrike" cap="none" spc="0" baseline="0" noProof="0"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Helvetica Neue Light"/>
                        </a:rPr>
                        <a:t>245061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MD" sz="2800" b="0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280800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MD" sz="2800" b="1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9996476"/>
                  </a:ext>
                </a:extLst>
              </a:tr>
              <a:tr h="894429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600" b="1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Sinopharm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o-MD" sz="2800" b="0" i="0" u="none" strike="noStrike" cap="none" spc="0" baseline="0" noProof="0">
                        <a:solidFill>
                          <a:srgbClr val="000000"/>
                        </a:solidFill>
                        <a:effectLst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  <a:sym typeface="Helvetica Neue Light"/>
                      </a:endParaRPr>
                    </a:p>
                    <a:p>
                      <a:pPr marL="0" marR="0" indent="0" algn="ctr" defTabSz="82550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o-MD" sz="2800" b="0" i="0" u="none" strike="noStrike" cap="none" spc="0" baseline="0" noProof="0"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Helvetica Neue Light"/>
                        </a:rPr>
                        <a:t>31091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o-MD" sz="2800" b="0" i="0" u="none" strike="noStrike" cap="none" spc="0" baseline="0" noProof="0">
                        <a:solidFill>
                          <a:srgbClr val="000000"/>
                        </a:solidFill>
                        <a:effectLst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  <a:sym typeface="Helvetica Neue Light"/>
                      </a:endParaRPr>
                    </a:p>
                    <a:p>
                      <a:pPr marL="0" marR="0" indent="0" algn="ctr" defTabSz="82550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o-MD" sz="2800" b="0" i="0" u="none" strike="noStrike" cap="none" spc="0" baseline="0" noProof="0"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Helvetica Neue Light"/>
                        </a:rPr>
                        <a:t>27324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o-MD" sz="2800" b="0" i="0" u="none" strike="noStrike" cap="none" spc="0" baseline="0" noProof="0">
                        <a:solidFill>
                          <a:srgbClr val="000000"/>
                        </a:solidFill>
                        <a:effectLst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  <a:sym typeface="Helvetica Neue Light"/>
                      </a:endParaRPr>
                    </a:p>
                    <a:p>
                      <a:pPr marL="0" marR="0" indent="0" algn="ctr" defTabSz="82550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o-MD" sz="2800" b="0" i="0" u="none" strike="noStrike" cap="none" spc="0" baseline="0" noProof="0"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Helvetica Neue Light"/>
                        </a:rPr>
                        <a:t>58415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MD" sz="2800" b="0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152000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MD" sz="2800" b="1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2578196"/>
                  </a:ext>
                </a:extLst>
              </a:tr>
              <a:tr h="894429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600" b="1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Sinovac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o-MD" sz="2800" b="0" i="0" u="none" strike="noStrike" cap="none" spc="0" baseline="0" noProof="0">
                        <a:solidFill>
                          <a:srgbClr val="000000"/>
                        </a:solidFill>
                        <a:effectLst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  <a:sym typeface="Helvetica Neue Light"/>
                      </a:endParaRPr>
                    </a:p>
                    <a:p>
                      <a:pPr marL="0" marR="0" indent="0" algn="ctr" defTabSz="82550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o-MD" sz="2800" b="0" i="0" u="none" strike="noStrike" cap="none" spc="0" baseline="0" noProof="0"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Helvetica Neue Light"/>
                        </a:rPr>
                        <a:t>44198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o-MD" sz="2800" b="0" i="0" u="none" strike="noStrike" cap="none" spc="0" baseline="0" noProof="0">
                        <a:solidFill>
                          <a:srgbClr val="000000"/>
                        </a:solidFill>
                        <a:effectLst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  <a:sym typeface="Helvetica Neue Light"/>
                      </a:endParaRPr>
                    </a:p>
                    <a:p>
                      <a:pPr marL="0" marR="0" indent="0" algn="ctr" defTabSz="82550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o-MD" sz="2800" b="0" i="0" u="none" strike="noStrike" cap="none" spc="0" baseline="0" noProof="0"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Helvetica Neue Light"/>
                        </a:rPr>
                        <a:t>42086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o-MD" sz="2800" b="0" i="0" u="none" strike="noStrike" cap="none" spc="0" baseline="0" noProof="0">
                        <a:solidFill>
                          <a:srgbClr val="000000"/>
                        </a:solidFill>
                        <a:effectLst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  <a:sym typeface="Helvetica Neue Light"/>
                      </a:endParaRPr>
                    </a:p>
                    <a:p>
                      <a:pPr marL="0" marR="0" indent="0" algn="ctr" defTabSz="82550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o-MD" sz="2800" b="0" i="0" u="none" strike="noStrike" cap="none" spc="0" baseline="0" noProof="0"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Helvetica Neue Light"/>
                        </a:rPr>
                        <a:t>86284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MD" sz="2800" b="0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MD" sz="2800" b="1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0250245"/>
                  </a:ext>
                </a:extLst>
              </a:tr>
              <a:tr h="894429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600" b="1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Janssen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o-MD" sz="2800" b="0" i="0" u="none" strike="noStrike" cap="none" spc="0" baseline="0" noProof="0">
                        <a:solidFill>
                          <a:srgbClr val="000000"/>
                        </a:solidFill>
                        <a:effectLst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  <a:sym typeface="Helvetica Neue Light"/>
                      </a:endParaRPr>
                    </a:p>
                    <a:p>
                      <a:pPr marL="0" marR="0" indent="0" algn="ctr" defTabSz="82550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o-MD" sz="2800" b="0" i="0" u="none" strike="noStrike" cap="none" spc="0" baseline="0" noProof="0"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Helvetica Neue Light"/>
                        </a:rPr>
                        <a:t>155243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o-MD" sz="2800" b="0" i="0" u="none" strike="noStrike" cap="none" spc="0" baseline="0" noProof="0"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Helvetica Neue Light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o-MD" sz="2800" b="0" i="0" u="none" strike="noStrike" cap="none" spc="0" baseline="0" noProof="0">
                        <a:solidFill>
                          <a:srgbClr val="000000"/>
                        </a:solidFill>
                        <a:effectLst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  <a:sym typeface="Helvetica Neue Light"/>
                      </a:endParaRPr>
                    </a:p>
                    <a:p>
                      <a:pPr marL="0" marR="0" indent="0" algn="ctr" defTabSz="82550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o-MD" sz="2800" b="0" i="0" u="none" strike="noStrike" cap="none" spc="0" baseline="0" noProof="0">
                          <a:solidFill>
                            <a:srgbClr val="000000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  <a:sym typeface="Helvetica Neue Light"/>
                        </a:rPr>
                        <a:t>155243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MD" sz="2800" b="0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302500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MD" sz="2800" b="1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812055"/>
                  </a:ext>
                </a:extLst>
              </a:tr>
              <a:tr h="758224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o-MD" sz="3600" b="1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MD" sz="2800" b="1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751271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MD" sz="2800" b="1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549890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MD" sz="2800" b="1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1301161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MD" sz="2800" b="1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1611400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MD" sz="28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549646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itle 1"/>
          <p:cNvSpPr txBox="1">
            <a:spLocks noGrp="1"/>
          </p:cNvSpPr>
          <p:nvPr>
            <p:ph type="title"/>
          </p:nvPr>
        </p:nvSpPr>
        <p:spPr>
          <a:xfrm>
            <a:off x="4133162" y="1719354"/>
            <a:ext cx="11899174" cy="2499692"/>
          </a:xfrm>
          <a:prstGeom prst="rect">
            <a:avLst/>
          </a:prstGeom>
        </p:spPr>
        <p:txBody>
          <a:bodyPr>
            <a:normAutofit/>
          </a:bodyPr>
          <a:lstStyle>
            <a:lvl1pPr defTabSz="1755490">
              <a:defRPr sz="9600" spc="-266"/>
            </a:lvl1pPr>
          </a:lstStyle>
          <a:p>
            <a:r>
              <a:rPr lang="ro-RO" sz="6000" b="1" dirty="0">
                <a:solidFill>
                  <a:srgbClr val="1D46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  <a:r>
              <a:rPr lang="en-US" sz="6600" b="1" dirty="0">
                <a:solidFill>
                  <a:srgbClr val="1D46F3"/>
                </a:solidFill>
                <a:latin typeface="Open Sans"/>
              </a:rPr>
              <a:t> </a:t>
            </a:r>
            <a:r>
              <a:rPr lang="ro-RO" sz="6600" b="1" dirty="0">
                <a:solidFill>
                  <a:srgbClr val="1D46F3"/>
                </a:solidFill>
                <a:latin typeface="Open Sans"/>
              </a:rPr>
              <a:t> </a:t>
            </a:r>
            <a:endParaRPr sz="6600" b="1" dirty="0">
              <a:solidFill>
                <a:srgbClr val="1D46F3"/>
              </a:solidFill>
              <a:latin typeface="Open Sans"/>
            </a:endParaRPr>
          </a:p>
        </p:txBody>
      </p:sp>
      <p:grpSp>
        <p:nvGrpSpPr>
          <p:cNvPr id="17" name="Group 8">
            <a:extLst>
              <a:ext uri="{FF2B5EF4-FFF2-40B4-BE49-F238E27FC236}">
                <a16:creationId xmlns:a16="http://schemas.microsoft.com/office/drawing/2014/main" id="{56A258CB-139F-4E6B-8F98-5BBC209C651C}"/>
              </a:ext>
            </a:extLst>
          </p:cNvPr>
          <p:cNvGrpSpPr/>
          <p:nvPr/>
        </p:nvGrpSpPr>
        <p:grpSpPr>
          <a:xfrm>
            <a:off x="4133162" y="3922528"/>
            <a:ext cx="17759512" cy="1200329"/>
            <a:chOff x="0" y="-62160"/>
            <a:chExt cx="17708409" cy="2412745"/>
          </a:xfrm>
        </p:grpSpPr>
        <p:grpSp>
          <p:nvGrpSpPr>
            <p:cNvPr id="18" name="Rectangle 4">
              <a:extLst>
                <a:ext uri="{FF2B5EF4-FFF2-40B4-BE49-F238E27FC236}">
                  <a16:creationId xmlns:a16="http://schemas.microsoft.com/office/drawing/2014/main" id="{50284CCE-8127-4389-824B-58E0033A15DD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22" name="Rectangle">
                <a:extLst>
                  <a:ext uri="{FF2B5EF4-FFF2-40B4-BE49-F238E27FC236}">
                    <a16:creationId xmlns:a16="http://schemas.microsoft.com/office/drawing/2014/main" id="{73037A3B-DFD1-4006-9F77-0705E52E4D88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40" tIns="91440" rIns="91440" bIns="91440" numCol="1" anchor="ctr">
                <a:noAutofit/>
              </a:bodyPr>
              <a:lstStyle/>
              <a:p>
                <a:pPr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000" dirty="0"/>
              </a:p>
            </p:txBody>
          </p:sp>
          <p:sp>
            <p:nvSpPr>
              <p:cNvPr id="23" name="cazuri noi înregistrate astăzi">
                <a:extLst>
                  <a:ext uri="{FF2B5EF4-FFF2-40B4-BE49-F238E27FC236}">
                    <a16:creationId xmlns:a16="http://schemas.microsoft.com/office/drawing/2014/main" id="{13C89367-86C4-469E-9D30-D18C22FF0479}"/>
                  </a:ext>
                </a:extLst>
              </p:cNvPr>
              <p:cNvSpPr/>
              <p:nvPr/>
            </p:nvSpPr>
            <p:spPr>
              <a:xfrm>
                <a:off x="6731592" y="338456"/>
                <a:ext cx="10752129" cy="1608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40" tIns="91440" rIns="91440" bIns="91440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RO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Numărul total de cazuri</a:t>
                </a:r>
                <a:endParaRPr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" name="Rectangle 5">
              <a:extLst>
                <a:ext uri="{FF2B5EF4-FFF2-40B4-BE49-F238E27FC236}">
                  <a16:creationId xmlns:a16="http://schemas.microsoft.com/office/drawing/2014/main" id="{A984A1AD-6970-40C9-8AD1-407F741D8593}"/>
                </a:ext>
              </a:extLst>
            </p:cNvPr>
            <p:cNvGrpSpPr/>
            <p:nvPr/>
          </p:nvGrpSpPr>
          <p:grpSpPr>
            <a:xfrm>
              <a:off x="0" y="-62160"/>
              <a:ext cx="6088441" cy="2412745"/>
              <a:chOff x="-1" y="-65171"/>
              <a:chExt cx="6088440" cy="2412742"/>
            </a:xfrm>
          </p:grpSpPr>
          <p:sp>
            <p:nvSpPr>
              <p:cNvPr id="20" name="Rectangle">
                <a:extLst>
                  <a:ext uri="{FF2B5EF4-FFF2-40B4-BE49-F238E27FC236}">
                    <a16:creationId xmlns:a16="http://schemas.microsoft.com/office/drawing/2014/main" id="{6D16EC0D-7E64-4D1A-9A89-FBE14E8BE909}"/>
                  </a:ext>
                </a:extLst>
              </p:cNvPr>
              <p:cNvSpPr/>
              <p:nvPr/>
            </p:nvSpPr>
            <p:spPr>
              <a:xfrm>
                <a:off x="-1" y="-1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91440" rIns="91440" bIns="91440" numCol="1" anchor="ctr">
                <a:noAutofit/>
              </a:bodyPr>
              <a:lstStyle/>
              <a:p>
                <a:pPr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000" dirty="0"/>
              </a:p>
            </p:txBody>
          </p:sp>
          <p:sp>
            <p:nvSpPr>
              <p:cNvPr id="21" name="+156">
                <a:extLst>
                  <a:ext uri="{FF2B5EF4-FFF2-40B4-BE49-F238E27FC236}">
                    <a16:creationId xmlns:a16="http://schemas.microsoft.com/office/drawing/2014/main" id="{C3830ABB-261A-47FC-B222-D49394DEC9FD}"/>
                  </a:ext>
                </a:extLst>
              </p:cNvPr>
              <p:cNvSpPr/>
              <p:nvPr/>
            </p:nvSpPr>
            <p:spPr>
              <a:xfrm>
                <a:off x="484559" y="-65171"/>
                <a:ext cx="5512438" cy="2412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40" tIns="91440" rIns="91440" bIns="91440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MD" sz="6600" b="1">
                    <a:solidFill>
                      <a:schemeClr val="bg1"/>
                    </a:solidFill>
                  </a:rPr>
                  <a:t>270.219</a:t>
                </a:r>
                <a:endParaRPr sz="66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5" name="Group 8">
            <a:extLst>
              <a:ext uri="{FF2B5EF4-FFF2-40B4-BE49-F238E27FC236}">
                <a16:creationId xmlns:a16="http://schemas.microsoft.com/office/drawing/2014/main" id="{182FB8CB-7888-46CC-AD36-BBF03E2C5114}"/>
              </a:ext>
            </a:extLst>
          </p:cNvPr>
          <p:cNvGrpSpPr/>
          <p:nvPr/>
        </p:nvGrpSpPr>
        <p:grpSpPr>
          <a:xfrm>
            <a:off x="4133162" y="5322675"/>
            <a:ext cx="17759512" cy="1200329"/>
            <a:chOff x="0" y="-62160"/>
            <a:chExt cx="17708409" cy="2412745"/>
          </a:xfrm>
        </p:grpSpPr>
        <p:grpSp>
          <p:nvGrpSpPr>
            <p:cNvPr id="46" name="Rectangle 4">
              <a:extLst>
                <a:ext uri="{FF2B5EF4-FFF2-40B4-BE49-F238E27FC236}">
                  <a16:creationId xmlns:a16="http://schemas.microsoft.com/office/drawing/2014/main" id="{0B88F2AC-851B-435F-9310-AFF9CA7E02BF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50" name="Rectangle">
                <a:extLst>
                  <a:ext uri="{FF2B5EF4-FFF2-40B4-BE49-F238E27FC236}">
                    <a16:creationId xmlns:a16="http://schemas.microsoft.com/office/drawing/2014/main" id="{CFE505BA-F8B1-40E1-93A7-5E8282D3E83F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40" tIns="91440" rIns="91440" bIns="91440" numCol="1" anchor="ctr">
                <a:noAutofit/>
              </a:bodyPr>
              <a:lstStyle/>
              <a:p>
                <a:pPr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000" dirty="0"/>
              </a:p>
            </p:txBody>
          </p:sp>
          <p:sp>
            <p:nvSpPr>
              <p:cNvPr id="51" name="cazuri noi înregistrate astăzi">
                <a:extLst>
                  <a:ext uri="{FF2B5EF4-FFF2-40B4-BE49-F238E27FC236}">
                    <a16:creationId xmlns:a16="http://schemas.microsoft.com/office/drawing/2014/main" id="{69C4FDB1-7BB5-4125-BA31-F04F17B8F54D}"/>
                  </a:ext>
                </a:extLst>
              </p:cNvPr>
              <p:cNvSpPr/>
              <p:nvPr/>
            </p:nvSpPr>
            <p:spPr>
              <a:xfrm>
                <a:off x="6731592" y="338456"/>
                <a:ext cx="10752129" cy="1608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40" tIns="91440" rIns="91440" bIns="91440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RO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Persoane vindecate</a:t>
                </a:r>
              </a:p>
            </p:txBody>
          </p:sp>
        </p:grpSp>
        <p:grpSp>
          <p:nvGrpSpPr>
            <p:cNvPr id="47" name="Rectangle 5">
              <a:extLst>
                <a:ext uri="{FF2B5EF4-FFF2-40B4-BE49-F238E27FC236}">
                  <a16:creationId xmlns:a16="http://schemas.microsoft.com/office/drawing/2014/main" id="{EB4757ED-FCD5-4A16-A8D9-CD93EC15ADC9}"/>
                </a:ext>
              </a:extLst>
            </p:cNvPr>
            <p:cNvGrpSpPr/>
            <p:nvPr/>
          </p:nvGrpSpPr>
          <p:grpSpPr>
            <a:xfrm>
              <a:off x="0" y="-62160"/>
              <a:ext cx="6088441" cy="2412745"/>
              <a:chOff x="-1" y="-65171"/>
              <a:chExt cx="6088440" cy="2412742"/>
            </a:xfrm>
          </p:grpSpPr>
          <p:sp>
            <p:nvSpPr>
              <p:cNvPr id="48" name="Rectangle">
                <a:extLst>
                  <a:ext uri="{FF2B5EF4-FFF2-40B4-BE49-F238E27FC236}">
                    <a16:creationId xmlns:a16="http://schemas.microsoft.com/office/drawing/2014/main" id="{177E6050-E935-40B8-940B-18A000C30DD6}"/>
                  </a:ext>
                </a:extLst>
              </p:cNvPr>
              <p:cNvSpPr/>
              <p:nvPr/>
            </p:nvSpPr>
            <p:spPr>
              <a:xfrm>
                <a:off x="-1" y="-1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91440" rIns="91440" bIns="91440" numCol="1" anchor="ctr">
                <a:noAutofit/>
              </a:bodyPr>
              <a:lstStyle/>
              <a:p>
                <a:pPr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000" dirty="0"/>
              </a:p>
            </p:txBody>
          </p:sp>
          <p:sp>
            <p:nvSpPr>
              <p:cNvPr id="49" name="+156">
                <a:extLst>
                  <a:ext uri="{FF2B5EF4-FFF2-40B4-BE49-F238E27FC236}">
                    <a16:creationId xmlns:a16="http://schemas.microsoft.com/office/drawing/2014/main" id="{4DC4A1FF-5B92-4BC4-97AA-AA2FCF591E30}"/>
                  </a:ext>
                </a:extLst>
              </p:cNvPr>
              <p:cNvSpPr/>
              <p:nvPr/>
            </p:nvSpPr>
            <p:spPr>
              <a:xfrm>
                <a:off x="484559" y="-65171"/>
                <a:ext cx="5512438" cy="2412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40" tIns="91440" rIns="91440" bIns="91440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en-US" sz="6600" b="1" dirty="0">
                    <a:solidFill>
                      <a:schemeClr val="bg1"/>
                    </a:solidFill>
                  </a:rPr>
                  <a:t>25</a:t>
                </a:r>
                <a:r>
                  <a:rPr lang="ro-MD" sz="6600" b="1" dirty="0">
                    <a:solidFill>
                      <a:schemeClr val="bg1"/>
                    </a:solidFill>
                  </a:rPr>
                  <a:t>9</a:t>
                </a:r>
                <a:r>
                  <a:rPr lang="en-US" sz="6600" b="1" dirty="0">
                    <a:solidFill>
                      <a:schemeClr val="bg1"/>
                    </a:solidFill>
                  </a:rPr>
                  <a:t>.</a:t>
                </a:r>
                <a:r>
                  <a:rPr lang="ro-MD" sz="6600" b="1" dirty="0">
                    <a:solidFill>
                      <a:schemeClr val="bg1"/>
                    </a:solidFill>
                  </a:rPr>
                  <a:t>161</a:t>
                </a:r>
                <a:endParaRPr lang="ro-RO" sz="66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2" name="Group 8">
            <a:extLst>
              <a:ext uri="{FF2B5EF4-FFF2-40B4-BE49-F238E27FC236}">
                <a16:creationId xmlns:a16="http://schemas.microsoft.com/office/drawing/2014/main" id="{EEC5439C-0F3F-4545-9A06-80BBCF88EE3C}"/>
              </a:ext>
            </a:extLst>
          </p:cNvPr>
          <p:cNvGrpSpPr/>
          <p:nvPr/>
        </p:nvGrpSpPr>
        <p:grpSpPr>
          <a:xfrm>
            <a:off x="4133162" y="6739968"/>
            <a:ext cx="17759512" cy="1200329"/>
            <a:chOff x="0" y="-62160"/>
            <a:chExt cx="17708409" cy="2412745"/>
          </a:xfrm>
        </p:grpSpPr>
        <p:grpSp>
          <p:nvGrpSpPr>
            <p:cNvPr id="53" name="Rectangle 4">
              <a:extLst>
                <a:ext uri="{FF2B5EF4-FFF2-40B4-BE49-F238E27FC236}">
                  <a16:creationId xmlns:a16="http://schemas.microsoft.com/office/drawing/2014/main" id="{1AD2E764-28E2-464D-A797-2CF0D2C9F528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57" name="Rectangle">
                <a:extLst>
                  <a:ext uri="{FF2B5EF4-FFF2-40B4-BE49-F238E27FC236}">
                    <a16:creationId xmlns:a16="http://schemas.microsoft.com/office/drawing/2014/main" id="{8259D65F-5FF4-4861-BC5C-A470683DBF5E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40" tIns="91440" rIns="91440" bIns="91440" numCol="1" anchor="ctr">
                <a:noAutofit/>
              </a:bodyPr>
              <a:lstStyle/>
              <a:p>
                <a:pPr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000" dirty="0"/>
              </a:p>
            </p:txBody>
          </p:sp>
          <p:sp>
            <p:nvSpPr>
              <p:cNvPr id="58" name="cazuri noi înregistrate astăzi">
                <a:extLst>
                  <a:ext uri="{FF2B5EF4-FFF2-40B4-BE49-F238E27FC236}">
                    <a16:creationId xmlns:a16="http://schemas.microsoft.com/office/drawing/2014/main" id="{E2E4A000-B9FF-4488-B8FF-05C4D23C21BA}"/>
                  </a:ext>
                </a:extLst>
              </p:cNvPr>
              <p:cNvSpPr/>
              <p:nvPr/>
            </p:nvSpPr>
            <p:spPr>
              <a:xfrm>
                <a:off x="6731592" y="338456"/>
                <a:ext cx="10752129" cy="1608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40" tIns="91440" rIns="91440" bIns="91440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RO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Total decese</a:t>
                </a:r>
              </a:p>
            </p:txBody>
          </p:sp>
        </p:grpSp>
        <p:grpSp>
          <p:nvGrpSpPr>
            <p:cNvPr id="54" name="Rectangle 5">
              <a:extLst>
                <a:ext uri="{FF2B5EF4-FFF2-40B4-BE49-F238E27FC236}">
                  <a16:creationId xmlns:a16="http://schemas.microsoft.com/office/drawing/2014/main" id="{7719E4E3-8C70-422A-8EE2-0E3FA95951C8}"/>
                </a:ext>
              </a:extLst>
            </p:cNvPr>
            <p:cNvGrpSpPr/>
            <p:nvPr/>
          </p:nvGrpSpPr>
          <p:grpSpPr>
            <a:xfrm>
              <a:off x="0" y="-62160"/>
              <a:ext cx="6088441" cy="2412745"/>
              <a:chOff x="-1" y="-65171"/>
              <a:chExt cx="6088440" cy="2412742"/>
            </a:xfrm>
          </p:grpSpPr>
          <p:sp>
            <p:nvSpPr>
              <p:cNvPr id="55" name="Rectangle">
                <a:extLst>
                  <a:ext uri="{FF2B5EF4-FFF2-40B4-BE49-F238E27FC236}">
                    <a16:creationId xmlns:a16="http://schemas.microsoft.com/office/drawing/2014/main" id="{DED7626F-8198-4AC3-983F-5534FA5E4BB5}"/>
                  </a:ext>
                </a:extLst>
              </p:cNvPr>
              <p:cNvSpPr/>
              <p:nvPr/>
            </p:nvSpPr>
            <p:spPr>
              <a:xfrm>
                <a:off x="-1" y="-1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91440" rIns="91440" bIns="91440" numCol="1" anchor="ctr">
                <a:noAutofit/>
              </a:bodyPr>
              <a:lstStyle/>
              <a:p>
                <a:pPr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000" dirty="0"/>
              </a:p>
            </p:txBody>
          </p:sp>
          <p:sp>
            <p:nvSpPr>
              <p:cNvPr id="56" name="+156">
                <a:extLst>
                  <a:ext uri="{FF2B5EF4-FFF2-40B4-BE49-F238E27FC236}">
                    <a16:creationId xmlns:a16="http://schemas.microsoft.com/office/drawing/2014/main" id="{4CEB1DE0-29DB-4B25-B174-E2C44451B940}"/>
                  </a:ext>
                </a:extLst>
              </p:cNvPr>
              <p:cNvSpPr/>
              <p:nvPr/>
            </p:nvSpPr>
            <p:spPr>
              <a:xfrm>
                <a:off x="484559" y="-65171"/>
                <a:ext cx="5512438" cy="2412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40" tIns="91440" rIns="91440" bIns="91440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en-US" sz="6600" b="1" dirty="0">
                    <a:solidFill>
                      <a:schemeClr val="bg1"/>
                    </a:solidFill>
                  </a:rPr>
                  <a:t>6.</a:t>
                </a:r>
                <a:r>
                  <a:rPr lang="ro-MD" sz="6600" b="1" dirty="0">
                    <a:solidFill>
                      <a:schemeClr val="bg1"/>
                    </a:solidFill>
                  </a:rPr>
                  <a:t>436</a:t>
                </a:r>
                <a:endParaRPr lang="en-US" sz="66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9" name="Group 8">
            <a:extLst>
              <a:ext uri="{FF2B5EF4-FFF2-40B4-BE49-F238E27FC236}">
                <a16:creationId xmlns:a16="http://schemas.microsoft.com/office/drawing/2014/main" id="{35157A51-F592-449C-B715-F1006E43F5F4}"/>
              </a:ext>
            </a:extLst>
          </p:cNvPr>
          <p:cNvGrpSpPr/>
          <p:nvPr/>
        </p:nvGrpSpPr>
        <p:grpSpPr>
          <a:xfrm>
            <a:off x="4133162" y="8155761"/>
            <a:ext cx="17759512" cy="1200329"/>
            <a:chOff x="0" y="-62160"/>
            <a:chExt cx="17708409" cy="2412745"/>
          </a:xfrm>
        </p:grpSpPr>
        <p:grpSp>
          <p:nvGrpSpPr>
            <p:cNvPr id="60" name="Rectangle 4">
              <a:extLst>
                <a:ext uri="{FF2B5EF4-FFF2-40B4-BE49-F238E27FC236}">
                  <a16:creationId xmlns:a16="http://schemas.microsoft.com/office/drawing/2014/main" id="{F8FEFA46-AD02-4594-838A-3B4832FA98B3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64" name="Rectangle">
                <a:extLst>
                  <a:ext uri="{FF2B5EF4-FFF2-40B4-BE49-F238E27FC236}">
                    <a16:creationId xmlns:a16="http://schemas.microsoft.com/office/drawing/2014/main" id="{AFDA612F-C776-43D8-8ECE-04D1A0F0053E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40" tIns="91440" rIns="91440" bIns="91440" numCol="1" anchor="ctr">
                <a:noAutofit/>
              </a:bodyPr>
              <a:lstStyle/>
              <a:p>
                <a:pPr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000" dirty="0"/>
              </a:p>
            </p:txBody>
          </p:sp>
          <p:sp>
            <p:nvSpPr>
              <p:cNvPr id="65" name="cazuri noi înregistrate astăzi">
                <a:extLst>
                  <a:ext uri="{FF2B5EF4-FFF2-40B4-BE49-F238E27FC236}">
                    <a16:creationId xmlns:a16="http://schemas.microsoft.com/office/drawing/2014/main" id="{E0AADA8B-B481-40AE-A402-B8E48DB46249}"/>
                  </a:ext>
                </a:extLst>
              </p:cNvPr>
              <p:cNvSpPr/>
              <p:nvPr/>
            </p:nvSpPr>
            <p:spPr>
              <a:xfrm>
                <a:off x="6731592" y="338456"/>
                <a:ext cx="10752129" cy="1608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40" tIns="91440" rIns="91440" bIns="91440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MD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Cazuri active</a:t>
                </a:r>
              </a:p>
            </p:txBody>
          </p:sp>
        </p:grpSp>
        <p:grpSp>
          <p:nvGrpSpPr>
            <p:cNvPr id="61" name="Rectangle 5">
              <a:extLst>
                <a:ext uri="{FF2B5EF4-FFF2-40B4-BE49-F238E27FC236}">
                  <a16:creationId xmlns:a16="http://schemas.microsoft.com/office/drawing/2014/main" id="{4B07300D-8EE1-4DE9-ABC4-4FA9F32A123D}"/>
                </a:ext>
              </a:extLst>
            </p:cNvPr>
            <p:cNvGrpSpPr/>
            <p:nvPr/>
          </p:nvGrpSpPr>
          <p:grpSpPr>
            <a:xfrm>
              <a:off x="0" y="-62160"/>
              <a:ext cx="6088441" cy="2412745"/>
              <a:chOff x="-1" y="-65171"/>
              <a:chExt cx="6088440" cy="2412742"/>
            </a:xfrm>
          </p:grpSpPr>
          <p:sp>
            <p:nvSpPr>
              <p:cNvPr id="62" name="Rectangle">
                <a:extLst>
                  <a:ext uri="{FF2B5EF4-FFF2-40B4-BE49-F238E27FC236}">
                    <a16:creationId xmlns:a16="http://schemas.microsoft.com/office/drawing/2014/main" id="{7CC28874-626A-4603-AE2D-2FD8D4CC5B77}"/>
                  </a:ext>
                </a:extLst>
              </p:cNvPr>
              <p:cNvSpPr/>
              <p:nvPr/>
            </p:nvSpPr>
            <p:spPr>
              <a:xfrm>
                <a:off x="-1" y="-1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91440" rIns="91440" bIns="91440" numCol="1" anchor="ctr">
                <a:noAutofit/>
              </a:bodyPr>
              <a:lstStyle/>
              <a:p>
                <a:pPr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000" dirty="0"/>
              </a:p>
            </p:txBody>
          </p:sp>
          <p:sp>
            <p:nvSpPr>
              <p:cNvPr id="63" name="+156">
                <a:extLst>
                  <a:ext uri="{FF2B5EF4-FFF2-40B4-BE49-F238E27FC236}">
                    <a16:creationId xmlns:a16="http://schemas.microsoft.com/office/drawing/2014/main" id="{CA173BB5-F28D-4D8C-941A-57A597238811}"/>
                  </a:ext>
                </a:extLst>
              </p:cNvPr>
              <p:cNvSpPr/>
              <p:nvPr/>
            </p:nvSpPr>
            <p:spPr>
              <a:xfrm>
                <a:off x="484559" y="-65171"/>
                <a:ext cx="5512438" cy="2412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40" tIns="91440" rIns="91440" bIns="91440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MD" sz="6600" b="1" dirty="0">
                    <a:solidFill>
                      <a:schemeClr val="bg1"/>
                    </a:solidFill>
                  </a:rPr>
                  <a:t>4622</a:t>
                </a:r>
              </a:p>
            </p:txBody>
          </p:sp>
        </p:grpSp>
      </p:grpSp>
      <p:grpSp>
        <p:nvGrpSpPr>
          <p:cNvPr id="73" name="Group 8">
            <a:extLst>
              <a:ext uri="{FF2B5EF4-FFF2-40B4-BE49-F238E27FC236}">
                <a16:creationId xmlns:a16="http://schemas.microsoft.com/office/drawing/2014/main" id="{5691C666-8DDA-4451-BB36-0ECA49DB078B}"/>
              </a:ext>
            </a:extLst>
          </p:cNvPr>
          <p:cNvGrpSpPr/>
          <p:nvPr/>
        </p:nvGrpSpPr>
        <p:grpSpPr>
          <a:xfrm>
            <a:off x="4133162" y="9602476"/>
            <a:ext cx="17759512" cy="1200329"/>
            <a:chOff x="0" y="-62160"/>
            <a:chExt cx="17708409" cy="2412745"/>
          </a:xfrm>
        </p:grpSpPr>
        <p:grpSp>
          <p:nvGrpSpPr>
            <p:cNvPr id="74" name="Rectangle 4">
              <a:extLst>
                <a:ext uri="{FF2B5EF4-FFF2-40B4-BE49-F238E27FC236}">
                  <a16:creationId xmlns:a16="http://schemas.microsoft.com/office/drawing/2014/main" id="{F5AD7BE7-B63F-4700-B513-A1220EE94007}"/>
                </a:ext>
              </a:extLst>
            </p:cNvPr>
            <p:cNvGrpSpPr/>
            <p:nvPr/>
          </p:nvGrpSpPr>
          <p:grpSpPr>
            <a:xfrm>
              <a:off x="0" y="-2"/>
              <a:ext cx="17708409" cy="2285416"/>
              <a:chOff x="0" y="-1"/>
              <a:chExt cx="17708408" cy="2285414"/>
            </a:xfrm>
          </p:grpSpPr>
          <p:sp>
            <p:nvSpPr>
              <p:cNvPr id="78" name="Rectangle">
                <a:extLst>
                  <a:ext uri="{FF2B5EF4-FFF2-40B4-BE49-F238E27FC236}">
                    <a16:creationId xmlns:a16="http://schemas.microsoft.com/office/drawing/2014/main" id="{DE25B3F2-252F-436D-9A61-872CA96173E6}"/>
                  </a:ext>
                </a:extLst>
              </p:cNvPr>
              <p:cNvSpPr/>
              <p:nvPr/>
            </p:nvSpPr>
            <p:spPr>
              <a:xfrm>
                <a:off x="0" y="-1"/>
                <a:ext cx="17708408" cy="2285414"/>
              </a:xfrm>
              <a:prstGeom prst="rect">
                <a:avLst/>
              </a:prstGeom>
              <a:solidFill>
                <a:srgbClr val="FEFFFF"/>
              </a:solidFill>
              <a:ln w="12700" cap="flat">
                <a:noFill/>
                <a:miter lim="400000"/>
              </a:ln>
              <a:effectLst>
                <a:outerShdw blurRad="1270000" dist="5080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wrap="square" lIns="91440" tIns="91440" rIns="91440" bIns="91440" numCol="1" anchor="ctr">
                <a:noAutofit/>
              </a:bodyPr>
              <a:lstStyle/>
              <a:p>
                <a:pPr defTabSz="1828660">
                  <a:lnSpc>
                    <a:spcPct val="130000"/>
                  </a:lnSpc>
                  <a:spcBef>
                    <a:spcPts val="2000"/>
                  </a:spcBef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000" dirty="0"/>
              </a:p>
            </p:txBody>
          </p:sp>
          <p:sp>
            <p:nvSpPr>
              <p:cNvPr id="79" name="cazuri noi înregistrate astăzi">
                <a:extLst>
                  <a:ext uri="{FF2B5EF4-FFF2-40B4-BE49-F238E27FC236}">
                    <a16:creationId xmlns:a16="http://schemas.microsoft.com/office/drawing/2014/main" id="{576EF561-A8E0-4E3C-881E-84ECDA323313}"/>
                  </a:ext>
                </a:extLst>
              </p:cNvPr>
              <p:cNvSpPr/>
              <p:nvPr/>
            </p:nvSpPr>
            <p:spPr>
              <a:xfrm>
                <a:off x="6731592" y="338456"/>
                <a:ext cx="10752129" cy="1608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40" tIns="91440" rIns="91440" bIns="91440" numCol="1" anchor="ctr">
                <a:spAutoFit/>
              </a:bodyPr>
              <a:lstStyle>
                <a:lvl1pPr algn="l" defTabSz="1828660">
                  <a:defRPr sz="5700" b="0"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pt-BR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Pacienți în stare extrem de gravă</a:t>
                </a:r>
              </a:p>
            </p:txBody>
          </p:sp>
        </p:grpSp>
        <p:grpSp>
          <p:nvGrpSpPr>
            <p:cNvPr id="75" name="Rectangle 5">
              <a:extLst>
                <a:ext uri="{FF2B5EF4-FFF2-40B4-BE49-F238E27FC236}">
                  <a16:creationId xmlns:a16="http://schemas.microsoft.com/office/drawing/2014/main" id="{C7E53341-7224-4B82-8FF6-E388EF14AC75}"/>
                </a:ext>
              </a:extLst>
            </p:cNvPr>
            <p:cNvGrpSpPr/>
            <p:nvPr/>
          </p:nvGrpSpPr>
          <p:grpSpPr>
            <a:xfrm>
              <a:off x="0" y="-62160"/>
              <a:ext cx="6088441" cy="2412745"/>
              <a:chOff x="-1" y="-65171"/>
              <a:chExt cx="6088440" cy="2412742"/>
            </a:xfrm>
          </p:grpSpPr>
          <p:sp>
            <p:nvSpPr>
              <p:cNvPr id="76" name="Rectangle">
                <a:extLst>
                  <a:ext uri="{FF2B5EF4-FFF2-40B4-BE49-F238E27FC236}">
                    <a16:creationId xmlns:a16="http://schemas.microsoft.com/office/drawing/2014/main" id="{FFDCCE2E-776E-4C1F-9C86-D7DD5A455CEF}"/>
                  </a:ext>
                </a:extLst>
              </p:cNvPr>
              <p:cNvSpPr/>
              <p:nvPr/>
            </p:nvSpPr>
            <p:spPr>
              <a:xfrm>
                <a:off x="-1" y="-1"/>
                <a:ext cx="6088440" cy="2282402"/>
              </a:xfrm>
              <a:prstGeom prst="rect">
                <a:avLst/>
              </a:prstGeom>
              <a:solidFill>
                <a:srgbClr val="1D46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91440" rIns="91440" bIns="91440" numCol="1" anchor="ctr">
                <a:noAutofit/>
              </a:bodyPr>
              <a:lstStyle/>
              <a:p>
                <a:pPr defTabSz="1828660">
                  <a:defRPr sz="36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2000" dirty="0"/>
              </a:p>
            </p:txBody>
          </p:sp>
          <p:sp>
            <p:nvSpPr>
              <p:cNvPr id="77" name="+156">
                <a:extLst>
                  <a:ext uri="{FF2B5EF4-FFF2-40B4-BE49-F238E27FC236}">
                    <a16:creationId xmlns:a16="http://schemas.microsoft.com/office/drawing/2014/main" id="{3A4CFCE8-BE0F-49EE-9430-A88FC6F6BDEC}"/>
                  </a:ext>
                </a:extLst>
              </p:cNvPr>
              <p:cNvSpPr/>
              <p:nvPr/>
            </p:nvSpPr>
            <p:spPr>
              <a:xfrm>
                <a:off x="484559" y="-65171"/>
                <a:ext cx="5512438" cy="2412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40" tIns="91440" rIns="91440" bIns="91440" numCol="1" anchor="ctr">
                <a:spAutoFit/>
              </a:bodyPr>
              <a:lstStyle>
                <a:lvl1pPr algn="l" defTabSz="1828660">
                  <a:defRPr sz="9500" b="0">
                    <a:solidFill>
                      <a:srgbClr val="F7F7F7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ro-MD" sz="6600" b="1" dirty="0">
                    <a:solidFill>
                      <a:schemeClr val="bg1"/>
                    </a:solidFill>
                  </a:rPr>
                  <a:t>160</a:t>
                </a:r>
                <a:endParaRPr lang="en-US" sz="6600" b="1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BFD4C06-E706-4865-B28F-C1592AB22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09500"/>
            <a:ext cx="2087033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66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787277" y="0"/>
            <a:ext cx="9596724" cy="13716000"/>
          </a:xfrm>
          <a:prstGeom prst="rect">
            <a:avLst/>
          </a:prstGeom>
          <a:solidFill>
            <a:srgbClr val="F3F3F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912722" y="3687213"/>
            <a:ext cx="9471279" cy="710345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18067" y="1597385"/>
            <a:ext cx="11327467" cy="19757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6000" b="1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Datele campaniei de vaccinare COVID-19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71600" y="4398532"/>
            <a:ext cx="10464333" cy="22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ts val="59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4000" b="0" i="0" u="none" strike="noStrike" kern="0" cap="none" spc="-43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Start campanie de vaccinare anti COVID-19:</a:t>
            </a:r>
          </a:p>
          <a:p>
            <a:pPr marL="0" marR="0" lvl="0" indent="0" algn="l" defTabSz="825500" rtl="0" eaLnBrk="1" fontAlgn="auto" latinLnBrk="0" hangingPunct="0">
              <a:lnSpc>
                <a:spcPts val="59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4000" b="0" i="0" u="none" strike="noStrike" kern="0" cap="none" spc="-43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2 martie 2021</a:t>
            </a:r>
          </a:p>
          <a:p>
            <a:pPr marL="0" marR="0" lvl="0" indent="0" algn="l" defTabSz="825500" rtl="0" eaLnBrk="1" fontAlgn="auto" latinLnBrk="0" hangingPunct="0">
              <a:lnSpc>
                <a:spcPts val="59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4000" b="0" i="0" u="none" strike="noStrike" kern="0" cap="none" spc="-43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Total doze administrate: </a:t>
            </a:r>
            <a:r>
              <a:rPr kumimoji="0" lang="ro-MD" sz="4000" b="1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Helvetica Neue"/>
              </a:rPr>
              <a:t>1 301 161 </a:t>
            </a:r>
            <a:r>
              <a:rPr kumimoji="0" lang="ro-MD" sz="4000" b="1" i="0" u="none" strike="noStrike" kern="0" cap="none" spc="-43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doze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1600" y="7238944"/>
            <a:ext cx="12852400" cy="6864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1" i="0" u="none" strike="noStrike" kern="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sym typeface="Helvetica Neue"/>
            </a:endParaRPr>
          </a:p>
          <a:p>
            <a:pPr marL="0" marR="0" lvl="0" indent="0" algn="l" defTabSz="825500" rtl="0" eaLnBrk="1" fontAlgn="auto" latinLnBrk="0" hangingPunct="0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4000" b="1" i="0" u="none" strike="noStrike" kern="0" cap="none" spc="-39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Acoperirea vaccinală:</a:t>
            </a:r>
          </a:p>
          <a:p>
            <a:pPr marL="0" marR="0" lvl="0" indent="0" algn="l" defTabSz="825500" rtl="0" eaLnBrk="1" fontAlgn="auto" latinLnBrk="0" hangingPunct="0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4000" b="0" i="0" u="none" strike="noStrike" kern="0" cap="none" spc="-39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Acoperirea națională cu o doză: </a:t>
            </a:r>
            <a:r>
              <a:rPr kumimoji="0" lang="ro-MD" sz="4000" b="1" i="0" u="none" strike="noStrike" kern="0" cap="none" spc="-39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21.96 %</a:t>
            </a:r>
          </a:p>
          <a:p>
            <a:pPr marL="0" marR="0" lvl="0" indent="0" algn="l" defTabSz="825500" rtl="0" eaLnBrk="1" fontAlgn="auto" latinLnBrk="0" hangingPunct="0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4000" b="0" i="0" u="none" strike="noStrike" kern="0" cap="none" spc="-39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Acoperirea națională cu schemă completă: </a:t>
            </a:r>
            <a:r>
              <a:rPr kumimoji="0" lang="ro-MD" sz="4000" b="1" i="0" u="none" strike="noStrike" kern="0" cap="none" spc="-39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20.61 %</a:t>
            </a:r>
          </a:p>
          <a:p>
            <a:pPr marL="0" marR="0" lvl="0" indent="0" algn="l" defTabSz="825500" rtl="0" eaLnBrk="1" fontAlgn="auto" latinLnBrk="0" hangingPunct="0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4000" b="0" i="0" u="none" strike="noStrike" kern="0" cap="none" spc="-39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Lucrători medicali vaccinați cu o doză: </a:t>
            </a:r>
            <a:r>
              <a:rPr kumimoji="0" lang="ro-MD" sz="4000" b="1" i="0" u="none" strike="noStrike" kern="0" cap="none" spc="-39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89,28 %</a:t>
            </a:r>
          </a:p>
          <a:p>
            <a:pPr marL="0" marR="0" lvl="0" indent="0" algn="l" defTabSz="825500" rtl="0" eaLnBrk="1" fontAlgn="auto" latinLnBrk="0" hangingPunct="0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4000" b="0" i="0" u="none" strike="noStrike" kern="0" cap="none" spc="-39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Lucrători medicali vaccinați cu schemă completă: </a:t>
            </a:r>
            <a:r>
              <a:rPr kumimoji="0" lang="ro-MD" sz="4000" b="1" i="0" u="none" strike="noStrike" kern="0" cap="none" spc="-39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87,74 %</a:t>
            </a:r>
          </a:p>
          <a:p>
            <a:pPr marL="0" marR="0" lvl="0" indent="0" algn="l" defTabSz="825500" rtl="0" eaLnBrk="1" fontAlgn="auto" latinLnBrk="0" hangingPunct="0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39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 </a:t>
            </a:r>
          </a:p>
          <a:p>
            <a:pPr marL="0" marR="0" lvl="0" indent="0" algn="ctr" defTabSz="825500" rtl="0" eaLnBrk="1" fontAlgn="auto" latinLnBrk="0" hangingPunct="0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1" i="0" u="none" strike="noStrike" kern="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lvetica Neue"/>
              <a:sym typeface="Helvetica Neue"/>
            </a:endParaRPr>
          </a:p>
          <a:p>
            <a:pPr marL="0" marR="0" lvl="0" indent="0" algn="ctr" defTabSz="825500" rtl="0" eaLnBrk="1" fontAlgn="auto" latinLnBrk="0" hangingPunct="0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1" i="0" u="none" strike="noStrike" kern="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sym typeface="Helvetica Neue"/>
            </a:endParaRPr>
          </a:p>
          <a:p>
            <a:pPr marL="0" marR="0" lvl="0" indent="0" algn="ctr" defTabSz="825500" rtl="0" eaLnBrk="1" fontAlgn="auto" latinLnBrk="0" hangingPunct="0">
              <a:lnSpc>
                <a:spcPts val="541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1" i="0" u="none" strike="noStrike" kern="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sym typeface="Helvetica Neue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787277" y="0"/>
            <a:ext cx="9596724" cy="13716000"/>
          </a:xfrm>
          <a:prstGeom prst="rect">
            <a:avLst/>
          </a:prstGeom>
          <a:solidFill>
            <a:srgbClr val="F3F3F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912722" y="3605905"/>
            <a:ext cx="9471279" cy="710345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018523" y="884367"/>
            <a:ext cx="11073933" cy="1970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60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Datele campaniei de vaccinare COVID-19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1600" y="7238944"/>
            <a:ext cx="11073933" cy="2709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</p:txBody>
      </p:sp>
      <p:graphicFrame>
        <p:nvGraphicFramePr>
          <p:cNvPr id="9" name="Diagramă 8">
            <a:extLst>
              <a:ext uri="{FF2B5EF4-FFF2-40B4-BE49-F238E27FC236}">
                <a16:creationId xmlns:a16="http://schemas.microsoft.com/office/drawing/2014/main" id="{4BD80886-B13A-4823-BF31-CF88788BBAB2}"/>
              </a:ext>
            </a:extLst>
          </p:cNvPr>
          <p:cNvGraphicFramePr>
            <a:graphicFrameLocks/>
          </p:cNvGraphicFramePr>
          <p:nvPr/>
        </p:nvGraphicFramePr>
        <p:xfrm>
          <a:off x="1155405" y="3605905"/>
          <a:ext cx="13106400" cy="822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7473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727200" y="863600"/>
            <a:ext cx="20523200" cy="9620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6000" b="1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Acoperirea vaccinală pe categorii de vârstă (%)</a:t>
            </a:r>
            <a:endParaRPr kumimoji="0" lang="ro-MD" sz="6000" b="1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71600" y="7238944"/>
            <a:ext cx="11073933" cy="2709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</p:txBody>
      </p:sp>
      <p:graphicFrame>
        <p:nvGraphicFramePr>
          <p:cNvPr id="7" name="Diagramă 6">
            <a:extLst>
              <a:ext uri="{FF2B5EF4-FFF2-40B4-BE49-F238E27FC236}">
                <a16:creationId xmlns:a16="http://schemas.microsoft.com/office/drawing/2014/main" id="{F666FD01-3714-46B0-8F84-6A349C600999}"/>
              </a:ext>
            </a:extLst>
          </p:cNvPr>
          <p:cNvGraphicFramePr>
            <a:graphicFrameLocks/>
          </p:cNvGraphicFramePr>
          <p:nvPr/>
        </p:nvGraphicFramePr>
        <p:xfrm>
          <a:off x="1371600" y="2692400"/>
          <a:ext cx="21640800" cy="934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48245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727200" y="768020"/>
            <a:ext cx="21844000" cy="2051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6000" b="1" i="0" u="none" strike="noStrike" kern="1200" cap="none" spc="0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Datele săptămânale </a:t>
            </a:r>
            <a:r>
              <a:rPr kumimoji="0" lang="ro-MD" sz="6000" b="1" i="0" u="none" strike="noStrike" kern="0" cap="none" spc="0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a </a:t>
            </a:r>
            <a:r>
              <a:rPr kumimoji="0" lang="ro-MD" sz="6000" b="1" i="0" u="none" strike="noStrike" kern="1200" cap="none" spc="0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campaniei de vaccinare COVID-19</a:t>
            </a:r>
          </a:p>
          <a:p>
            <a:pPr marL="0" marR="0" lvl="0" indent="0" algn="ctr" defTabSz="121917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67" b="0" i="0" u="none" strike="noStrike" kern="1200" cap="none" spc="0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71600" y="7238944"/>
            <a:ext cx="11073933" cy="2709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  <a:p>
            <a:pPr marL="0" marR="0" lvl="0" indent="0" algn="l" defTabSz="1219170" rtl="0" eaLnBrk="1" fontAlgn="auto" latinLnBrk="0" hangingPunct="1">
              <a:lnSpc>
                <a:spcPts val="541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67" b="0" i="0" u="none" strike="noStrike" kern="1200" cap="none" spc="-3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  <a:sym typeface="Helvetica Neue"/>
            </a:endParaRPr>
          </a:p>
        </p:txBody>
      </p:sp>
      <p:graphicFrame>
        <p:nvGraphicFramePr>
          <p:cNvPr id="5" name="Chart 8">
            <a:extLst>
              <a:ext uri="{FF2B5EF4-FFF2-40B4-BE49-F238E27FC236}">
                <a16:creationId xmlns:a16="http://schemas.microsoft.com/office/drawing/2014/main" id="{B79C19E9-4DB8-4C25-B2E8-AAE2E9AAB56E}"/>
              </a:ext>
            </a:extLst>
          </p:cNvPr>
          <p:cNvGraphicFramePr/>
          <p:nvPr/>
        </p:nvGraphicFramePr>
        <p:xfrm>
          <a:off x="1118067" y="3098800"/>
          <a:ext cx="22656333" cy="1026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66407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tăText 3">
            <a:extLst>
              <a:ext uri="{FF2B5EF4-FFF2-40B4-BE49-F238E27FC236}">
                <a16:creationId xmlns:a16="http://schemas.microsoft.com/office/drawing/2014/main" id="{8FDF7B8C-F373-419C-B8D7-BB55CBFF7320}"/>
              </a:ext>
            </a:extLst>
          </p:cNvPr>
          <p:cNvSpPr txBox="1"/>
          <p:nvPr/>
        </p:nvSpPr>
        <p:spPr>
          <a:xfrm>
            <a:off x="3048000" y="1676401"/>
            <a:ext cx="18592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6000" b="1" i="0" u="none" strike="noStrike" kern="0" cap="none" spc="0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Acoperirea vaccinală în teritorii </a:t>
            </a:r>
            <a:endParaRPr kumimoji="0" lang="ro-MD" sz="6000" b="1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graphicFrame>
        <p:nvGraphicFramePr>
          <p:cNvPr id="6" name="Diagramă 5">
            <a:extLst>
              <a:ext uri="{FF2B5EF4-FFF2-40B4-BE49-F238E27FC236}">
                <a16:creationId xmlns:a16="http://schemas.microsoft.com/office/drawing/2014/main" id="{98467290-3A3E-4D12-951E-32C0E71A5FB2}"/>
              </a:ext>
            </a:extLst>
          </p:cNvPr>
          <p:cNvGraphicFramePr>
            <a:graphicFrameLocks/>
          </p:cNvGraphicFramePr>
          <p:nvPr/>
        </p:nvGraphicFramePr>
        <p:xfrm>
          <a:off x="1066800" y="3098800"/>
          <a:ext cx="22250400" cy="985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39863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747500" y="12613390"/>
            <a:ext cx="2777373" cy="739327"/>
            <a:chOff x="0" y="0"/>
            <a:chExt cx="4349750" cy="11578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9750" cy="1157888"/>
            </a:xfrm>
            <a:custGeom>
              <a:avLst/>
              <a:gdLst/>
              <a:ahLst/>
              <a:cxnLst/>
              <a:rect l="l" t="t" r="r" b="b"/>
              <a:pathLst>
                <a:path w="4349750" h="1157888">
                  <a:moveTo>
                    <a:pt x="0" y="0"/>
                  </a:moveTo>
                  <a:lnTo>
                    <a:pt x="4349750" y="0"/>
                  </a:lnTo>
                  <a:lnTo>
                    <a:pt x="4349750" y="1157888"/>
                  </a:lnTo>
                  <a:lnTo>
                    <a:pt x="0" y="115788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455901" y="12539902"/>
            <a:ext cx="2222500" cy="591621"/>
            <a:chOff x="0" y="0"/>
            <a:chExt cx="4349750" cy="11578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49750" cy="1157888"/>
            </a:xfrm>
            <a:custGeom>
              <a:avLst/>
              <a:gdLst/>
              <a:ahLst/>
              <a:cxnLst/>
              <a:rect l="l" t="t" r="r" b="b"/>
              <a:pathLst>
                <a:path w="4349750" h="1157888">
                  <a:moveTo>
                    <a:pt x="0" y="0"/>
                  </a:moveTo>
                  <a:lnTo>
                    <a:pt x="4349750" y="0"/>
                  </a:lnTo>
                  <a:lnTo>
                    <a:pt x="4349750" y="1157888"/>
                  </a:lnTo>
                  <a:lnTo>
                    <a:pt x="0" y="115788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9897" r="9897"/>
          <a:stretch>
            <a:fillRect/>
          </a:stretch>
        </p:blipFill>
        <p:spPr>
          <a:xfrm>
            <a:off x="20820832" y="1311223"/>
            <a:ext cx="3156769" cy="393591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187945" y="2431221"/>
            <a:ext cx="6908800" cy="1695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45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3733" b="1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cs typeface="Times New Roman" panose="02020603050405020304" pitchFamily="18" charset="0"/>
                <a:sym typeface="Helvetica Neue"/>
              </a:rPr>
              <a:t>Startul campaniei de </a:t>
            </a:r>
            <a:r>
              <a:rPr kumimoji="0" lang="ro-MD" sz="4000" b="1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vaccinare</a:t>
            </a:r>
            <a:r>
              <a:rPr kumimoji="0" lang="ro-MD" sz="3733" b="1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cs typeface="Times New Roman" panose="02020603050405020304" pitchFamily="18" charset="0"/>
                <a:sym typeface="Helvetica Neue"/>
              </a:rPr>
              <a:t>, </a:t>
            </a:r>
          </a:p>
          <a:p>
            <a:pPr marL="0" marR="0" lvl="0" indent="0" algn="ctr" defTabSz="825500" rtl="0" eaLnBrk="1" fontAlgn="auto" latinLnBrk="0" hangingPunct="0">
              <a:lnSpc>
                <a:spcPts val="45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3733" b="1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cs typeface="Times New Roman" panose="02020603050405020304" pitchFamily="18" charset="0"/>
                <a:sym typeface="Helvetica Neue"/>
              </a:rPr>
              <a:t>2 martie 2021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980771" y="5387783"/>
            <a:ext cx="7996829" cy="372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825500" rtl="0" eaLnBrk="1" fontAlgn="auto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3200" b="0" i="0" u="none" strike="noStrike" kern="0" cap="none" spc="-25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Proporția medie săptămânală a lucrătorilor din domeniul medical infectați cu COVID-19 din totalul de cazuri a constituit:</a:t>
            </a:r>
          </a:p>
          <a:p>
            <a:pPr marL="566374" marR="0" lvl="1" indent="-283186" algn="just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o-MD" sz="3200" b="1" i="0" u="none" strike="noStrike" kern="0" cap="none" spc="-25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Toată perioada - 12% </a:t>
            </a:r>
            <a:r>
              <a:rPr kumimoji="0" lang="ro-MD" sz="3733" b="1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CI [10,02 - 13,97]</a:t>
            </a:r>
            <a:endParaRPr kumimoji="0" lang="ro-MD" sz="3200" b="1" i="0" u="none" strike="noStrike" kern="0" cap="none" spc="-25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566374" marR="0" lvl="1" indent="-283186" algn="just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o-MD" sz="3200" b="1" i="0" u="none" strike="noStrike" kern="0" cap="none" spc="-25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Săptămâna 35 -  2,1 %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2" y="441134"/>
            <a:ext cx="2285999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717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6000" b="1" i="0" u="none" strike="noStrike" kern="0" cap="none" spc="-51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Impactul vaccinării COVID-19 asupra infectării lucrătorilor medicali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141A62A-85C6-4F3C-BCAB-4273FA557F5B}"/>
              </a:ext>
            </a:extLst>
          </p:cNvPr>
          <p:cNvSpPr/>
          <p:nvPr/>
        </p:nvSpPr>
        <p:spPr>
          <a:xfrm>
            <a:off x="12376300" y="6211171"/>
            <a:ext cx="3423677" cy="7141546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AD8545-9E7E-4EDB-A596-ED0EF6B72247}"/>
              </a:ext>
            </a:extLst>
          </p:cNvPr>
          <p:cNvCxnSpPr>
            <a:cxnSpLocks/>
          </p:cNvCxnSpPr>
          <p:nvPr/>
        </p:nvCxnSpPr>
        <p:spPr>
          <a:xfrm>
            <a:off x="5642345" y="4389969"/>
            <a:ext cx="0" cy="18212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Diagramă 13">
            <a:extLst>
              <a:ext uri="{FF2B5EF4-FFF2-40B4-BE49-F238E27FC236}">
                <a16:creationId xmlns:a16="http://schemas.microsoft.com/office/drawing/2014/main" id="{ECB04C50-F56C-44D1-819A-50C10B8F4C68}"/>
              </a:ext>
            </a:extLst>
          </p:cNvPr>
          <p:cNvGraphicFramePr>
            <a:graphicFrameLocks/>
          </p:cNvGraphicFramePr>
          <p:nvPr/>
        </p:nvGraphicFramePr>
        <p:xfrm>
          <a:off x="914402" y="5247135"/>
          <a:ext cx="14579593" cy="7779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1185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" y="0"/>
            <a:ext cx="10713497" cy="13716000"/>
          </a:xfrm>
          <a:prstGeom prst="rect">
            <a:avLst/>
          </a:prstGeom>
          <a:solidFill>
            <a:srgbClr val="F3F3F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83555" y="4148841"/>
            <a:ext cx="7346388" cy="734638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79674" y="1371600"/>
            <a:ext cx="9986727" cy="9678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6000" b="1" i="0" u="none" strike="noStrike" kern="0" cap="none" spc="0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Cazuri de infecție  COVID-19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612327" y="3423444"/>
            <a:ext cx="12192000" cy="5013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4000" b="1" i="0" u="none" strike="noStrike" kern="0" cap="none" spc="-35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Testați pozitiv la SARS-CoV-2 în săptămâna 35:</a:t>
            </a:r>
          </a:p>
          <a:p>
            <a:pPr marL="0" marR="0" lvl="0" indent="0" algn="l" defTabSz="825500" rtl="0" eaLnBrk="1" fontAlgn="auto" latinLnBrk="0" hangingPunct="0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MD" sz="4000" b="1" i="0" u="none" strike="noStrike" kern="0" cap="none" spc="-35" normalizeH="0" baseline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609585" marR="0" lvl="0" indent="-609585" algn="l" defTabSz="825500" rtl="0" eaLnBrk="1" fontAlgn="auto" latinLnBrk="0" hangingPunct="0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o-MD" sz="4000" b="1" i="0" u="none" strike="noStrike" kern="0" cap="none" spc="-35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86 % </a:t>
            </a:r>
            <a:r>
              <a:rPr kumimoji="0" lang="ro-MD" sz="4000" b="0" i="0" u="none" strike="noStrike" kern="0" cap="none" spc="-35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din cazurile COVID-19 </a:t>
            </a:r>
            <a:r>
              <a:rPr kumimoji="0" lang="ro-MD" sz="4000" b="0" i="0" u="none" strike="noStrike" kern="0" cap="none" spc="-35" normalizeH="0" baseline="0" dirty="0" err="1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positive</a:t>
            </a:r>
            <a:r>
              <a:rPr kumimoji="0" lang="ro-MD" sz="4000" b="0" i="0" u="none" strike="noStrike" kern="0" cap="none" spc="-35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au fost înregistrate la persoanele nevaccinate</a:t>
            </a:r>
            <a:r>
              <a:rPr kumimoji="0" lang="ro-MD" sz="4000" b="1" i="0" u="none" strike="noStrike" kern="0" cap="none" spc="-35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;</a:t>
            </a:r>
          </a:p>
          <a:p>
            <a:pPr marL="609585" marR="0" lvl="0" indent="-609585" algn="l" defTabSz="825500" rtl="0" eaLnBrk="1" fontAlgn="auto" latinLnBrk="0" hangingPunct="0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o-MD" sz="4000" b="1" i="0" u="none" strike="noStrike" kern="0" cap="none" spc="-35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3 % </a:t>
            </a:r>
            <a:r>
              <a:rPr kumimoji="0" lang="ro-MD" sz="4000" b="0" i="0" u="none" strike="noStrike" kern="0" cap="none" spc="-35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au fost vaccinați cu schemă incompletă;</a:t>
            </a:r>
          </a:p>
          <a:p>
            <a:pPr marL="0" marR="0" lvl="0" indent="0" algn="ctr" defTabSz="825500" rtl="0" eaLnBrk="1" fontAlgn="auto" latinLnBrk="0" hangingPunct="0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1" i="0" u="none" strike="noStrike" kern="0" cap="none" spc="-35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lvetica Neue Medium"/>
              <a:cs typeface="Times New Roman" panose="02020603050405020304" pitchFamily="18" charset="0"/>
              <a:sym typeface="Helvetica Neue"/>
            </a:endParaRPr>
          </a:p>
          <a:p>
            <a:pPr marL="0" marR="0" lvl="0" indent="0" algn="ctr" defTabSz="825500" rtl="0" eaLnBrk="1" fontAlgn="auto" latinLnBrk="0" hangingPunct="0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1" i="0" u="none" strike="noStrike" kern="0" cap="none" spc="-35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lvetica Neue Medium"/>
              <a:cs typeface="Times New Roman" panose="02020603050405020304" pitchFamily="18" charset="0"/>
              <a:sym typeface="Helvetica Neue"/>
            </a:endParaRPr>
          </a:p>
          <a:p>
            <a:pPr marL="0" marR="0" lvl="0" indent="0" algn="ctr" defTabSz="825500" rtl="0" eaLnBrk="1" fontAlgn="auto" latinLnBrk="0" hangingPunct="0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-33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Helvetica Neue Medium"/>
                <a:cs typeface="Times New Roman" panose="02020603050405020304" pitchFamily="18" charset="0"/>
                <a:sym typeface="Helvetica Neue"/>
              </a:rPr>
              <a:t> </a:t>
            </a:r>
            <a:endParaRPr kumimoji="0" lang="en-US" sz="3465" b="1" i="0" u="none" strike="noStrike" kern="0" cap="none" spc="-33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"/>
              <a:sym typeface="Helvetica Neue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519AC6EC-CFE0-4D8D-9CF9-0876A13ABC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588371" y="6265996"/>
            <a:ext cx="3112075" cy="31120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787277" y="0"/>
            <a:ext cx="9596724" cy="13716000"/>
          </a:xfrm>
          <a:prstGeom prst="rect">
            <a:avLst/>
          </a:prstGeom>
          <a:solidFill>
            <a:srgbClr val="F3F3F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065507" y="5564203"/>
            <a:ext cx="9040263" cy="678019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371601" y="2959019"/>
            <a:ext cx="13415676" cy="8576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733" b="1" i="0" u="none" strike="noStrike" kern="0" cap="none" spc="0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YACkoCJbd3A 0"/>
              <a:sym typeface="Helvetica Neue"/>
            </a:endParaRP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4000" b="0" i="0" u="none" strike="noStrike" kern="0" cap="none" spc="0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În total au fost administrate: </a:t>
            </a:r>
            <a:r>
              <a:rPr kumimoji="0" lang="ro-MD" sz="4000" b="1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Helvetica Neue"/>
              </a:rPr>
              <a:t>1 301 161 </a:t>
            </a:r>
            <a:r>
              <a:rPr kumimoji="0" lang="ro-MD" sz="4000" b="0" i="0" u="none" strike="noStrike" kern="0" cap="none" spc="0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doze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4000" b="0" i="0" u="none" strike="noStrike" kern="0" cap="none" spc="0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În total au fost raportate: </a:t>
            </a:r>
            <a:r>
              <a:rPr kumimoji="0" lang="ro-MD" sz="4000" b="1" i="0" u="none" strike="noStrike" kern="0" cap="none" spc="0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1.489 EAPI 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MD" sz="4000" b="0" i="0" u="none" strike="noStrike" kern="0" cap="none" spc="0" normalizeH="0" baseline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4000" b="1" i="0" u="none" strike="noStrike" kern="0" cap="none" spc="0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Proporția EAPI: 0.11%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MD" sz="4000" b="0" i="0" u="none" strike="noStrike" kern="0" cap="none" spc="0" normalizeH="0" baseline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4000" b="1" i="0" u="none" strike="noStrike" kern="0" cap="none" spc="0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Forme ușoare </a:t>
            </a:r>
            <a:r>
              <a:rPr kumimoji="0" lang="ro-MD" sz="4000" b="0" i="0" u="none" strike="noStrike" kern="0" cap="none" spc="0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– </a:t>
            </a:r>
            <a:r>
              <a:rPr kumimoji="0" lang="ro-MD" sz="4000" b="1" i="0" u="none" strike="noStrike" kern="0" cap="none" spc="0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92.8 % </a:t>
            </a:r>
            <a:r>
              <a:rPr kumimoji="0" lang="ro-MD" sz="4000" b="0" i="0" u="none" strike="noStrike" kern="0" cap="none" spc="0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(1.374 EAPI): 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o-MD" sz="4000" b="0" i="0" u="none" strike="noStrike" kern="0" cap="none" spc="0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durere locală, febră până la 38.5, oboseală, dureri musculare și articulare, etc.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o-MD" sz="4000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4000" b="1" i="0" u="none" strike="noStrike" kern="0" cap="none" spc="0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Forme moderate </a:t>
            </a:r>
            <a:r>
              <a:rPr kumimoji="0" lang="ro-MD" sz="4000" b="0" i="0" u="none" strike="noStrike" kern="0" cap="none" spc="0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– </a:t>
            </a:r>
            <a:r>
              <a:rPr kumimoji="0" lang="ro-MD" sz="4000" b="1" i="0" u="none" strike="noStrike" kern="0" cap="none" spc="0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7.2 % </a:t>
            </a:r>
            <a:r>
              <a:rPr kumimoji="0" lang="ro-MD" sz="4000" b="0" i="0" u="none" strike="noStrike" kern="0" cap="none" spc="0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(115 EAPI): 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o-MD" sz="4000" b="0" i="0" u="none" strike="noStrike" kern="0" cap="none" spc="0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febră de la 38.5, reacție alergică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o-MD" sz="4000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4000" b="1" i="0" u="none" strike="noStrike" kern="0" cap="none" spc="0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Forme severe </a:t>
            </a:r>
            <a:r>
              <a:rPr kumimoji="0" lang="ro-MD" sz="4000" b="0" i="0" u="none" strike="noStrike" kern="0" cap="none" spc="0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- </a:t>
            </a:r>
            <a:r>
              <a:rPr kumimoji="0" lang="ro-MD" sz="4000" b="1" i="0" u="none" strike="noStrike" kern="0" cap="none" spc="0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0%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029601" y="1623819"/>
            <a:ext cx="3112075" cy="311207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71600" y="619559"/>
            <a:ext cx="11073933" cy="1970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6000" b="1" i="0" u="none" strike="noStrike" kern="0" cap="none" spc="0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Evenimente adverse post imunizare (EAPI)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16" b="55737"/>
          <a:stretch>
            <a:fillRect/>
          </a:stretch>
        </p:blipFill>
        <p:spPr>
          <a:xfrm>
            <a:off x="0" y="0"/>
            <a:ext cx="24384000" cy="70506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908466" y="7417223"/>
            <a:ext cx="11461898" cy="59798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96949" y="4896028"/>
            <a:ext cx="13381091" cy="1191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102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7200" b="1" i="0" u="none" strike="noStrike" kern="0" cap="none" spc="0" normalizeH="0" baseline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Times New Roman" panose="02020603050405020304" pitchFamily="18" charset="0"/>
                <a:ea typeface="Arimo Bold" panose="020B0604020202020204" charset="0"/>
                <a:cs typeface="Times New Roman" panose="02020603050405020304" pitchFamily="18" charset="0"/>
                <a:sym typeface="Helvetica Neue"/>
              </a:rPr>
              <a:t>Surse de informare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569473" y="8178801"/>
            <a:ext cx="12700" cy="88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09600" y="7614742"/>
            <a:ext cx="13381091" cy="7403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6000" b="1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Pagini oficiale:</a:t>
            </a:r>
          </a:p>
          <a:p>
            <a:pPr marL="1168660" marR="0" lvl="1" indent="-584329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o-MD" sz="6000" b="1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  <a:hlinkClick r:id="rId4"/>
              </a:rPr>
              <a:t>https://vaccinare.gov.md/</a:t>
            </a:r>
            <a:r>
              <a:rPr kumimoji="0" lang="ro-MD" sz="6000" b="1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 </a:t>
            </a:r>
          </a:p>
          <a:p>
            <a:pPr marL="1168660" marR="0" lvl="1" indent="-584329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o-MD" sz="6000" b="1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  <a:hlinkClick r:id="rId5"/>
              </a:rPr>
              <a:t>https://covidinfo.md/</a:t>
            </a:r>
            <a:r>
              <a:rPr kumimoji="0" lang="ro-MD" sz="6000" b="1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  </a:t>
            </a:r>
          </a:p>
          <a:p>
            <a:pPr marL="1168660" marR="0" lvl="1" indent="-584329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o-MD" sz="6000" b="1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  <a:hlinkClick r:id="rId6"/>
              </a:rPr>
              <a:t>https://msmps.gov.md/</a:t>
            </a:r>
            <a:r>
              <a:rPr kumimoji="0" lang="ro-MD" sz="6000" b="1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</a:p>
          <a:p>
            <a:pPr marL="1168660" marR="0" lvl="1" indent="-584329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o-MD" sz="6000" b="1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  <a:hlinkClick r:id="rId7"/>
              </a:rPr>
              <a:t>http://ansp.md/</a:t>
            </a:r>
            <a:endParaRPr kumimoji="0" lang="ro-MD" sz="6000" b="1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1168660" marR="0" lvl="1" indent="-584329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o-MD" sz="6000" b="1" i="0" u="none" strike="noStrike" kern="0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viber</a:t>
            </a:r>
            <a:r>
              <a:rPr kumimoji="0" lang="ro-MD" sz="6000" b="1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: vb.me/</a:t>
            </a:r>
            <a:r>
              <a:rPr kumimoji="0" lang="ro-MD" sz="6000" b="1" i="0" u="none" strike="noStrike" kern="0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sanatate</a:t>
            </a:r>
            <a:r>
              <a:rPr kumimoji="0" lang="ro-RO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1168660" marR="0" lvl="1" indent="-584329" algn="ctr" defTabSz="825500" rtl="0" eaLnBrk="1" fontAlgn="auto" latinLnBrk="0" hangingPunct="0">
              <a:lnSpc>
                <a:spcPts val="75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541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mo Bold"/>
              <a:sym typeface="Helvetica Neue"/>
            </a:endParaRPr>
          </a:p>
          <a:p>
            <a:pPr marL="0" marR="0" lvl="0" indent="0" algn="ctr" defTabSz="825500" rtl="0" eaLnBrk="1" fontAlgn="auto" latinLnBrk="0" hangingPunct="0">
              <a:lnSpc>
                <a:spcPts val="75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1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mo Bold"/>
              <a:sym typeface="Helvetica Neue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636001" y="4057083"/>
            <a:ext cx="9471279" cy="710345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873316" y="2349505"/>
            <a:ext cx="7877369" cy="59080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40000" y="6344905"/>
            <a:ext cx="9144000" cy="6858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35891" y="7382828"/>
            <a:ext cx="8720661" cy="65404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26530" y="2437799"/>
            <a:ext cx="9201860" cy="690139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080000" y="660400"/>
            <a:ext cx="17003421" cy="1970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6000" b="1" i="0" u="none" strike="noStrike" kern="0" cap="none" spc="0" normalizeH="0" baseline="0" dirty="0">
                <a:ln>
                  <a:noFill/>
                </a:ln>
                <a:solidFill>
                  <a:srgbClr val="041A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Fii în siguranță! </a:t>
            </a:r>
          </a:p>
          <a:p>
            <a:pPr marL="0" marR="0" lvl="0" indent="0" algn="ctr" defTabSz="825500" rtl="0" eaLnBrk="1" fontAlgn="auto" latinLnBrk="0" hangingPunct="0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6000" b="1" i="0" u="none" strike="noStrike" kern="0" cap="none" spc="0" normalizeH="0" baseline="0" dirty="0">
                <a:ln>
                  <a:noFill/>
                </a:ln>
                <a:solidFill>
                  <a:srgbClr val="041A3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Vaccinează-te împotriva #covid19​!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B03AD-49CD-3249-9CF8-32005526D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Indicatori COVID</a:t>
            </a:r>
            <a:b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MD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en-MD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o-MD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MD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.2021</a:t>
            </a:r>
            <a:endParaRPr lang="en-MD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1ADA-3820-3543-A292-C7E3A49C3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0508" y="685801"/>
            <a:ext cx="15083492" cy="12472746"/>
          </a:xfrm>
        </p:spPr>
        <p:txBody>
          <a:bodyPr>
            <a:normAutofit/>
          </a:bodyPr>
          <a:lstStyle/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Incidența ultimele 14 zile – 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167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cazuri la 100 mii persoane</a:t>
            </a:r>
          </a:p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Incidența totală –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779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cazuri la 100 mii persoane</a:t>
            </a:r>
          </a:p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Mortalitatea ultimele 14 zile – 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decese la 100 mii persoane</a:t>
            </a:r>
          </a:p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Mortalitatea totală – 1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o-RO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decese la 100 mii persoane</a:t>
            </a:r>
          </a:p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Rata fatalității ultimele 14 zile – 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1.26 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decese la 100 de cazuri</a:t>
            </a:r>
          </a:p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Rata fatalității totală – 2.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decese la 100 de cazuri</a:t>
            </a:r>
          </a:p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Forme grave – 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Forme medii – 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Forme ușoare și asimptomatici –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Media cazurilor ultimele 14 zile – </a:t>
            </a:r>
            <a:r>
              <a:rPr lang="ro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413 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cazuri</a:t>
            </a:r>
          </a:p>
          <a:p>
            <a:r>
              <a:rPr lang="en-MD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Rt ultimele 14 zile </a:t>
            </a:r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(numărul de reproducție efectiv/rata de contagiozitate) </a:t>
            </a:r>
            <a:r>
              <a:rPr lang="en-MD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o-RO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o-MD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MD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ABDD2E-4291-8A4F-A078-14E160ECBBCF}"/>
              </a:ext>
            </a:extLst>
          </p:cNvPr>
          <p:cNvSpPr txBox="1"/>
          <p:nvPr/>
        </p:nvSpPr>
        <p:spPr>
          <a:xfrm>
            <a:off x="3048001" y="3570516"/>
            <a:ext cx="4659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MD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en-MD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o-MD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MD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.2021</a:t>
            </a:r>
          </a:p>
        </p:txBody>
      </p:sp>
    </p:spTree>
    <p:extLst>
      <p:ext uri="{BB962C8B-B14F-4D97-AF65-F5344CB8AC3E}">
        <p14:creationId xmlns:p14="http://schemas.microsoft.com/office/powerpoint/2010/main" val="12180624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ine 5">
            <a:extLst>
              <a:ext uri="{FF2B5EF4-FFF2-40B4-BE49-F238E27FC236}">
                <a16:creationId xmlns:a16="http://schemas.microsoft.com/office/drawing/2014/main" id="{78F7265F-F03D-469B-B337-D6EE60683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011" y="4550735"/>
            <a:ext cx="11277977" cy="386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73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ă 1">
            <a:extLst>
              <a:ext uri="{FF2B5EF4-FFF2-40B4-BE49-F238E27FC236}">
                <a16:creationId xmlns:a16="http://schemas.microsoft.com/office/drawing/2014/main" id="{F5403DC6-0A4D-489D-8847-2E4930D98A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8508117"/>
              </p:ext>
            </p:extLst>
          </p:nvPr>
        </p:nvGraphicFramePr>
        <p:xfrm>
          <a:off x="1552356" y="2785730"/>
          <a:ext cx="22243309" cy="9952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FA10AD2-85A4-0A44-9A63-18169135F4D3}"/>
              </a:ext>
            </a:extLst>
          </p:cNvPr>
          <p:cNvCxnSpPr>
            <a:cxnSpLocks/>
          </p:cNvCxnSpPr>
          <p:nvPr/>
        </p:nvCxnSpPr>
        <p:spPr>
          <a:xfrm>
            <a:off x="17004361" y="6031637"/>
            <a:ext cx="0" cy="2886104"/>
          </a:xfrm>
          <a:prstGeom prst="straightConnector1">
            <a:avLst/>
          </a:prstGeom>
          <a:noFill/>
          <a:ln w="12065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7B6CD268-541C-49D5-A417-E9C8071B04E9}"/>
              </a:ext>
            </a:extLst>
          </p:cNvPr>
          <p:cNvSpPr txBox="1">
            <a:spLocks/>
          </p:cNvSpPr>
          <p:nvPr/>
        </p:nvSpPr>
        <p:spPr>
          <a:xfrm>
            <a:off x="-1" y="558865"/>
            <a:ext cx="24383999" cy="1441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 marL="0" marR="0" indent="0" algn="l" defTabSz="1828636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-200" baseline="0">
                <a:solidFill>
                  <a:srgbClr val="222222"/>
                </a:solidFill>
                <a:uFillTx/>
                <a:latin typeface="Montserrat Bold"/>
                <a:ea typeface="Montserrat Bold"/>
                <a:cs typeface="Montserrat Bold"/>
                <a:sym typeface="Montserrat Bold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algn="ctr" hangingPunct="1">
              <a:lnSpc>
                <a:spcPct val="100000"/>
              </a:lnSpc>
              <a:defRPr>
                <a:solidFill>
                  <a:srgbClr val="1D46F3"/>
                </a:solidFill>
              </a:defRPr>
            </a:pPr>
            <a:r>
              <a:rPr lang="it-IT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Incidența </a:t>
            </a:r>
            <a:r>
              <a:rPr lang="it-IT" sz="6000" b="1" dirty="0">
                <a:solidFill>
                  <a:srgbClr val="1D46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  <a:r>
              <a:rPr lang="it-IT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100 mii populație ultimele 14 zile, </a:t>
            </a:r>
            <a:br>
              <a:rPr lang="it-IT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comparativ cu alte state</a:t>
            </a:r>
            <a:br>
              <a:rPr lang="it-IT" sz="5500" b="1" dirty="0">
                <a:solidFill>
                  <a:srgbClr val="000000"/>
                </a:solidFill>
                <a:latin typeface="Open Sans"/>
              </a:rPr>
            </a:br>
            <a:endParaRPr lang="it-IT" sz="5500" b="1" dirty="0">
              <a:solidFill>
                <a:srgbClr val="1D46F3"/>
              </a:solidFill>
              <a:latin typeface="Open Sans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671A03FC-1195-423D-A969-117D71B5DEE9}"/>
              </a:ext>
            </a:extLst>
          </p:cNvPr>
          <p:cNvSpPr txBox="1"/>
          <p:nvPr/>
        </p:nvSpPr>
        <p:spPr>
          <a:xfrm>
            <a:off x="12192000" y="3361241"/>
            <a:ext cx="10575851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MD" sz="3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Total =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r>
              <a:rPr kumimoji="0" lang="en-MD" sz="3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.</a:t>
            </a:r>
            <a:r>
              <a:rPr kumimoji="0" lang="ro-RO" sz="3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219</a:t>
            </a: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MD" sz="3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cazuri</a:t>
            </a:r>
            <a:endParaRPr kumimoji="0" lang="ro-RO" sz="30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Incidența 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ultimele 14 zile </a:t>
            </a: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167 c</a:t>
            </a: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azuri la 1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 mii</a:t>
            </a: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populație</a:t>
            </a:r>
            <a:endParaRPr kumimoji="0" lang="en-MD" sz="30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2846188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BE189-7831-B844-AA4F-246C9738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263" y="4699850"/>
            <a:ext cx="6601194" cy="4869452"/>
          </a:xfrm>
        </p:spPr>
        <p:txBody>
          <a:bodyPr>
            <a:noAutofit/>
          </a:bodyPr>
          <a:lstStyle/>
          <a:p>
            <a: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Distribuția săptămânală a cazurilor, deceselor și vindecaților</a:t>
            </a:r>
            <a:b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6BC6A-40AC-034E-A496-27F8B6824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8153" y="669851"/>
            <a:ext cx="15217524" cy="4869452"/>
          </a:xfr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sz="3800" b="1" dirty="0"/>
          </a:p>
          <a:p>
            <a:pPr marL="0" marR="0" lvl="0" indent="0" algn="l" defTabSz="1828800" rtl="0" eaLnBrk="1" fontAlgn="auto" latinLnBrk="0" hangingPunct="1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0B6F4"/>
              </a:buClr>
              <a:buSzPct val="110000"/>
              <a:buFont typeface="Wingdings" panose="05000000000000000000" pitchFamily="2" charset="2"/>
              <a:buNone/>
              <a:tabLst/>
              <a:defRPr/>
            </a:pPr>
            <a:r>
              <a:rPr kumimoji="0" lang="ro-MD" sz="7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Săptămâna 35 din 2021  (30.08 - 05.09.2021) comparativ </a:t>
            </a:r>
          </a:p>
          <a:p>
            <a:pPr marL="0" marR="0" lvl="0" indent="0" algn="l" defTabSz="1828800" rtl="0" eaLnBrk="1" fontAlgn="auto" latinLnBrk="0" hangingPunct="1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0B6F4"/>
              </a:buClr>
              <a:buSzPct val="110000"/>
              <a:buFont typeface="Wingdings" panose="05000000000000000000" pitchFamily="2" charset="2"/>
              <a:buNone/>
              <a:tabLst/>
              <a:defRPr/>
            </a:pPr>
            <a:r>
              <a:rPr kumimoji="0" lang="ro-MD" sz="7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 săptămâna 34 din 2021:</a:t>
            </a:r>
          </a:p>
          <a:p>
            <a:pPr marL="457200" marR="0" lvl="0" indent="-457200" algn="l" defTabSz="1828800" rtl="0" eaLnBrk="1" fontAlgn="auto" latinLnBrk="0" hangingPunct="1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0B6F4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o-MD" sz="5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Numărul de cazuri a crescut cu 26.4%</a:t>
            </a:r>
          </a:p>
          <a:p>
            <a:pPr marL="457200" marR="0" lvl="0" indent="-457200" algn="l" defTabSz="1828800" rtl="0" eaLnBrk="1" fontAlgn="auto" latinLnBrk="0" hangingPunct="1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0B6F4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o-MD" sz="5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Numărul de decese a </a:t>
            </a:r>
            <a:r>
              <a:rPr lang="ro-MD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cresc</a:t>
            </a:r>
            <a:r>
              <a:rPr kumimoji="0" lang="ro-MD" sz="5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ut cu </a:t>
            </a:r>
            <a:r>
              <a:rPr lang="ro-MD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kumimoji="0" lang="ro-MD" sz="5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.5%</a:t>
            </a:r>
          </a:p>
          <a:p>
            <a:pPr marL="457200" marR="0" lvl="0" indent="-457200" algn="l" defTabSz="1828800" rtl="0" eaLnBrk="1" fontAlgn="auto" latinLnBrk="0" hangingPunct="1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0B6F4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o-MD" sz="5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Numărul de vindecați a crescut cu 11.6%</a:t>
            </a:r>
          </a:p>
          <a:p>
            <a:endParaRPr lang="en-MD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8B3339-A038-F942-9165-CF8476E0371A}"/>
              </a:ext>
            </a:extLst>
          </p:cNvPr>
          <p:cNvSpPr txBox="1"/>
          <p:nvPr/>
        </p:nvSpPr>
        <p:spPr>
          <a:xfrm>
            <a:off x="3048001" y="3570516"/>
            <a:ext cx="4659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6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05</a:t>
            </a:r>
            <a:r>
              <a:rPr kumimoji="0" lang="en-MD" sz="6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.0</a:t>
            </a:r>
            <a:r>
              <a:rPr kumimoji="0" lang="ro-MD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9</a:t>
            </a:r>
            <a:r>
              <a:rPr kumimoji="0" lang="en-MD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.2021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9E6768D-E985-4C33-A2F8-16845AC326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5080226"/>
              </p:ext>
            </p:extLst>
          </p:nvPr>
        </p:nvGraphicFramePr>
        <p:xfrm>
          <a:off x="647699" y="5652974"/>
          <a:ext cx="23272173" cy="7880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86797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E6B773-187C-4E3F-9086-2BF2CF06B95E}"/>
              </a:ext>
            </a:extLst>
          </p:cNvPr>
          <p:cNvCxnSpPr/>
          <p:nvPr/>
        </p:nvCxnSpPr>
        <p:spPr>
          <a:xfrm>
            <a:off x="3622994" y="1431208"/>
            <a:ext cx="1713790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">
            <a:extLst>
              <a:ext uri="{FF2B5EF4-FFF2-40B4-BE49-F238E27FC236}">
                <a16:creationId xmlns:a16="http://schemas.microsoft.com/office/drawing/2014/main" id="{174D58CC-BD94-4343-B049-62191B71CE44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-387598"/>
            <a:ext cx="24384000" cy="2286000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altLang="zh-CN" sz="4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Distribuția în timp (săptămânal) a cazurilor și investigațiilor de COVID-19,</a:t>
            </a:r>
            <a:r>
              <a:rPr lang="en-US" altLang="zh-CN" sz="4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o-MD" altLang="zh-CN" sz="4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05</a:t>
            </a:r>
            <a:r>
              <a:rPr lang="ro-RO" altLang="zh-CN" sz="4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.09.2021</a:t>
            </a:r>
            <a:endParaRPr lang="en-US" altLang="zh-CN" sz="4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0CFEB3B-4727-D643-8A92-24649A7FE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590273"/>
              </p:ext>
            </p:extLst>
          </p:nvPr>
        </p:nvGraphicFramePr>
        <p:xfrm>
          <a:off x="5829214" y="1705528"/>
          <a:ext cx="13582192" cy="1341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9064">
                  <a:extLst>
                    <a:ext uri="{9D8B030D-6E8A-4147-A177-3AD203B41FA5}">
                      <a16:colId xmlns:a16="http://schemas.microsoft.com/office/drawing/2014/main" val="3374647112"/>
                    </a:ext>
                  </a:extLst>
                </a:gridCol>
                <a:gridCol w="569064">
                  <a:extLst>
                    <a:ext uri="{9D8B030D-6E8A-4147-A177-3AD203B41FA5}">
                      <a16:colId xmlns:a16="http://schemas.microsoft.com/office/drawing/2014/main" val="3937827211"/>
                    </a:ext>
                  </a:extLst>
                </a:gridCol>
                <a:gridCol w="12444064">
                  <a:extLst>
                    <a:ext uri="{9D8B030D-6E8A-4147-A177-3AD203B41FA5}">
                      <a16:colId xmlns:a16="http://schemas.microsoft.com/office/drawing/2014/main" val="2715252042"/>
                    </a:ext>
                  </a:extLst>
                </a:gridCol>
              </a:tblGrid>
              <a:tr h="670560">
                <a:tc>
                  <a:txBody>
                    <a:bodyPr/>
                    <a:lstStyle/>
                    <a:p>
                      <a:pPr algn="ctr"/>
                      <a:endParaRPr lang="ro-RO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o-RO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MD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26 februarie 2020 – 05 </a:t>
                      </a:r>
                      <a:r>
                        <a:rPr lang="ro-RO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septembrie </a:t>
                      </a:r>
                      <a:r>
                        <a:rPr lang="ro-MD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o-RO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4995693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endParaRPr lang="ro-RO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o-RO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o-MD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596</a:t>
                      </a:r>
                      <a:r>
                        <a:rPr lang="ro-MD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868</a:t>
                      </a:r>
                      <a:r>
                        <a:rPr lang="ro-MD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teste efectuate </a:t>
                      </a:r>
                      <a:endParaRPr lang="ro-RO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607760"/>
                  </a:ext>
                </a:extLst>
              </a:tr>
            </a:tbl>
          </a:graphicData>
        </a:graphic>
      </p:graphicFrame>
      <p:sp>
        <p:nvSpPr>
          <p:cNvPr id="10" name="CasetăText 9">
            <a:extLst>
              <a:ext uri="{FF2B5EF4-FFF2-40B4-BE49-F238E27FC236}">
                <a16:creationId xmlns:a16="http://schemas.microsoft.com/office/drawing/2014/main" id="{920FFCBE-8EC0-4ABB-A499-0882C2C1F908}"/>
              </a:ext>
            </a:extLst>
          </p:cNvPr>
          <p:cNvSpPr txBox="1"/>
          <p:nvPr/>
        </p:nvSpPr>
        <p:spPr>
          <a:xfrm>
            <a:off x="424710" y="12907043"/>
            <a:ext cx="235344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o-MD" sz="2800" i="1" dirty="0"/>
              <a:t>* din săptămâna 22/03-28/03 este calculat numărul total de teste efectuate inclusiv cele antigen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5AA50606-42AF-4DF1-95A4-318FC86A00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4769548"/>
              </p:ext>
            </p:extLst>
          </p:nvPr>
        </p:nvGraphicFramePr>
        <p:xfrm>
          <a:off x="745067" y="3454399"/>
          <a:ext cx="23214115" cy="9452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59758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B224026A-855E-7A42-83D7-C9278F1A63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2130569"/>
              </p:ext>
            </p:extLst>
          </p:nvPr>
        </p:nvGraphicFramePr>
        <p:xfrm>
          <a:off x="178906" y="3061252"/>
          <a:ext cx="23734642" cy="10654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CFA23-1866-5F4D-B58C-902374645E0E}"/>
              </a:ext>
            </a:extLst>
          </p:cNvPr>
          <p:cNvSpPr txBox="1">
            <a:spLocks/>
          </p:cNvSpPr>
          <p:nvPr/>
        </p:nvSpPr>
        <p:spPr>
          <a:xfrm>
            <a:off x="1437692" y="352508"/>
            <a:ext cx="22090524" cy="20969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Incidența pentru ultimele 14 zile la 100 mii populație distribuită</a:t>
            </a:r>
            <a:r>
              <a:rPr lang="ro-RO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după teritorii </a:t>
            </a:r>
            <a:r>
              <a:rPr lang="ro-RO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administrative (</a:t>
            </a:r>
            <a:r>
              <a:rPr lang="ro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o-RO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MD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.2021) COVID-19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CFF60DD-D1A1-4B47-9E37-5DAF1A97D4DD}"/>
              </a:ext>
            </a:extLst>
          </p:cNvPr>
          <p:cNvCxnSpPr>
            <a:cxnSpLocks/>
          </p:cNvCxnSpPr>
          <p:nvPr/>
        </p:nvCxnSpPr>
        <p:spPr>
          <a:xfrm>
            <a:off x="2564296" y="7703003"/>
            <a:ext cx="212090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553367A-EC17-2E44-9527-29AD4F0307FC}"/>
              </a:ext>
            </a:extLst>
          </p:cNvPr>
          <p:cNvSpPr/>
          <p:nvPr/>
        </p:nvSpPr>
        <p:spPr>
          <a:xfrm>
            <a:off x="11870024" y="5850573"/>
            <a:ext cx="110466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MD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Incidența la 100 mii RM din </a:t>
            </a:r>
            <a:r>
              <a:rPr lang="en-MD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ultimele 14 zile – 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o-MD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  <a:endParaRPr lang="en-MD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111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CD46B-3CA6-4A53-B066-3ECF4EF1E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6358" y="2156622"/>
            <a:ext cx="10312182" cy="115410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6C2EEE-DD50-4958-8001-D2462092C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415" y="2156622"/>
            <a:ext cx="9691109" cy="115593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DAC552-FEB6-C844-A880-DC39BA03ECA4}"/>
              </a:ext>
            </a:extLst>
          </p:cNvPr>
          <p:cNvSpPr txBox="1"/>
          <p:nvPr/>
        </p:nvSpPr>
        <p:spPr>
          <a:xfrm>
            <a:off x="3886200" y="373673"/>
            <a:ext cx="15054944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MD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Incidența COVID-19 la 100 mii populație, conform teritoriilor administrative în ultimele 14 zile, comparativ cu perioada  precedentă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1CBB9B39-EB4A-46CF-93FC-C77583C6CDB0}"/>
              </a:ext>
            </a:extLst>
          </p:cNvPr>
          <p:cNvSpPr txBox="1"/>
          <p:nvPr/>
        </p:nvSpPr>
        <p:spPr>
          <a:xfrm>
            <a:off x="4360877" y="1592365"/>
            <a:ext cx="462069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o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.08 - </a:t>
            </a:r>
            <a:r>
              <a:rPr lang="ro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.2021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67814B7-215F-426C-A0BF-CE29A15556EE}"/>
              </a:ext>
            </a:extLst>
          </p:cNvPr>
          <p:cNvSpPr txBox="1"/>
          <p:nvPr/>
        </p:nvSpPr>
        <p:spPr>
          <a:xfrm>
            <a:off x="15745077" y="1615035"/>
            <a:ext cx="462069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o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.08 - </a:t>
            </a:r>
            <a:r>
              <a:rPr lang="ro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.2021</a:t>
            </a: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0FCF6EAC-BFDE-47AD-B378-97DF5A006FEE}"/>
              </a:ext>
            </a:extLst>
          </p:cNvPr>
          <p:cNvSpPr txBox="1"/>
          <p:nvPr/>
        </p:nvSpPr>
        <p:spPr>
          <a:xfrm>
            <a:off x="1413999" y="8534761"/>
            <a:ext cx="4134708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Incidența RM – </a:t>
            </a:r>
          </a:p>
          <a:p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o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cazuri la 100 mii populație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939BD198-8452-4BA1-AC92-92202ACF3579}"/>
              </a:ext>
            </a:extLst>
          </p:cNvPr>
          <p:cNvSpPr txBox="1"/>
          <p:nvPr/>
        </p:nvSpPr>
        <p:spPr>
          <a:xfrm>
            <a:off x="2945478" y="4686198"/>
            <a:ext cx="3881690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o-MD" sz="1000" b="0" dirty="0">
                <a:latin typeface="Calibri" panose="020F0502020204030204" pitchFamily="34" charset="0"/>
                <a:cs typeface="Calibri" panose="020F0502020204030204" pitchFamily="34" charset="0"/>
              </a:rPr>
              <a:t>Bălți – </a:t>
            </a:r>
            <a:r>
              <a:rPr lang="ro-MD" sz="1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181</a:t>
            </a: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6CA0F7DB-C21C-4216-B5E6-571F97AF1B08}"/>
              </a:ext>
            </a:extLst>
          </p:cNvPr>
          <p:cNvSpPr txBox="1"/>
          <p:nvPr/>
        </p:nvSpPr>
        <p:spPr>
          <a:xfrm>
            <a:off x="7214393" y="5570265"/>
            <a:ext cx="3881690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MD" sz="1800" dirty="0">
                <a:solidFill>
                  <a:schemeClr val="tx1"/>
                </a:solidFill>
              </a:rPr>
              <a:t>Transnistria</a:t>
            </a:r>
            <a:r>
              <a:rPr lang="en-MD" sz="2000" dirty="0">
                <a:solidFill>
                  <a:schemeClr val="tx1"/>
                </a:solidFill>
              </a:rPr>
              <a:t> – </a:t>
            </a:r>
            <a:r>
              <a:rPr lang="ro-RO" sz="2000" dirty="0">
                <a:solidFill>
                  <a:schemeClr val="tx1"/>
                </a:solidFill>
              </a:rPr>
              <a:t>141</a:t>
            </a:r>
            <a:endParaRPr lang="en-MD" sz="2000" dirty="0">
              <a:solidFill>
                <a:schemeClr val="tx1"/>
              </a:solidFill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5D624565-6715-42EC-9FA2-2E2241C48E16}"/>
              </a:ext>
            </a:extLst>
          </p:cNvPr>
          <p:cNvSpPr txBox="1"/>
          <p:nvPr/>
        </p:nvSpPr>
        <p:spPr>
          <a:xfrm>
            <a:off x="12741218" y="8534760"/>
            <a:ext cx="4134708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Incidența RM – </a:t>
            </a:r>
          </a:p>
          <a:p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o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167 </a:t>
            </a:r>
            <a:r>
              <a:rPr lang="en-MD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cazuri la 100 mii populație</a:t>
            </a: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727EC1E9-76CB-4511-AF49-79C8995EEF16}"/>
              </a:ext>
            </a:extLst>
          </p:cNvPr>
          <p:cNvSpPr txBox="1"/>
          <p:nvPr/>
        </p:nvSpPr>
        <p:spPr>
          <a:xfrm>
            <a:off x="18573388" y="5570265"/>
            <a:ext cx="3881690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MD" sz="1800" dirty="0">
                <a:solidFill>
                  <a:schemeClr val="tx1"/>
                </a:solidFill>
              </a:rPr>
              <a:t>Transnistria</a:t>
            </a:r>
            <a:r>
              <a:rPr lang="en-MD" sz="2000" dirty="0">
                <a:solidFill>
                  <a:schemeClr val="tx1"/>
                </a:solidFill>
              </a:rPr>
              <a:t> –</a:t>
            </a:r>
            <a:r>
              <a:rPr lang="ro-MD" sz="2000" dirty="0">
                <a:solidFill>
                  <a:schemeClr val="tx1"/>
                </a:solidFill>
              </a:rPr>
              <a:t> 158</a:t>
            </a:r>
            <a:r>
              <a:rPr lang="en-MD" sz="2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E144EA83-2BC1-4E69-86AC-1C0DDF655DA2}"/>
              </a:ext>
            </a:extLst>
          </p:cNvPr>
          <p:cNvSpPr txBox="1"/>
          <p:nvPr/>
        </p:nvSpPr>
        <p:spPr>
          <a:xfrm>
            <a:off x="14613925" y="4890277"/>
            <a:ext cx="3881690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o-MD" sz="1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Bălți –  219</a:t>
            </a:r>
          </a:p>
        </p:txBody>
      </p:sp>
    </p:spTree>
    <p:extLst>
      <p:ext uri="{BB962C8B-B14F-4D97-AF65-F5344CB8AC3E}">
        <p14:creationId xmlns:p14="http://schemas.microsoft.com/office/powerpoint/2010/main" val="139314404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7" name="Chart 6">
                <a:extLst>
                  <a:ext uri="{FF2B5EF4-FFF2-40B4-BE49-F238E27FC236}">
                    <a16:creationId xmlns:a16="http://schemas.microsoft.com/office/drawing/2014/main" id="{651F61D3-A869-D444-A293-317A6FB9673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930314652"/>
                  </p:ext>
                </p:extLst>
              </p:nvPr>
            </p:nvGraphicFramePr>
            <p:xfrm>
              <a:off x="11119761" y="718024"/>
              <a:ext cx="12480471" cy="1235473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7" name="Chart 6">
                <a:extLst>
                  <a:ext uri="{FF2B5EF4-FFF2-40B4-BE49-F238E27FC236}">
                    <a16:creationId xmlns:a16="http://schemas.microsoft.com/office/drawing/2014/main" id="{651F61D3-A869-D444-A293-317A6FB9673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119761" y="718024"/>
                <a:ext cx="12480471" cy="12354738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17D8A619-C26C-914F-A29E-358BBDFF0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MD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Rt – GIS</a:t>
            </a:r>
            <a:br>
              <a:rPr lang="en-MD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MD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Numărul de reproducție efectiv</a:t>
            </a:r>
            <a:br>
              <a:rPr lang="en-MD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o-MD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MD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512216-C39A-894F-8BCF-9C047179813E}"/>
              </a:ext>
            </a:extLst>
          </p:cNvPr>
          <p:cNvSpPr txBox="1"/>
          <p:nvPr/>
        </p:nvSpPr>
        <p:spPr>
          <a:xfrm>
            <a:off x="2948917" y="3450200"/>
            <a:ext cx="4659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MD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en-MD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o-RO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MD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.2021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545F7A56-A861-4E4E-82E4-A2A55A80470C}"/>
              </a:ext>
            </a:extLst>
          </p:cNvPr>
          <p:cNvSpPr txBox="1"/>
          <p:nvPr/>
        </p:nvSpPr>
        <p:spPr>
          <a:xfrm>
            <a:off x="17974859" y="4474633"/>
            <a:ext cx="3881690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MD" sz="1200" b="0" dirty="0">
                <a:solidFill>
                  <a:schemeClr val="tx1"/>
                </a:solidFill>
              </a:rPr>
              <a:t>Transnistria – </a:t>
            </a:r>
            <a:r>
              <a:rPr lang="ro-MD" sz="1200" b="0" dirty="0">
                <a:solidFill>
                  <a:schemeClr val="tx1"/>
                </a:solidFill>
              </a:rPr>
              <a:t>1.10</a:t>
            </a:r>
            <a:endParaRPr lang="en-MD" sz="1200" b="0" dirty="0">
              <a:solidFill>
                <a:schemeClr val="tx1"/>
              </a:solidFill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71A026B1-CD7F-4BDD-8D5A-2E6314A8C96A}"/>
              </a:ext>
            </a:extLst>
          </p:cNvPr>
          <p:cNvSpPr txBox="1"/>
          <p:nvPr/>
        </p:nvSpPr>
        <p:spPr>
          <a:xfrm>
            <a:off x="13682850" y="3292258"/>
            <a:ext cx="3881690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o-RO" sz="1100" b="0" dirty="0">
                <a:solidFill>
                  <a:schemeClr val="tx1"/>
                </a:solidFill>
              </a:rPr>
              <a:t>Bălți</a:t>
            </a:r>
            <a:r>
              <a:rPr lang="en-MD" sz="1100" b="0" dirty="0">
                <a:solidFill>
                  <a:schemeClr val="tx1"/>
                </a:solidFill>
              </a:rPr>
              <a:t> – </a:t>
            </a:r>
            <a:r>
              <a:rPr lang="en-US" sz="1100" b="0" dirty="0">
                <a:solidFill>
                  <a:schemeClr val="tx1"/>
                </a:solidFill>
              </a:rPr>
              <a:t>1.</a:t>
            </a:r>
            <a:r>
              <a:rPr lang="ro-MD" sz="1100" b="0" dirty="0">
                <a:solidFill>
                  <a:schemeClr val="tx1"/>
                </a:solidFill>
              </a:rPr>
              <a:t>16</a:t>
            </a:r>
            <a:endParaRPr lang="en-MD" sz="11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586613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10B6F4"/>
      </a:accent1>
      <a:accent2>
        <a:srgbClr val="3C78C3"/>
      </a:accent2>
      <a:accent3>
        <a:srgbClr val="9F52D0"/>
      </a:accent3>
      <a:accent4>
        <a:srgbClr val="D64198"/>
      </a:accent4>
      <a:accent5>
        <a:srgbClr val="DA2228"/>
      </a:accent5>
      <a:accent6>
        <a:srgbClr val="F18318"/>
      </a:accent6>
      <a:hlink>
        <a:srgbClr val="38DDEC"/>
      </a:hlink>
      <a:folHlink>
        <a:srgbClr val="A8DEE8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C0CB9708-C445-4049-9D7F-4C8684E69AF3}"/>
    </a:ext>
  </a:extLst>
</a:theme>
</file>

<file path=ppt/theme/theme3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0563C1"/>
    </a:folHlink>
  </a:clrScheme>
  <a:fontScheme name="Sheets">
    <a:majorFont>
      <a:latin typeface="Calibri"/>
      <a:ea typeface="Calibri"/>
      <a:cs typeface="Calibri"/>
    </a:majorFont>
    <a:minorFont>
      <a:latin typeface="Calibri"/>
      <a:ea typeface="Calibri"/>
      <a:cs typeface="Calibri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0563C1"/>
    </a:folHlink>
  </a:clrScheme>
  <a:fontScheme name="Sheets">
    <a:majorFont>
      <a:latin typeface="Calibri"/>
      <a:ea typeface="Calibri"/>
      <a:cs typeface="Calibri"/>
    </a:majorFont>
    <a:minorFont>
      <a:latin typeface="Calibri"/>
      <a:ea typeface="Calibri"/>
      <a:cs typeface="Calibri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21353</TotalTime>
  <Words>1109</Words>
  <Application>Microsoft Office PowerPoint</Application>
  <PresentationFormat>Custom</PresentationFormat>
  <Paragraphs>273</Paragraphs>
  <Slides>30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52" baseType="lpstr">
      <vt:lpstr>Arial</vt:lpstr>
      <vt:lpstr>Arimo Bold</vt:lpstr>
      <vt:lpstr>Calibri</vt:lpstr>
      <vt:lpstr>Calibri Light</vt:lpstr>
      <vt:lpstr>Cambria</vt:lpstr>
      <vt:lpstr>DejaVu Serif</vt:lpstr>
      <vt:lpstr>Heebo Regular</vt:lpstr>
      <vt:lpstr>Heebo Regular Bold</vt:lpstr>
      <vt:lpstr>Helvetica Neue</vt:lpstr>
      <vt:lpstr>Helvetica Neue Light</vt:lpstr>
      <vt:lpstr>Helvetica Neue Medium</vt:lpstr>
      <vt:lpstr>Montserrat Black</vt:lpstr>
      <vt:lpstr>Montserrat Bold</vt:lpstr>
      <vt:lpstr>Open Sans</vt:lpstr>
      <vt:lpstr>Open Sans SemiBold</vt:lpstr>
      <vt:lpstr>Rockwell</vt:lpstr>
      <vt:lpstr>Times New Roman</vt:lpstr>
      <vt:lpstr>Wingdings</vt:lpstr>
      <vt:lpstr>YACkoCJbd3A 0</vt:lpstr>
      <vt:lpstr>White</vt:lpstr>
      <vt:lpstr>Atlas</vt:lpstr>
      <vt:lpstr>1_White</vt:lpstr>
      <vt:lpstr>Raport săptămânal    </vt:lpstr>
      <vt:lpstr>COVID-19  </vt:lpstr>
      <vt:lpstr>Indicatori COVID 05.09.2021</vt:lpstr>
      <vt:lpstr>PowerPoint Presentation</vt:lpstr>
      <vt:lpstr>Distribuția săptămânală a cazurilor, deceselor și vindecaților COVID-19</vt:lpstr>
      <vt:lpstr>PowerPoint Presentation</vt:lpstr>
      <vt:lpstr>PowerPoint Presentation</vt:lpstr>
      <vt:lpstr>PowerPoint Presentation</vt:lpstr>
      <vt:lpstr>Rt – GIS Numărul de reproducție efectiv 1.15</vt:lpstr>
      <vt:lpstr>Analiza descriptivă a cazurilor confirmate COVID-19 (cumulativ)</vt:lpstr>
      <vt:lpstr>Testarea angajaților din instituțiile medicale la COVID-19 </vt:lpstr>
      <vt:lpstr>Personalul instituțiilor medicale infectat cu COVID-19 (cumulativ)</vt:lpstr>
      <vt:lpstr>Copiii și femeile gravide confirmați COVID-19 (cumulativ)</vt:lpstr>
      <vt:lpstr>Analiza descriptivă a deceselor cauzate de COVID-19</vt:lpstr>
      <vt:lpstr>PowerPoint Presentation</vt:lpstr>
      <vt:lpstr>Cazuri de import 29.08  - 05.09.2021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Prezentarea Informațiilor actualizate</dc:title>
  <dc:creator>Ceban Alexei</dc:creator>
  <cp:lastModifiedBy>Valentin Mita</cp:lastModifiedBy>
  <cp:revision>761</cp:revision>
  <dcterms:modified xsi:type="dcterms:W3CDTF">2021-09-06T09:02:03Z</dcterms:modified>
</cp:coreProperties>
</file>